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6" r:id="rId7"/>
    <p:sldId id="267" r:id="rId8"/>
    <p:sldId id="268" r:id="rId9"/>
    <p:sldId id="273" r:id="rId10"/>
    <p:sldId id="261" r:id="rId11"/>
    <p:sldId id="265" r:id="rId12"/>
    <p:sldId id="274" r:id="rId13"/>
    <p:sldId id="264" r:id="rId14"/>
    <p:sldId id="269" r:id="rId15"/>
    <p:sldId id="275" r:id="rId16"/>
    <p:sldId id="270" r:id="rId17"/>
    <p:sldId id="271" r:id="rId18"/>
    <p:sldId id="272" r:id="rId19"/>
    <p:sldId id="276" r:id="rId20"/>
    <p:sldId id="259" r:id="rId21"/>
    <p:sldId id="2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99" d="100"/>
          <a:sy n="99" d="100"/>
        </p:scale>
        <p:origin x="7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856C83-D807-4B3D-957A-5E958C4A7CC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369823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56C83-D807-4B3D-957A-5E958C4A7CC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6427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56C83-D807-4B3D-957A-5E958C4A7CC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237006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56C83-D807-4B3D-957A-5E958C4A7CC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295632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856C83-D807-4B3D-957A-5E958C4A7CCD}"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95619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856C83-D807-4B3D-957A-5E958C4A7CC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260009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856C83-D807-4B3D-957A-5E958C4A7CCD}"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191946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856C83-D807-4B3D-957A-5E958C4A7CCD}"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19946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56C83-D807-4B3D-957A-5E958C4A7CCD}"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255962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856C83-D807-4B3D-957A-5E958C4A7CC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288827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856C83-D807-4B3D-957A-5E958C4A7CCD}"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4336F-D80B-4C8B-95BF-F95356061052}" type="slidenum">
              <a:rPr lang="en-US" smtClean="0"/>
              <a:t>‹#›</a:t>
            </a:fld>
            <a:endParaRPr lang="en-US"/>
          </a:p>
        </p:txBody>
      </p:sp>
    </p:spTree>
    <p:extLst>
      <p:ext uri="{BB962C8B-B14F-4D97-AF65-F5344CB8AC3E}">
        <p14:creationId xmlns:p14="http://schemas.microsoft.com/office/powerpoint/2010/main" val="11838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56C83-D807-4B3D-957A-5E958C4A7CCD}" type="datetimeFigureOut">
              <a:rPr lang="en-US" smtClean="0"/>
              <a:t>8/17/2023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4336F-D80B-4C8B-95BF-F95356061052}" type="slidenum">
              <a:rPr lang="en-US" smtClean="0"/>
              <a:t>‹#›</a:t>
            </a:fld>
            <a:endParaRPr lang="en-US"/>
          </a:p>
        </p:txBody>
      </p:sp>
    </p:spTree>
    <p:extLst>
      <p:ext uri="{BB962C8B-B14F-4D97-AF65-F5344CB8AC3E}">
        <p14:creationId xmlns:p14="http://schemas.microsoft.com/office/powerpoint/2010/main" val="50573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s://www.metmuseum.org/exhibitions/listings/2014/assyria-to-iberia/blog/posts/phoenicia-and-the-bible" TargetMode="External"/><Relationship Id="rId13" Type="http://schemas.openxmlformats.org/officeDocument/2006/relationships/hyperlink" Target="https://www.haaretz.com/israel-news/travel/tourist-tip-of-the-day/the-broad-wall-of-jerusalem-that-fended-off-the-assyrians.premium-1.517030" TargetMode="External"/><Relationship Id="rId3" Type="http://schemas.openxmlformats.org/officeDocument/2006/relationships/hyperlink" Target="https://www.google.com/search?q=israel+and+judah+eighth+century&amp;rlz=1C1EVTC_enUS545US546&amp;source=lnms&amp;tbm=isch&amp;sa=X&amp;ved=0ahUKEwiz_76Po9_XAhXI34MKHZjfDTkQ_AUICygC&amp;biw=1920&amp;bih=959#imgdii=vqHLbVhiYfNNXM:&amp;imgrc=V5qR29-QSAVQ1M" TargetMode="External"/><Relationship Id="rId7" Type="http://schemas.openxmlformats.org/officeDocument/2006/relationships/hyperlink" Target="http://www.lebtahor.com/Observe/origins/origins%20of%20yom%20hakippurim%20day%20of%20atonements.htm" TargetMode="External"/><Relationship Id="rId12" Type="http://schemas.openxmlformats.org/officeDocument/2006/relationships/hyperlink" Target="http://cojs.org/author/anne/page/19/" TargetMode="External"/><Relationship Id="rId17" Type="http://schemas.openxmlformats.org/officeDocument/2006/relationships/hyperlink" Target="https://en.wikipedia.org/wiki/Sennacherib%27s_Annals" TargetMode="External"/><Relationship Id="rId2" Type="http://schemas.openxmlformats.org/officeDocument/2006/relationships/hyperlink" Target="http://www.freeinfosociety.com/media.php?id=268" TargetMode="External"/><Relationship Id="rId16" Type="http://schemas.openxmlformats.org/officeDocument/2006/relationships/hyperlink" Target="http://www.truth-that-matters.com/israelnews.htm" TargetMode="External"/><Relationship Id="rId1" Type="http://schemas.openxmlformats.org/officeDocument/2006/relationships/slideLayout" Target="../slideLayouts/slideLayout2.xml"/><Relationship Id="rId6" Type="http://schemas.openxmlformats.org/officeDocument/2006/relationships/hyperlink" Target="https://www.bibleistrue.com/qna/pqna50.htm" TargetMode="External"/><Relationship Id="rId11" Type="http://schemas.openxmlformats.org/officeDocument/2006/relationships/hyperlink" Target="http://www.biblehistory.net/newsletter/pool_siloam.htm" TargetMode="External"/><Relationship Id="rId5" Type="http://schemas.openxmlformats.org/officeDocument/2006/relationships/hyperlink" Target="http://creationwiki.org/Edwin_Thiele" TargetMode="External"/><Relationship Id="rId15" Type="http://schemas.openxmlformats.org/officeDocument/2006/relationships/hyperlink" Target="https://watchjerusalem.co.il/2016/12/21/uncovering-the-bibles-buried-cities-megiddo/" TargetMode="External"/><Relationship Id="rId10" Type="http://schemas.openxmlformats.org/officeDocument/2006/relationships/hyperlink" Target="https://www.biblicalarchaeology.org/daily/biblical-sites-places/jerusalem/ancient-jerusalem/" TargetMode="External"/><Relationship Id="rId4" Type="http://schemas.openxmlformats.org/officeDocument/2006/relationships/hyperlink" Target="http://britishbibleschool.com/biblos/tel-beth-shemesh" TargetMode="External"/><Relationship Id="rId9" Type="http://schemas.openxmlformats.org/officeDocument/2006/relationships/hyperlink" Target="http://store.carta-jerusalem.com/carta-map-bank/360-philistine-conquests-in-the-days-of-ahaz.html" TargetMode="External"/><Relationship Id="rId14" Type="http://schemas.openxmlformats.org/officeDocument/2006/relationships/hyperlink" Target="https://phys.org/news/2012-05-ancient-bethlehem-unearthed-jerusalem.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39"/>
            <a:ext cx="9144000" cy="994668"/>
          </a:xfrm>
        </p:spPr>
        <p:txBody>
          <a:bodyPr>
            <a:normAutofit fontScale="90000"/>
          </a:bodyPr>
          <a:lstStyle/>
          <a:p>
            <a:pPr algn="ctr"/>
            <a:r>
              <a:rPr lang="en-US" sz="3600" dirty="0">
                <a:latin typeface="Berlin Sans FB" panose="020E0602020502020306" pitchFamily="34" charset="0"/>
              </a:rPr>
              <a:t>The Iron Age IIB (ca. 792-701 BC):  </a:t>
            </a:r>
            <a:br>
              <a:rPr lang="en-US" sz="3600" dirty="0">
                <a:latin typeface="Berlin Sans FB" panose="020E0602020502020306" pitchFamily="34" charset="0"/>
              </a:rPr>
            </a:br>
            <a:r>
              <a:rPr lang="en-US" sz="3600" dirty="0">
                <a:latin typeface="Berlin Sans FB" panose="020E0602020502020306" pitchFamily="34" charset="0"/>
              </a:rPr>
              <a:t>The Great Eighth Century </a:t>
            </a:r>
            <a:r>
              <a:rPr lang="en-US" sz="2400" dirty="0">
                <a:latin typeface="Berlin Sans FB" panose="020E0602020502020306" pitchFamily="34" charset="0"/>
              </a:rPr>
              <a:t>Biblicalelearning.org</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94070" y="3249491"/>
            <a:ext cx="2353410" cy="3530115"/>
          </a:xfrm>
        </p:spPr>
      </p:pic>
      <p:sp>
        <p:nvSpPr>
          <p:cNvPr id="9" name="Content Placeholder 8"/>
          <p:cNvSpPr>
            <a:spLocks noGrp="1"/>
          </p:cNvSpPr>
          <p:nvPr>
            <p:ph sz="half" idx="2"/>
          </p:nvPr>
        </p:nvSpPr>
        <p:spPr>
          <a:xfrm>
            <a:off x="50801" y="1153297"/>
            <a:ext cx="9015614" cy="1945503"/>
          </a:xfrm>
        </p:spPr>
        <p:txBody>
          <a:bodyPr>
            <a:normAutofit fontScale="92500" lnSpcReduction="20000"/>
          </a:bodyPr>
          <a:lstStyle/>
          <a:p>
            <a:r>
              <a:rPr lang="en-US" dirty="0">
                <a:latin typeface="Berlin Sans FB" panose="020E0602020502020306" pitchFamily="34" charset="0"/>
              </a:rPr>
              <a:t>The Resurgence of Israel and Judah (ca. 790-740 BC) in the absence of imperial powers; a second golden age of Israelite culture and society (noted in Hosea, Amos and Isaiah 5).</a:t>
            </a:r>
          </a:p>
          <a:p>
            <a:r>
              <a:rPr lang="en-US" dirty="0">
                <a:latin typeface="Berlin Sans FB" panose="020E0602020502020306" pitchFamily="34" charset="0"/>
              </a:rPr>
              <a:t>The rise of Assyria dominated the final decades of the century, with regional kingdoms struggling against the might of this imperial power, resulting in great destructions and loss of life</a:t>
            </a:r>
          </a:p>
        </p:txBody>
      </p:sp>
      <p:pic>
        <p:nvPicPr>
          <p:cNvPr id="1026" name="Picture 2" descr="Image result for philip king bosto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450" y="3249491"/>
            <a:ext cx="2447547" cy="353011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Page 3 of The Eighth, the Greatest of Centuries? "/>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Page 3 of The Eighth, the Greatest of Centuries? "/>
          <p:cNvSpPr>
            <a:spLocks noChangeAspect="1" noChangeArrowheads="1"/>
          </p:cNvSpPr>
          <p:nvPr/>
        </p:nvSpPr>
        <p:spPr bwMode="auto">
          <a:xfrm>
            <a:off x="-121602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eighth century 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3249491"/>
            <a:ext cx="3873500" cy="353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7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1192"/>
            <a:ext cx="4250725" cy="956776"/>
          </a:xfrm>
        </p:spPr>
        <p:txBody>
          <a:bodyPr>
            <a:noAutofit/>
          </a:bodyPr>
          <a:lstStyle/>
          <a:p>
            <a:pPr algn="ctr"/>
            <a:r>
              <a:rPr lang="en-US" sz="3200" dirty="0">
                <a:latin typeface="Berlin Sans FB" panose="020E0602020502020306" pitchFamily="34" charset="0"/>
              </a:rPr>
              <a:t>The Reign of Uzziah of Judah (792-740 BC)</a:t>
            </a:r>
          </a:p>
        </p:txBody>
      </p:sp>
      <p:sp>
        <p:nvSpPr>
          <p:cNvPr id="2" name="Content Placeholder 1"/>
          <p:cNvSpPr>
            <a:spLocks noGrp="1"/>
          </p:cNvSpPr>
          <p:nvPr>
            <p:ph idx="1"/>
          </p:nvPr>
        </p:nvSpPr>
        <p:spPr>
          <a:xfrm>
            <a:off x="65904" y="1037968"/>
            <a:ext cx="4375542" cy="2907956"/>
          </a:xfrm>
        </p:spPr>
        <p:txBody>
          <a:bodyPr>
            <a:normAutofit fontScale="55000" lnSpcReduction="20000"/>
          </a:bodyPr>
          <a:lstStyle/>
          <a:p>
            <a:r>
              <a:rPr lang="en-US" dirty="0">
                <a:latin typeface="Berlin Sans FB" panose="020E0602020502020306" pitchFamily="34" charset="0"/>
              </a:rPr>
              <a:t>Uzziah reigned 52 years, built and fortified Jerusalem, and the cities of Judah; towers, cisterns and isolated posts such as Tamar and </a:t>
            </a:r>
            <a:r>
              <a:rPr lang="en-US" dirty="0" err="1">
                <a:latin typeface="Berlin Sans FB" panose="020E0602020502020306" pitchFamily="34" charset="0"/>
              </a:rPr>
              <a:t>Ezion</a:t>
            </a:r>
            <a:r>
              <a:rPr lang="en-US" dirty="0">
                <a:latin typeface="Berlin Sans FB" panose="020E0602020502020306" pitchFamily="34" charset="0"/>
              </a:rPr>
              <a:t> Geber</a:t>
            </a:r>
          </a:p>
          <a:p>
            <a:r>
              <a:rPr lang="en-US" dirty="0">
                <a:latin typeface="Berlin Sans FB" panose="020E0602020502020306" pitchFamily="34" charset="0"/>
              </a:rPr>
              <a:t>Successful wars with Philistines and Arabs (2 </a:t>
            </a:r>
            <a:r>
              <a:rPr lang="en-US" dirty="0" err="1">
                <a:latin typeface="Berlin Sans FB" panose="020E0602020502020306" pitchFamily="34" charset="0"/>
              </a:rPr>
              <a:t>Chr</a:t>
            </a:r>
            <a:r>
              <a:rPr lang="en-US" dirty="0">
                <a:latin typeface="Berlin Sans FB" panose="020E0602020502020306" pitchFamily="34" charset="0"/>
              </a:rPr>
              <a:t> 26:6-7)</a:t>
            </a:r>
          </a:p>
          <a:p>
            <a:r>
              <a:rPr lang="en-US" dirty="0">
                <a:latin typeface="Berlin Sans FB" panose="020E0602020502020306" pitchFamily="34" charset="0"/>
              </a:rPr>
              <a:t>Agricultural activities:  Royal Estates, Desert farming and herding in Transjordan and control over the Negeb trade routes (2 </a:t>
            </a:r>
            <a:r>
              <a:rPr lang="en-US" dirty="0" err="1">
                <a:latin typeface="Berlin Sans FB" panose="020E0602020502020306" pitchFamily="34" charset="0"/>
              </a:rPr>
              <a:t>Chr</a:t>
            </a:r>
            <a:r>
              <a:rPr lang="en-US" dirty="0">
                <a:latin typeface="Berlin Sans FB" panose="020E0602020502020306" pitchFamily="34" charset="0"/>
              </a:rPr>
              <a:t> 26:8-10)</a:t>
            </a:r>
          </a:p>
          <a:p>
            <a:r>
              <a:rPr lang="en-US" dirty="0">
                <a:latin typeface="Berlin Sans FB" panose="020E0602020502020306" pitchFamily="34" charset="0"/>
              </a:rPr>
              <a:t>All of Judah’s </a:t>
            </a:r>
            <a:r>
              <a:rPr lang="en-US" dirty="0" err="1">
                <a:latin typeface="Berlin Sans FB" panose="020E0602020502020306" pitchFamily="34" charset="0"/>
              </a:rPr>
              <a:t>citie</a:t>
            </a:r>
            <a:r>
              <a:rPr lang="en-US" dirty="0">
                <a:latin typeface="Berlin Sans FB" panose="020E0602020502020306" pitchFamily="34" charset="0"/>
              </a:rPr>
              <a:t> show a flourishing, vigorous economy and strong military (2 </a:t>
            </a:r>
            <a:r>
              <a:rPr lang="en-US" dirty="0" err="1">
                <a:latin typeface="Berlin Sans FB" panose="020E0602020502020306" pitchFamily="34" charset="0"/>
              </a:rPr>
              <a:t>Chr</a:t>
            </a:r>
            <a:r>
              <a:rPr lang="en-US" dirty="0">
                <a:latin typeface="Berlin Sans FB" panose="020E0602020502020306" pitchFamily="34" charset="0"/>
              </a:rPr>
              <a:t> 26:11-15)</a:t>
            </a:r>
          </a:p>
          <a:p>
            <a:r>
              <a:rPr lang="en-US" dirty="0">
                <a:latin typeface="Berlin Sans FB" panose="020E0602020502020306" pitchFamily="34" charset="0"/>
              </a:rPr>
              <a:t>The palace at Ramat </a:t>
            </a:r>
            <a:r>
              <a:rPr lang="en-US" dirty="0" err="1">
                <a:latin typeface="Berlin Sans FB" panose="020E0602020502020306" pitchFamily="34" charset="0"/>
              </a:rPr>
              <a:t>Rahel</a:t>
            </a:r>
            <a:r>
              <a:rPr lang="en-US" dirty="0">
                <a:latin typeface="Berlin Sans FB" panose="020E0602020502020306" pitchFamily="34" charset="0"/>
              </a:rPr>
              <a:t>, a site 3 miles south of Jerusalem (biblical Beth </a:t>
            </a:r>
            <a:r>
              <a:rPr lang="en-US" dirty="0" err="1">
                <a:latin typeface="Berlin Sans FB" panose="020E0602020502020306" pitchFamily="34" charset="0"/>
              </a:rPr>
              <a:t>Hakerem</a:t>
            </a:r>
            <a:r>
              <a:rPr lang="en-US" dirty="0">
                <a:latin typeface="Berlin Sans FB" panose="020E0602020502020306" pitchFamily="34" charset="0"/>
              </a:rPr>
              <a:t>), was probably built during </a:t>
            </a:r>
            <a:r>
              <a:rPr lang="en-US" dirty="0" err="1">
                <a:latin typeface="Berlin Sans FB" panose="020E0602020502020306" pitchFamily="34" charset="0"/>
              </a:rPr>
              <a:t>Uzziah’s</a:t>
            </a:r>
            <a:r>
              <a:rPr lang="en-US" dirty="0">
                <a:latin typeface="Berlin Sans FB" panose="020E0602020502020306" pitchFamily="34" charset="0"/>
              </a:rPr>
              <a:t> reign to oversee the royal estate in the </a:t>
            </a:r>
            <a:r>
              <a:rPr lang="en-US" dirty="0" err="1">
                <a:latin typeface="Berlin Sans FB" panose="020E0602020502020306" pitchFamily="34" charset="0"/>
              </a:rPr>
              <a:t>Rephaim</a:t>
            </a:r>
            <a:r>
              <a:rPr lang="en-US" dirty="0">
                <a:latin typeface="Berlin Sans FB" panose="020E0602020502020306" pitchFamily="34" charset="0"/>
              </a:rPr>
              <a:t> Valley</a:t>
            </a: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715" y="453081"/>
            <a:ext cx="4529565" cy="630919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uzziah tombsto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44" r="11653"/>
          <a:stretch/>
        </p:blipFill>
        <p:spPr bwMode="auto">
          <a:xfrm>
            <a:off x="65904" y="4020065"/>
            <a:ext cx="2385160" cy="274221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uzziah eng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058" y="4020065"/>
            <a:ext cx="1941388" cy="274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9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771503" cy="716692"/>
          </a:xfrm>
        </p:spPr>
        <p:txBody>
          <a:bodyPr>
            <a:normAutofit fontScale="90000"/>
          </a:bodyPr>
          <a:lstStyle/>
          <a:p>
            <a:pPr algn="ctr"/>
            <a:r>
              <a:rPr lang="en-US" dirty="0">
                <a:latin typeface="Berlin Sans FB" panose="020E0602020502020306" pitchFamily="34" charset="0"/>
              </a:rPr>
              <a:t>The Reign of Ahaz (735-716 BC)</a:t>
            </a:r>
          </a:p>
        </p:txBody>
      </p:sp>
      <p:sp>
        <p:nvSpPr>
          <p:cNvPr id="6" name="Content Placeholder 5"/>
          <p:cNvSpPr>
            <a:spLocks noGrp="1"/>
          </p:cNvSpPr>
          <p:nvPr>
            <p:ph idx="1"/>
          </p:nvPr>
        </p:nvSpPr>
        <p:spPr>
          <a:xfrm>
            <a:off x="86495" y="716693"/>
            <a:ext cx="6569677" cy="2804983"/>
          </a:xfrm>
        </p:spPr>
        <p:txBody>
          <a:bodyPr>
            <a:normAutofit fontScale="85000" lnSpcReduction="10000"/>
          </a:bodyPr>
          <a:lstStyle/>
          <a:p>
            <a:r>
              <a:rPr lang="en-US" dirty="0">
                <a:latin typeface="Berlin Sans FB" panose="020E0602020502020306" pitchFamily="34" charset="0"/>
              </a:rPr>
              <a:t>Ahaz was a weak king that trusted in diplomacy and </a:t>
            </a:r>
            <a:r>
              <a:rPr lang="en-US" dirty="0" err="1">
                <a:latin typeface="Berlin Sans FB" panose="020E0602020502020306" pitchFamily="34" charset="0"/>
              </a:rPr>
              <a:t>vassaldom</a:t>
            </a:r>
            <a:r>
              <a:rPr lang="en-US" dirty="0">
                <a:latin typeface="Berlin Sans FB" panose="020E0602020502020306" pitchFamily="34" charset="0"/>
              </a:rPr>
              <a:t> rather than in the LORD</a:t>
            </a:r>
          </a:p>
          <a:p>
            <a:r>
              <a:rPr lang="en-US" dirty="0">
                <a:latin typeface="Berlin Sans FB" panose="020E0602020502020306" pitchFamily="34" charset="0"/>
              </a:rPr>
              <a:t>The Dial of Ahaz (2 Kgs 20:5-11; Isaiah 38:8)</a:t>
            </a:r>
          </a:p>
          <a:p>
            <a:r>
              <a:rPr lang="en-US" dirty="0">
                <a:latin typeface="Berlin Sans FB" panose="020E0602020502020306" pitchFamily="34" charset="0"/>
              </a:rPr>
              <a:t>LPDW (Ashdod Ware)</a:t>
            </a:r>
          </a:p>
          <a:p>
            <a:r>
              <a:rPr lang="en-US" dirty="0">
                <a:latin typeface="Berlin Sans FB" panose="020E0602020502020306" pitchFamily="34" charset="0"/>
              </a:rPr>
              <a:t>Philistine Incursions from the west and a Appeal to Assyria for help (2 </a:t>
            </a:r>
            <a:r>
              <a:rPr lang="en-US" dirty="0" err="1">
                <a:latin typeface="Berlin Sans FB" panose="020E0602020502020306" pitchFamily="34" charset="0"/>
              </a:rPr>
              <a:t>Chr</a:t>
            </a:r>
            <a:r>
              <a:rPr lang="en-US" dirty="0">
                <a:latin typeface="Berlin Sans FB" panose="020E0602020502020306" pitchFamily="34" charset="0"/>
              </a:rPr>
              <a:t> 28:16-20)</a:t>
            </a:r>
          </a:p>
          <a:p>
            <a:r>
              <a:rPr lang="en-US" dirty="0">
                <a:latin typeface="Berlin Sans FB" panose="020E0602020502020306" pitchFamily="34" charset="0"/>
              </a:rPr>
              <a:t>The </a:t>
            </a:r>
            <a:r>
              <a:rPr lang="en-US" dirty="0" err="1">
                <a:latin typeface="Berlin Sans FB" panose="020E0602020502020306" pitchFamily="34" charset="0"/>
              </a:rPr>
              <a:t>Syro-Ephraimite</a:t>
            </a:r>
            <a:r>
              <a:rPr lang="en-US" dirty="0">
                <a:latin typeface="Berlin Sans FB" panose="020E0602020502020306" pitchFamily="34" charset="0"/>
              </a:rPr>
              <a:t> War (Isaiah 7)</a:t>
            </a:r>
          </a:p>
        </p:txBody>
      </p:sp>
      <p:pic>
        <p:nvPicPr>
          <p:cNvPr id="2050" name="Picture 2" descr="Image result for ahaz philistine"/>
          <p:cNvPicPr>
            <a:picLocks noChangeAspect="1" noChangeArrowheads="1"/>
          </p:cNvPicPr>
          <p:nvPr/>
        </p:nvPicPr>
        <p:blipFill rotWithShape="1">
          <a:blip r:embed="rId2">
            <a:extLst>
              <a:ext uri="{28A0092B-C50C-407E-A947-70E740481C1C}">
                <a14:useLocalDpi xmlns:a14="http://schemas.microsoft.com/office/drawing/2010/main" val="0"/>
              </a:ext>
            </a:extLst>
          </a:blip>
          <a:srcRect l="32089" t="30745" r="31803" b="30636"/>
          <a:stretch/>
        </p:blipFill>
        <p:spPr bwMode="auto">
          <a:xfrm>
            <a:off x="6180693" y="3639868"/>
            <a:ext cx="2895874" cy="3103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shdod 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969" y="3639869"/>
            <a:ext cx="2290724" cy="31039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6496" y="3639870"/>
            <a:ext cx="3736041" cy="3103961"/>
          </a:xfrm>
          <a:prstGeom prst="rect">
            <a:avLst/>
          </a:prstGeom>
        </p:spPr>
      </p:pic>
      <p:pic>
        <p:nvPicPr>
          <p:cNvPr id="9" name="Picture 8"/>
          <p:cNvPicPr>
            <a:picLocks noChangeAspect="1"/>
          </p:cNvPicPr>
          <p:nvPr/>
        </p:nvPicPr>
        <p:blipFill>
          <a:blip r:embed="rId5"/>
          <a:stretch>
            <a:fillRect/>
          </a:stretch>
        </p:blipFill>
        <p:spPr>
          <a:xfrm>
            <a:off x="6771503" y="150830"/>
            <a:ext cx="2305064" cy="3370846"/>
          </a:xfrm>
          <a:prstGeom prst="rect">
            <a:avLst/>
          </a:prstGeom>
        </p:spPr>
      </p:pic>
    </p:spTree>
    <p:extLst>
      <p:ext uri="{BB962C8B-B14F-4D97-AF65-F5344CB8AC3E}">
        <p14:creationId xmlns:p14="http://schemas.microsoft.com/office/powerpoint/2010/main" val="36069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119"/>
          </a:xfrm>
        </p:spPr>
        <p:txBody>
          <a:bodyPr/>
          <a:lstStyle/>
          <a:p>
            <a:pPr algn="ctr"/>
            <a:r>
              <a:rPr lang="en-US" dirty="0">
                <a:latin typeface="Berlin Sans FB" panose="020E0602020502020306" pitchFamily="34" charset="0"/>
              </a:rPr>
              <a:t>The Fall of Israel (732-722 BC)</a:t>
            </a:r>
          </a:p>
        </p:txBody>
      </p:sp>
      <p:sp>
        <p:nvSpPr>
          <p:cNvPr id="3" name="Content Placeholder 2"/>
          <p:cNvSpPr>
            <a:spLocks noGrp="1"/>
          </p:cNvSpPr>
          <p:nvPr>
            <p:ph idx="1"/>
          </p:nvPr>
        </p:nvSpPr>
        <p:spPr>
          <a:xfrm>
            <a:off x="140044" y="708454"/>
            <a:ext cx="4386848" cy="6062191"/>
          </a:xfrm>
        </p:spPr>
        <p:txBody>
          <a:bodyPr>
            <a:normAutofit fontScale="85000" lnSpcReduction="20000"/>
          </a:bodyPr>
          <a:lstStyle/>
          <a:p>
            <a:r>
              <a:rPr lang="en-US" dirty="0">
                <a:latin typeface="Berlin Sans FB" panose="020E0602020502020306" pitchFamily="34" charset="0"/>
              </a:rPr>
              <a:t>The Fall of the Jehu Dynasty after the death of Jeroboam II and political turmoil</a:t>
            </a:r>
          </a:p>
          <a:p>
            <a:r>
              <a:rPr lang="en-US" dirty="0">
                <a:latin typeface="Berlin Sans FB" panose="020E0602020502020306" pitchFamily="34" charset="0"/>
              </a:rPr>
              <a:t>The Invasion of </a:t>
            </a:r>
            <a:r>
              <a:rPr lang="en-US" dirty="0" err="1">
                <a:latin typeface="Berlin Sans FB" panose="020E0602020502020306" pitchFamily="34" charset="0"/>
              </a:rPr>
              <a:t>Tiglath-Pileser</a:t>
            </a:r>
            <a:r>
              <a:rPr lang="en-US" dirty="0">
                <a:latin typeface="Berlin Sans FB" panose="020E0602020502020306" pitchFamily="34" charset="0"/>
              </a:rPr>
              <a:t> III in 734-732 BC, and the fall of Gilead, Galilee and the cities of </a:t>
            </a:r>
            <a:r>
              <a:rPr lang="en-US" dirty="0" err="1">
                <a:latin typeface="Berlin Sans FB" panose="020E0602020502020306" pitchFamily="34" charset="0"/>
              </a:rPr>
              <a:t>Hazor</a:t>
            </a:r>
            <a:r>
              <a:rPr lang="en-US" dirty="0">
                <a:latin typeface="Berlin Sans FB" panose="020E0602020502020306" pitchFamily="34" charset="0"/>
              </a:rPr>
              <a:t> and Megiddo during the reign of </a:t>
            </a:r>
            <a:r>
              <a:rPr lang="en-US" dirty="0" err="1">
                <a:latin typeface="Berlin Sans FB" panose="020E0602020502020306" pitchFamily="34" charset="0"/>
              </a:rPr>
              <a:t>Pekah</a:t>
            </a:r>
            <a:r>
              <a:rPr lang="en-US" dirty="0">
                <a:latin typeface="Berlin Sans FB" panose="020E0602020502020306" pitchFamily="34" charset="0"/>
              </a:rPr>
              <a:t> (2 Kgs 15:29).  Israel is confined to the Hill Country of Manasseh and Ephraim and much of her population deported.</a:t>
            </a:r>
          </a:p>
          <a:p>
            <a:r>
              <a:rPr lang="en-US" dirty="0">
                <a:latin typeface="Berlin Sans FB" panose="020E0602020502020306" pitchFamily="34" charset="0"/>
              </a:rPr>
              <a:t>Israelite king </a:t>
            </a:r>
            <a:r>
              <a:rPr lang="en-US" dirty="0" err="1">
                <a:latin typeface="Berlin Sans FB" panose="020E0602020502020306" pitchFamily="34" charset="0"/>
              </a:rPr>
              <a:t>Hoshea</a:t>
            </a:r>
            <a:r>
              <a:rPr lang="en-US" dirty="0">
                <a:latin typeface="Berlin Sans FB" panose="020E0602020502020306" pitchFamily="34" charset="0"/>
              </a:rPr>
              <a:t> attempts to enlist Egyptian aid to revolt against Assyria, but fails and Samaria falls after a long siege in 722 BC to Sargon II.</a:t>
            </a:r>
          </a:p>
          <a:p>
            <a:r>
              <a:rPr lang="en-US" dirty="0">
                <a:latin typeface="Berlin Sans FB" panose="020E0602020502020306" pitchFamily="34" charset="0"/>
              </a:rPr>
              <a:t>Assyria deports most of the population to northern Assyria, leading to legends about the ten lost tribes of Israel.</a:t>
            </a:r>
          </a:p>
        </p:txBody>
      </p:sp>
      <p:pic>
        <p:nvPicPr>
          <p:cNvPr id="11266" name="Picture 2" descr="Image result for fall of sa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54" y="4011827"/>
            <a:ext cx="4329984" cy="275881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fall of sama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665" y="766118"/>
            <a:ext cx="4316773" cy="316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3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917092" cy="1668162"/>
          </a:xfrm>
        </p:spPr>
        <p:txBody>
          <a:bodyPr>
            <a:normAutofit fontScale="90000"/>
          </a:bodyPr>
          <a:lstStyle/>
          <a:p>
            <a:pPr algn="ctr"/>
            <a:r>
              <a:rPr lang="en-US" sz="3600" dirty="0">
                <a:latin typeface="Berlin Sans FB" panose="020E0602020502020306" pitchFamily="34" charset="0"/>
              </a:rPr>
              <a:t>The Growth of Jerusalem during the Ninth-Eighth Century</a:t>
            </a:r>
            <a:endParaRPr lang="en-US" sz="3600" dirty="0"/>
          </a:p>
        </p:txBody>
      </p:sp>
      <p:sp>
        <p:nvSpPr>
          <p:cNvPr id="3" name="Content Placeholder 2"/>
          <p:cNvSpPr>
            <a:spLocks noGrp="1"/>
          </p:cNvSpPr>
          <p:nvPr>
            <p:ph idx="1"/>
          </p:nvPr>
        </p:nvSpPr>
        <p:spPr>
          <a:xfrm>
            <a:off x="1" y="1825624"/>
            <a:ext cx="3899228" cy="3001749"/>
          </a:xfrm>
        </p:spPr>
        <p:txBody>
          <a:bodyPr>
            <a:normAutofit fontScale="55000" lnSpcReduction="20000"/>
          </a:bodyPr>
          <a:lstStyle/>
          <a:p>
            <a:r>
              <a:rPr lang="en-US" dirty="0">
                <a:latin typeface="Berlin Sans FB" panose="020E0602020502020306" pitchFamily="34" charset="0"/>
              </a:rPr>
              <a:t>Expansion began during the ninth century; a 600 foot section of city wall destroyed and suburbs mentioned (2 Kgs 14:13-14, 22:14; 2 </a:t>
            </a:r>
            <a:r>
              <a:rPr lang="en-US" dirty="0" err="1">
                <a:latin typeface="Berlin Sans FB" panose="020E0602020502020306" pitchFamily="34" charset="0"/>
              </a:rPr>
              <a:t>Chr</a:t>
            </a:r>
            <a:r>
              <a:rPr lang="en-US" dirty="0">
                <a:latin typeface="Berlin Sans FB" panose="020E0602020502020306" pitchFamily="34" charset="0"/>
              </a:rPr>
              <a:t> 25:23-24, 34:22; </a:t>
            </a:r>
            <a:r>
              <a:rPr lang="en-US" dirty="0" err="1">
                <a:latin typeface="Berlin Sans FB" panose="020E0602020502020306" pitchFamily="34" charset="0"/>
              </a:rPr>
              <a:t>Zph</a:t>
            </a:r>
            <a:r>
              <a:rPr lang="en-US" dirty="0">
                <a:latin typeface="Berlin Sans FB" panose="020E0602020502020306" pitchFamily="34" charset="0"/>
              </a:rPr>
              <a:t> 1:10-11)</a:t>
            </a:r>
          </a:p>
          <a:p>
            <a:r>
              <a:rPr lang="en-US" dirty="0">
                <a:latin typeface="Berlin Sans FB" panose="020E0602020502020306" pitchFamily="34" charset="0"/>
              </a:rPr>
              <a:t>Expansion was steady growth, not a sudden influx of refugees from the north</a:t>
            </a:r>
          </a:p>
          <a:p>
            <a:r>
              <a:rPr lang="en-US" dirty="0">
                <a:latin typeface="Berlin Sans FB" panose="020E0602020502020306" pitchFamily="34" charset="0"/>
              </a:rPr>
              <a:t>Cemeteries framed the city on all sides</a:t>
            </a:r>
          </a:p>
          <a:p>
            <a:r>
              <a:rPr lang="en-US" dirty="0">
                <a:latin typeface="Berlin Sans FB" panose="020E0602020502020306" pitchFamily="34" charset="0"/>
              </a:rPr>
              <a:t>Segments of walls and multiple occupational phases attest to a long Iron Age occupation on the Western Hill (Mount Zion)</a:t>
            </a:r>
          </a:p>
          <a:p>
            <a:r>
              <a:rPr lang="en-US" dirty="0">
                <a:latin typeface="Berlin Sans FB" panose="020E0602020502020306" pitchFamily="34" charset="0"/>
              </a:rPr>
              <a:t>The Garden of </a:t>
            </a:r>
            <a:r>
              <a:rPr lang="en-US" dirty="0" err="1">
                <a:latin typeface="Berlin Sans FB" panose="020E0602020502020306" pitchFamily="34" charset="0"/>
              </a:rPr>
              <a:t>Uzza</a:t>
            </a:r>
            <a:r>
              <a:rPr lang="en-US" dirty="0">
                <a:latin typeface="Berlin Sans FB" panose="020E0602020502020306" pitchFamily="34" charset="0"/>
              </a:rPr>
              <a:t> was a royal palace and burial place on the Western Hill (2 Kgs 21:18,26, 24:6 LXX)</a:t>
            </a:r>
          </a:p>
        </p:txBody>
      </p:sp>
      <p:pic>
        <p:nvPicPr>
          <p:cNvPr id="7170" name="Picture 2" descr="Image result for expansion of iron age jerusa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228" y="76166"/>
            <a:ext cx="5157605" cy="6645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47644" y="4901514"/>
            <a:ext cx="3654709" cy="1820562"/>
          </a:xfrm>
          <a:prstGeom prst="rect">
            <a:avLst/>
          </a:prstGeom>
        </p:spPr>
      </p:pic>
    </p:spTree>
    <p:extLst>
      <p:ext uri="{BB962C8B-B14F-4D97-AF65-F5344CB8AC3E}">
        <p14:creationId xmlns:p14="http://schemas.microsoft.com/office/powerpoint/2010/main" val="102300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4357"/>
          </a:xfrm>
        </p:spPr>
        <p:txBody>
          <a:bodyPr/>
          <a:lstStyle/>
          <a:p>
            <a:pPr algn="ctr"/>
            <a:r>
              <a:rPr lang="en-US" dirty="0">
                <a:latin typeface="Berlin Sans FB" panose="020E0602020502020306" pitchFamily="34" charset="0"/>
              </a:rPr>
              <a:t>The Reign of Hezekiah (716-687 BC)</a:t>
            </a:r>
          </a:p>
        </p:txBody>
      </p:sp>
      <p:sp>
        <p:nvSpPr>
          <p:cNvPr id="3" name="Content Placeholder 2"/>
          <p:cNvSpPr>
            <a:spLocks noGrp="1"/>
          </p:cNvSpPr>
          <p:nvPr>
            <p:ph idx="1"/>
          </p:nvPr>
        </p:nvSpPr>
        <p:spPr>
          <a:xfrm>
            <a:off x="1" y="691978"/>
            <a:ext cx="5857101" cy="6166021"/>
          </a:xfrm>
        </p:spPr>
        <p:txBody>
          <a:bodyPr>
            <a:normAutofit fontScale="92500" lnSpcReduction="20000"/>
          </a:bodyPr>
          <a:lstStyle/>
          <a:p>
            <a:r>
              <a:rPr lang="en-US" dirty="0">
                <a:latin typeface="Berlin Sans FB" panose="020E0602020502020306" pitchFamily="34" charset="0"/>
              </a:rPr>
              <a:t>Hezekiah was a vigorous ruler and prepared to revolt against Assyria, amassing conspirators from the region as well as from Egypt (</a:t>
            </a:r>
            <a:r>
              <a:rPr lang="en-US" dirty="0" err="1">
                <a:latin typeface="Berlin Sans FB" panose="020E0602020502020306" pitchFamily="34" charset="0"/>
              </a:rPr>
              <a:t>Tirhakah</a:t>
            </a:r>
            <a:r>
              <a:rPr lang="en-US" dirty="0">
                <a:latin typeface="Berlin Sans FB" panose="020E0602020502020306" pitchFamily="34" charset="0"/>
              </a:rPr>
              <a:t>; 2 Kgs 19:9) and Babylonia (</a:t>
            </a:r>
            <a:r>
              <a:rPr lang="en-US" dirty="0" err="1">
                <a:latin typeface="Berlin Sans FB" panose="020E0602020502020306" pitchFamily="34" charset="0"/>
              </a:rPr>
              <a:t>Merodach-Baladan</a:t>
            </a:r>
            <a:r>
              <a:rPr lang="en-US" dirty="0">
                <a:latin typeface="Berlin Sans FB" panose="020E0602020502020306" pitchFamily="34" charset="0"/>
              </a:rPr>
              <a:t>; 2 Kgs 20:12; 2 </a:t>
            </a:r>
            <a:r>
              <a:rPr lang="en-US" dirty="0" err="1">
                <a:latin typeface="Berlin Sans FB" panose="020E0602020502020306" pitchFamily="34" charset="0"/>
              </a:rPr>
              <a:t>Chr</a:t>
            </a:r>
            <a:r>
              <a:rPr lang="en-US" dirty="0">
                <a:latin typeface="Berlin Sans FB" panose="020E0602020502020306" pitchFamily="34" charset="0"/>
              </a:rPr>
              <a:t> 32:31; Isaiah 39:1-8)</a:t>
            </a:r>
          </a:p>
          <a:p>
            <a:r>
              <a:rPr lang="en-US" dirty="0">
                <a:latin typeface="Berlin Sans FB" panose="020E0602020502020306" pitchFamily="34" charset="0"/>
              </a:rPr>
              <a:t>He brought water into the city of Jerusalem from the Gihon Spring (2 </a:t>
            </a:r>
            <a:r>
              <a:rPr lang="en-US" dirty="0" err="1">
                <a:latin typeface="Berlin Sans FB" panose="020E0602020502020306" pitchFamily="34" charset="0"/>
              </a:rPr>
              <a:t>Chr</a:t>
            </a:r>
            <a:r>
              <a:rPr lang="en-US" dirty="0">
                <a:latin typeface="Berlin Sans FB" panose="020E0602020502020306" pitchFamily="34" charset="0"/>
              </a:rPr>
              <a:t> 32:30) via a long rock cut tunnel 533 m (1748 feet) in length.  The </a:t>
            </a:r>
            <a:r>
              <a:rPr lang="en-US" dirty="0" err="1">
                <a:latin typeface="Berlin Sans FB" panose="020E0602020502020306" pitchFamily="34" charset="0"/>
              </a:rPr>
              <a:t>Shiloah</a:t>
            </a:r>
            <a:r>
              <a:rPr lang="en-US" dirty="0">
                <a:latin typeface="Berlin Sans FB" panose="020E0602020502020306" pitchFamily="34" charset="0"/>
              </a:rPr>
              <a:t> Inscription preserves an account of this great work</a:t>
            </a:r>
          </a:p>
          <a:p>
            <a:r>
              <a:rPr lang="en-US" dirty="0">
                <a:latin typeface="Berlin Sans FB" panose="020E0602020502020306" pitchFamily="34" charset="0"/>
              </a:rPr>
              <a:t>He fortified Jerusalem and the cities of Judah and amassed large amounts of supplies (2 </a:t>
            </a:r>
            <a:r>
              <a:rPr lang="en-US" dirty="0" err="1">
                <a:latin typeface="Berlin Sans FB" panose="020E0602020502020306" pitchFamily="34" charset="0"/>
              </a:rPr>
              <a:t>Chr</a:t>
            </a:r>
            <a:r>
              <a:rPr lang="en-US" dirty="0">
                <a:latin typeface="Berlin Sans FB" panose="020E0602020502020306" pitchFamily="34" charset="0"/>
              </a:rPr>
              <a:t> 32:27-29)</a:t>
            </a:r>
          </a:p>
          <a:p>
            <a:r>
              <a:rPr lang="en-US" dirty="0">
                <a:latin typeface="Berlin Sans FB" panose="020E0602020502020306" pitchFamily="34" charset="0"/>
              </a:rPr>
              <a:t>The Royal (</a:t>
            </a:r>
            <a:r>
              <a:rPr lang="en-US" i="1" dirty="0" err="1">
                <a:latin typeface="Berlin Sans FB" panose="020E0602020502020306" pitchFamily="34" charset="0"/>
              </a:rPr>
              <a:t>lmlk</a:t>
            </a:r>
            <a:r>
              <a:rPr lang="en-US" dirty="0">
                <a:latin typeface="Berlin Sans FB" panose="020E0602020502020306" pitchFamily="34" charset="0"/>
              </a:rPr>
              <a:t>) Jars of Judah</a:t>
            </a:r>
          </a:p>
          <a:p>
            <a:r>
              <a:rPr lang="en-US" dirty="0">
                <a:latin typeface="Berlin Sans FB" panose="020E0602020502020306" pitchFamily="34" charset="0"/>
              </a:rPr>
              <a:t>Hezekiah launched his revolt in 705/4, when Sargon II died in battle.</a:t>
            </a:r>
          </a:p>
        </p:txBody>
      </p:sp>
      <p:pic>
        <p:nvPicPr>
          <p:cNvPr id="5122" name="Picture 2" descr="Image result for hezekiah's tunnel"/>
          <p:cNvPicPr>
            <a:picLocks noChangeAspect="1" noChangeArrowheads="1"/>
          </p:cNvPicPr>
          <p:nvPr/>
        </p:nvPicPr>
        <p:blipFill rotWithShape="1">
          <a:blip r:embed="rId2">
            <a:extLst>
              <a:ext uri="{28A0092B-C50C-407E-A947-70E740481C1C}">
                <a14:useLocalDpi xmlns:a14="http://schemas.microsoft.com/office/drawing/2010/main" val="0"/>
              </a:ext>
            </a:extLst>
          </a:blip>
          <a:srcRect l="23236" r="23724" b="15329"/>
          <a:stretch/>
        </p:blipFill>
        <p:spPr bwMode="auto">
          <a:xfrm>
            <a:off x="6164989" y="686903"/>
            <a:ext cx="2806015" cy="29789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iloam i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989" y="3723504"/>
            <a:ext cx="2788510" cy="13896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lmlk han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89" y="5238276"/>
            <a:ext cx="2806015" cy="147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7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449"/>
          </a:xfrm>
        </p:spPr>
        <p:txBody>
          <a:bodyPr/>
          <a:lstStyle/>
          <a:p>
            <a:pPr algn="ctr"/>
            <a:r>
              <a:rPr lang="en-US" dirty="0">
                <a:latin typeface="Berlin Sans FB" panose="020E0602020502020306" pitchFamily="34" charset="0"/>
              </a:rPr>
              <a:t>Archaeology and Hezekiah</a:t>
            </a:r>
          </a:p>
        </p:txBody>
      </p:sp>
      <p:sp>
        <p:nvSpPr>
          <p:cNvPr id="3" name="Content Placeholder 2"/>
          <p:cNvSpPr>
            <a:spLocks noGrp="1"/>
          </p:cNvSpPr>
          <p:nvPr>
            <p:ph idx="1"/>
          </p:nvPr>
        </p:nvSpPr>
        <p:spPr>
          <a:xfrm>
            <a:off x="57666" y="823784"/>
            <a:ext cx="4017552" cy="3912973"/>
          </a:xfrm>
        </p:spPr>
        <p:txBody>
          <a:bodyPr>
            <a:normAutofit fontScale="77500" lnSpcReduction="20000"/>
          </a:bodyPr>
          <a:lstStyle/>
          <a:p>
            <a:r>
              <a:rPr lang="en-US" dirty="0">
                <a:latin typeface="Berlin Sans FB" panose="020E0602020502020306" pitchFamily="34" charset="0"/>
              </a:rPr>
              <a:t>The Broad Wall (</a:t>
            </a:r>
            <a:r>
              <a:rPr lang="en-US" dirty="0" err="1">
                <a:latin typeface="Berlin Sans FB" panose="020E0602020502020306" pitchFamily="34" charset="0"/>
              </a:rPr>
              <a:t>Neh</a:t>
            </a:r>
            <a:r>
              <a:rPr lang="en-US" dirty="0">
                <a:latin typeface="Berlin Sans FB" panose="020E0602020502020306" pitchFamily="34" charset="0"/>
              </a:rPr>
              <a:t> 3:8) discovered in the Jewish Quarter in 1970</a:t>
            </a:r>
          </a:p>
          <a:p>
            <a:r>
              <a:rPr lang="en-US" dirty="0">
                <a:latin typeface="Berlin Sans FB" panose="020E0602020502020306" pitchFamily="34" charset="0"/>
              </a:rPr>
              <a:t>Isaiah 22:15-16; a strong comment against </a:t>
            </a:r>
            <a:r>
              <a:rPr lang="en-US" dirty="0" err="1">
                <a:latin typeface="Berlin Sans FB" panose="020E0602020502020306" pitchFamily="34" charset="0"/>
              </a:rPr>
              <a:t>Shebna</a:t>
            </a:r>
            <a:r>
              <a:rPr lang="en-US" dirty="0">
                <a:latin typeface="Berlin Sans FB" panose="020E0602020502020306" pitchFamily="34" charset="0"/>
              </a:rPr>
              <a:t>, the royal steward and his tomb</a:t>
            </a:r>
          </a:p>
          <a:p>
            <a:r>
              <a:rPr lang="en-US" dirty="0">
                <a:latin typeface="Berlin Sans FB" panose="020E0602020502020306" pitchFamily="34" charset="0"/>
              </a:rPr>
              <a:t>A bulla of King Hezekiah and another mentioning Bethlehem concerning taxes</a:t>
            </a:r>
          </a:p>
          <a:p>
            <a:r>
              <a:rPr lang="en-US" dirty="0">
                <a:latin typeface="Berlin Sans FB" panose="020E0602020502020306" pitchFamily="34" charset="0"/>
              </a:rPr>
              <a:t>The Assyrian Invasion of 701 BC against Judah and Hezekiah has become a chronological cornerstone of biblical history</a:t>
            </a:r>
          </a:p>
        </p:txBody>
      </p:sp>
      <p:pic>
        <p:nvPicPr>
          <p:cNvPr id="7170" name="Picture 2" descr="Image result for broad wall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217" y="823784"/>
            <a:ext cx="4929084" cy="27761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oyal steward in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217" y="3719726"/>
            <a:ext cx="4943202" cy="3035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0365" r="12242"/>
          <a:stretch/>
        </p:blipFill>
        <p:spPr>
          <a:xfrm>
            <a:off x="57665" y="4854514"/>
            <a:ext cx="2150075" cy="1900513"/>
          </a:xfrm>
          <a:prstGeom prst="rect">
            <a:avLst/>
          </a:prstGeom>
        </p:spPr>
      </p:pic>
      <p:pic>
        <p:nvPicPr>
          <p:cNvPr id="5" name="Picture 4"/>
          <p:cNvPicPr>
            <a:picLocks noChangeAspect="1"/>
          </p:cNvPicPr>
          <p:nvPr/>
        </p:nvPicPr>
        <p:blipFill>
          <a:blip r:embed="rId5"/>
          <a:stretch>
            <a:fillRect/>
          </a:stretch>
        </p:blipFill>
        <p:spPr>
          <a:xfrm>
            <a:off x="2295222" y="4854514"/>
            <a:ext cx="1779993" cy="1900513"/>
          </a:xfrm>
          <a:prstGeom prst="rect">
            <a:avLst/>
          </a:prstGeom>
        </p:spPr>
      </p:pic>
    </p:spTree>
    <p:extLst>
      <p:ext uri="{BB962C8B-B14F-4D97-AF65-F5344CB8AC3E}">
        <p14:creationId xmlns:p14="http://schemas.microsoft.com/office/powerpoint/2010/main" val="179260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8497"/>
          </a:xfrm>
        </p:spPr>
        <p:txBody>
          <a:bodyPr>
            <a:normAutofit fontScale="90000"/>
          </a:bodyPr>
          <a:lstStyle/>
          <a:p>
            <a:pPr algn="ctr"/>
            <a:r>
              <a:rPr lang="en-US" dirty="0">
                <a:latin typeface="Berlin Sans FB" panose="020E0602020502020306" pitchFamily="34" charset="0"/>
              </a:rPr>
              <a:t>Sennacherib’s Invasion of Judah (701 BC)</a:t>
            </a:r>
          </a:p>
        </p:txBody>
      </p:sp>
      <p:sp>
        <p:nvSpPr>
          <p:cNvPr id="3" name="Content Placeholder 2"/>
          <p:cNvSpPr>
            <a:spLocks noGrp="1"/>
          </p:cNvSpPr>
          <p:nvPr>
            <p:ph idx="1"/>
          </p:nvPr>
        </p:nvSpPr>
        <p:spPr>
          <a:xfrm>
            <a:off x="74141" y="749642"/>
            <a:ext cx="5931243" cy="6014027"/>
          </a:xfrm>
        </p:spPr>
        <p:txBody>
          <a:bodyPr>
            <a:normAutofit fontScale="70000" lnSpcReduction="20000"/>
          </a:bodyPr>
          <a:lstStyle/>
          <a:p>
            <a:r>
              <a:rPr lang="en-US" dirty="0">
                <a:latin typeface="Berlin Sans FB" panose="020E0602020502020306" pitchFamily="34" charset="0"/>
              </a:rPr>
              <a:t>As to Hezekiah, the Jew, he did not submit to my yoke, I laid siege to his strong cities, walled forts, and countless small villages, and conquered them by means of well-stamped earth-ramps and battering-rams brought near the walls with an attack by foot soldiers, using mines, breeches as well as trenches. I drove out 200,150 people, young and old, male and female, horses, mules, donkeys, camels, big and small cattle beyond counting, and considered them slaves. Himself I made a prisoner in Jerusalem, his royal residence, like a bird in a cage. I surrounded him with earthwork in order to molest those who were his city's gate. Thus I reduced his country, but I still increased the tribute and the presents to me as overlord which I imposed upon him beyond the former tribute, to be delivered annually. Hezekiah himself, did send me, later, to Nineveh, my lordly city, together with 30 talents of gold, 800 talents of silver, precious stones, antimony, large cuts of red stone, couches inlaid with ivory, </a:t>
            </a:r>
            <a:r>
              <a:rPr lang="en-US" dirty="0" err="1">
                <a:latin typeface="Berlin Sans FB" panose="020E0602020502020306" pitchFamily="34" charset="0"/>
              </a:rPr>
              <a:t>nimedu</a:t>
            </a:r>
            <a:r>
              <a:rPr lang="en-US" dirty="0">
                <a:latin typeface="Berlin Sans FB" panose="020E0602020502020306" pitchFamily="34" charset="0"/>
              </a:rPr>
              <a:t>-chairs inlaid with ivory, elephant-hides, ebony-wood, boxwood and all kinds of valuable treasures, his own daughters and concubines.</a:t>
            </a:r>
          </a:p>
          <a:p>
            <a:r>
              <a:rPr lang="en-US" dirty="0">
                <a:latin typeface="Berlin Sans FB" panose="020E0602020502020306" pitchFamily="34" charset="0"/>
              </a:rPr>
              <a:t>2 Kgs 18:13 summarizes this invasion:  “</a:t>
            </a:r>
            <a:r>
              <a:rPr lang="en-US" i="1" dirty="0">
                <a:latin typeface="Berlin Sans FB" panose="020E0602020502020306" pitchFamily="34" charset="0"/>
              </a:rPr>
              <a:t>In the fourteenth year of King Hezekiah’s reign, Sennacherib king of Assyria attacked all the fortified cities of Judah and captured them.</a:t>
            </a:r>
            <a:r>
              <a:rPr lang="en-US" dirty="0">
                <a:latin typeface="Berlin Sans FB" panose="020E0602020502020306" pitchFamily="34" charset="0"/>
              </a:rPr>
              <a:t>”</a:t>
            </a:r>
          </a:p>
        </p:txBody>
      </p:sp>
      <p:pic>
        <p:nvPicPr>
          <p:cNvPr id="4098" name="Picture 2" descr="Image result for sennacherib prism israel muse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5193" y="749643"/>
            <a:ext cx="2887168" cy="601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0789"/>
          </a:xfrm>
        </p:spPr>
        <p:txBody>
          <a:bodyPr>
            <a:normAutofit fontScale="90000"/>
          </a:bodyPr>
          <a:lstStyle/>
          <a:p>
            <a:pPr algn="ctr"/>
            <a:r>
              <a:rPr lang="en-US" dirty="0">
                <a:latin typeface="Berlin Sans FB" panose="020E0602020502020306" pitchFamily="34" charset="0"/>
              </a:rPr>
              <a:t>The Fall of Lachish (701 BC)</a:t>
            </a:r>
          </a:p>
        </p:txBody>
      </p:sp>
      <p:sp>
        <p:nvSpPr>
          <p:cNvPr id="3" name="Content Placeholder 2"/>
          <p:cNvSpPr>
            <a:spLocks noGrp="1"/>
          </p:cNvSpPr>
          <p:nvPr>
            <p:ph idx="1"/>
          </p:nvPr>
        </p:nvSpPr>
        <p:spPr>
          <a:xfrm>
            <a:off x="85939" y="650789"/>
            <a:ext cx="8868591" cy="1506033"/>
          </a:xfrm>
        </p:spPr>
        <p:txBody>
          <a:bodyPr>
            <a:normAutofit fontScale="62500" lnSpcReduction="20000"/>
          </a:bodyPr>
          <a:lstStyle/>
          <a:p>
            <a:r>
              <a:rPr lang="en-US" dirty="0">
                <a:latin typeface="Berlin Sans FB" panose="020E0602020502020306" pitchFamily="34" charset="0"/>
              </a:rPr>
              <a:t>Lachish, Judah’s second largest city fell to Sennacherib after a bitter siege and battle.  Assyrian artists captured this epic event and created large stone panels commemorating it, which were displayed in Sennacherib’s throne room at Nineveh.  It depicts the city, its inhabitants, Assyrian atrocities and Sennacherib himself.</a:t>
            </a:r>
          </a:p>
          <a:p>
            <a:r>
              <a:rPr lang="en-US" dirty="0">
                <a:latin typeface="Berlin Sans FB" panose="020E0602020502020306" pitchFamily="34" charset="0"/>
              </a:rPr>
              <a:t>Excavations at Lachish have added to our knowledge of what happened and demonstrate the tenacity and resolve of the population of this great city.</a:t>
            </a:r>
          </a:p>
        </p:txBody>
      </p:sp>
      <p:pic>
        <p:nvPicPr>
          <p:cNvPr id="12290" name="Picture 2" descr="Image result for lachish reli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0" y="4597377"/>
            <a:ext cx="4804163" cy="220291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lachish relief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514" y="4597377"/>
            <a:ext cx="4151870" cy="220291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mp.byui.edu/SATTERFIELDB/Rel302/Lachish/lachish-aer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034" y="2248930"/>
            <a:ext cx="3427350" cy="225633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emp.byui.edu/SATTERFIELDB/Ancient%20Israel/Lachi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39" y="2248930"/>
            <a:ext cx="5518220" cy="225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7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8497"/>
          </a:xfrm>
        </p:spPr>
        <p:txBody>
          <a:bodyPr>
            <a:normAutofit fontScale="90000"/>
          </a:bodyPr>
          <a:lstStyle/>
          <a:p>
            <a:pPr algn="ctr"/>
            <a:r>
              <a:rPr lang="en-US" dirty="0">
                <a:latin typeface="Berlin Sans FB" panose="020E0602020502020306" pitchFamily="34" charset="0"/>
              </a:rPr>
              <a:t>The Deliverance of Jerusalem from Assyria</a:t>
            </a:r>
          </a:p>
        </p:txBody>
      </p:sp>
      <p:sp>
        <p:nvSpPr>
          <p:cNvPr id="3" name="Content Placeholder 2"/>
          <p:cNvSpPr>
            <a:spLocks noGrp="1"/>
          </p:cNvSpPr>
          <p:nvPr>
            <p:ph idx="1"/>
          </p:nvPr>
        </p:nvSpPr>
        <p:spPr>
          <a:xfrm>
            <a:off x="181232" y="782595"/>
            <a:ext cx="5074509" cy="5971402"/>
          </a:xfrm>
        </p:spPr>
        <p:txBody>
          <a:bodyPr>
            <a:normAutofit fontScale="85000" lnSpcReduction="20000"/>
          </a:bodyPr>
          <a:lstStyle/>
          <a:p>
            <a:r>
              <a:rPr lang="en-US" dirty="0">
                <a:latin typeface="Berlin Sans FB" panose="020E0602020502020306" pitchFamily="34" charset="0"/>
              </a:rPr>
              <a:t>No destruction layer in Jerusalem corresponds to the miraculous event recorded in the OT</a:t>
            </a:r>
          </a:p>
          <a:p>
            <a:r>
              <a:rPr lang="en-US" dirty="0">
                <a:latin typeface="Berlin Sans FB" panose="020E0602020502020306" pitchFamily="34" charset="0"/>
              </a:rPr>
              <a:t>185,000 Assyrians die outside the walls of Jerusalem and Sennacherib returns home, later to be murdered by his sons (2 Kgs 19:25)</a:t>
            </a:r>
          </a:p>
          <a:p>
            <a:r>
              <a:rPr lang="en-US" dirty="0">
                <a:latin typeface="Berlin Sans FB" panose="020E0602020502020306" pitchFamily="34" charset="0"/>
              </a:rPr>
              <a:t>Sennacherib’s inscriptions and reliefs also strongly imply that Jerusalem was </a:t>
            </a:r>
            <a:r>
              <a:rPr lang="en-US" i="1" dirty="0">
                <a:latin typeface="Berlin Sans FB" panose="020E0602020502020306" pitchFamily="34" charset="0"/>
              </a:rPr>
              <a:t>not</a:t>
            </a:r>
            <a:r>
              <a:rPr lang="en-US" dirty="0">
                <a:latin typeface="Berlin Sans FB" panose="020E0602020502020306" pitchFamily="34" charset="0"/>
              </a:rPr>
              <a:t> conquered</a:t>
            </a:r>
          </a:p>
          <a:p>
            <a:r>
              <a:rPr lang="en-US" dirty="0">
                <a:latin typeface="Berlin Sans FB" panose="020E0602020502020306" pitchFamily="34" charset="0"/>
              </a:rPr>
              <a:t>Herodotus (ca. 484-425 BC), the Greek historian writes about a plague that affected Assyrian troops in the region (</a:t>
            </a:r>
            <a:r>
              <a:rPr lang="en-US" i="1" dirty="0">
                <a:latin typeface="Berlin Sans FB" panose="020E0602020502020306" pitchFamily="34" charset="0"/>
              </a:rPr>
              <a:t>Histories</a:t>
            </a:r>
            <a:r>
              <a:rPr lang="en-US" dirty="0">
                <a:latin typeface="Berlin Sans FB" panose="020E0602020502020306" pitchFamily="34" charset="0"/>
              </a:rPr>
              <a:t> ii,141).</a:t>
            </a:r>
          </a:p>
          <a:p>
            <a:r>
              <a:rPr lang="en-US" dirty="0">
                <a:latin typeface="Berlin Sans FB" panose="020E0602020502020306" pitchFamily="34" charset="0"/>
              </a:rPr>
              <a:t>Judah and Hezekiah survive, but the kingdom is devastated and later becomes an Assyrian vassal state under Hezekiah’s son and successor, Manasseh</a:t>
            </a:r>
          </a:p>
          <a:p>
            <a:r>
              <a:rPr lang="en-US" dirty="0">
                <a:latin typeface="Berlin Sans FB" panose="020E0602020502020306" pitchFamily="34" charset="0"/>
              </a:rPr>
              <a:t>The Rise of Royal Zion Theology</a:t>
            </a:r>
          </a:p>
        </p:txBody>
      </p:sp>
      <p:pic>
        <p:nvPicPr>
          <p:cNvPr id="6149" name="Picture 5" descr="Image result for the destruction of sennacheri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357" y="766978"/>
            <a:ext cx="3592211" cy="598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5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3909-E4C8-034E-FAF5-71F5222AEF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4380F3-76A2-3BA4-D355-F3948D91C104}"/>
              </a:ext>
            </a:extLst>
          </p:cNvPr>
          <p:cNvSpPr>
            <a:spLocks noGrp="1"/>
          </p:cNvSpPr>
          <p:nvPr>
            <p:ph idx="1"/>
          </p:nvPr>
        </p:nvSpPr>
        <p:spPr>
          <a:xfrm>
            <a:off x="628650" y="1825625"/>
            <a:ext cx="2207540" cy="4351338"/>
          </a:xfrm>
        </p:spPr>
        <p:txBody>
          <a:bodyPr/>
          <a:lstStyle/>
          <a:p>
            <a:endParaRPr lang="en-US" dirty="0"/>
          </a:p>
        </p:txBody>
      </p:sp>
    </p:spTree>
    <p:extLst>
      <p:ext uri="{BB962C8B-B14F-4D97-AF65-F5344CB8AC3E}">
        <p14:creationId xmlns:p14="http://schemas.microsoft.com/office/powerpoint/2010/main" val="34501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0173"/>
          </a:xfrm>
        </p:spPr>
        <p:txBody>
          <a:bodyPr>
            <a:normAutofit fontScale="90000"/>
          </a:bodyPr>
          <a:lstStyle/>
          <a:p>
            <a:pPr algn="ctr"/>
            <a:r>
              <a:rPr lang="en-US" sz="3600" dirty="0">
                <a:latin typeface="Berlin Sans FB" panose="020E0602020502020306" pitchFamily="34" charset="0"/>
              </a:rPr>
              <a:t>The Eighth Century in Geo-Political Context</a:t>
            </a:r>
          </a:p>
        </p:txBody>
      </p:sp>
      <p:sp>
        <p:nvSpPr>
          <p:cNvPr id="3" name="Content Placeholder 2"/>
          <p:cNvSpPr>
            <a:spLocks noGrp="1"/>
          </p:cNvSpPr>
          <p:nvPr>
            <p:ph idx="1"/>
          </p:nvPr>
        </p:nvSpPr>
        <p:spPr>
          <a:xfrm>
            <a:off x="74140" y="560173"/>
            <a:ext cx="8961297" cy="2244811"/>
          </a:xfrm>
        </p:spPr>
        <p:txBody>
          <a:bodyPr>
            <a:normAutofit lnSpcReduction="10000"/>
          </a:bodyPr>
          <a:lstStyle/>
          <a:p>
            <a:pPr marL="0" indent="0">
              <a:buNone/>
            </a:pPr>
            <a:r>
              <a:rPr lang="en-US" b="1" dirty="0">
                <a:latin typeface="Berlin Sans FB" panose="020E0602020502020306" pitchFamily="34" charset="0"/>
              </a:rPr>
              <a:t>Egypt:  </a:t>
            </a:r>
            <a:r>
              <a:rPr lang="en-US" dirty="0">
                <a:latin typeface="Berlin Sans FB" panose="020E0602020502020306" pitchFamily="34" charset="0"/>
              </a:rPr>
              <a:t>Egypt is fragmented and weak under the control of pharaohs of the 23-25</a:t>
            </a:r>
            <a:r>
              <a:rPr lang="en-US" baseline="30000" dirty="0">
                <a:latin typeface="Berlin Sans FB" panose="020E0602020502020306" pitchFamily="34" charset="0"/>
              </a:rPr>
              <a:t>th</a:t>
            </a:r>
            <a:r>
              <a:rPr lang="en-US" dirty="0">
                <a:latin typeface="Berlin Sans FB" panose="020E0602020502020306" pitchFamily="34" charset="0"/>
              </a:rPr>
              <a:t> dynasties.  Egyptologists, such as K.A. Kitchen, label this era as the Third Intermediate Period due to the chaotic turmoil and conflicting rule in the land.  As such, Egypt did not play a major role in international affairs until the late seventh century BC (the 26</a:t>
            </a:r>
            <a:r>
              <a:rPr lang="en-US" baseline="30000" dirty="0">
                <a:latin typeface="Berlin Sans FB" panose="020E0602020502020306" pitchFamily="34" charset="0"/>
              </a:rPr>
              <a:t>th</a:t>
            </a:r>
            <a:r>
              <a:rPr lang="en-US" dirty="0">
                <a:latin typeface="Berlin Sans FB" panose="020E0602020502020306" pitchFamily="34" charset="0"/>
              </a:rPr>
              <a:t> dynasty).</a:t>
            </a:r>
          </a:p>
        </p:txBody>
      </p:sp>
      <p:pic>
        <p:nvPicPr>
          <p:cNvPr id="2050" name="Picture 2" descr="Image result for third intermediate peri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638" y="2965445"/>
            <a:ext cx="2590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rd intermediate period sb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272" y="2987013"/>
            <a:ext cx="2857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 kitchen"/>
          <p:cNvPicPr>
            <a:picLocks noChangeAspect="1" noChangeArrowheads="1"/>
          </p:cNvPicPr>
          <p:nvPr/>
        </p:nvPicPr>
        <p:blipFill rotWithShape="1">
          <a:blip r:embed="rId4">
            <a:extLst>
              <a:ext uri="{28A0092B-C50C-407E-A947-70E740481C1C}">
                <a14:useLocalDpi xmlns:a14="http://schemas.microsoft.com/office/drawing/2010/main" val="0"/>
              </a:ext>
            </a:extLst>
          </a:blip>
          <a:srcRect r="275"/>
          <a:stretch/>
        </p:blipFill>
        <p:spPr bwMode="auto">
          <a:xfrm>
            <a:off x="210065" y="3008581"/>
            <a:ext cx="2817341" cy="376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7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60172"/>
          </a:xfrm>
        </p:spPr>
        <p:txBody>
          <a:bodyPr>
            <a:normAutofit fontScale="90000"/>
          </a:bodyPr>
          <a:lstStyle/>
          <a:p>
            <a:pPr algn="ctr"/>
            <a:r>
              <a:rPr lang="en-US" dirty="0">
                <a:latin typeface="Berlin Sans FB" panose="020E0602020502020306" pitchFamily="34" charset="0"/>
              </a:rPr>
              <a:t>Image Credits</a:t>
            </a:r>
          </a:p>
        </p:txBody>
      </p:sp>
      <p:sp>
        <p:nvSpPr>
          <p:cNvPr id="3" name="Content Placeholder 2"/>
          <p:cNvSpPr>
            <a:spLocks noGrp="1"/>
          </p:cNvSpPr>
          <p:nvPr>
            <p:ph idx="1"/>
          </p:nvPr>
        </p:nvSpPr>
        <p:spPr>
          <a:xfrm>
            <a:off x="115330" y="617838"/>
            <a:ext cx="8929816" cy="6178378"/>
          </a:xfrm>
        </p:spPr>
        <p:txBody>
          <a:bodyPr>
            <a:normAutofit fontScale="85000" lnSpcReduction="20000"/>
          </a:bodyPr>
          <a:lstStyle/>
          <a:p>
            <a:pPr>
              <a:lnSpc>
                <a:spcPct val="100000"/>
              </a:lnSpc>
              <a:spcBef>
                <a:spcPts val="0"/>
              </a:spcBef>
            </a:pPr>
            <a:r>
              <a:rPr lang="en-US" sz="1200" dirty="0"/>
              <a:t>King, P. J., The Eighth, The Greatest of Centuries?  </a:t>
            </a:r>
            <a:r>
              <a:rPr lang="en-US" sz="1200" i="1" dirty="0"/>
              <a:t>Journal of Biblical Literature</a:t>
            </a:r>
            <a:r>
              <a:rPr lang="en-US" sz="1200" dirty="0"/>
              <a:t> 108: 3-15, 1989.</a:t>
            </a:r>
          </a:p>
          <a:p>
            <a:pPr>
              <a:lnSpc>
                <a:spcPct val="100000"/>
              </a:lnSpc>
              <a:spcBef>
                <a:spcPts val="0"/>
              </a:spcBef>
            </a:pPr>
            <a:r>
              <a:rPr lang="en-US" sz="1200" dirty="0"/>
              <a:t>Biblical Archaeology Society Library:  Philip J. King Image https://www.google.com/</a:t>
            </a:r>
            <a:r>
              <a:rPr lang="en-US" sz="1200" dirty="0" err="1"/>
              <a:t>search?rlz</a:t>
            </a:r>
            <a:r>
              <a:rPr lang="en-US" sz="1200" dirty="0"/>
              <a:t>=1C1EVTC_enUS545US546&amp;biw=1920&amp;bih=959&amp;tbm=</a:t>
            </a:r>
            <a:r>
              <a:rPr lang="en-US" sz="1200" dirty="0" err="1"/>
              <a:t>isch&amp;sa</a:t>
            </a:r>
            <a:r>
              <a:rPr lang="en-US" sz="1200" dirty="0"/>
              <a:t>=1&amp;ei=</a:t>
            </a:r>
            <a:r>
              <a:rPr lang="en-US" sz="1200" dirty="0" err="1"/>
              <a:t>FzEcWtmQIJXijwTusaYY&amp;q</a:t>
            </a:r>
            <a:r>
              <a:rPr lang="en-US" sz="1200" dirty="0"/>
              <a:t>=</a:t>
            </a:r>
            <a:r>
              <a:rPr lang="en-US" sz="1200" dirty="0" err="1"/>
              <a:t>philip+j</a:t>
            </a:r>
            <a:r>
              <a:rPr lang="en-US" sz="1200" dirty="0"/>
              <a:t>.+</a:t>
            </a:r>
            <a:r>
              <a:rPr lang="en-US" sz="1200" dirty="0" err="1"/>
              <a:t>king+boston+college&amp;oq</a:t>
            </a:r>
            <a:r>
              <a:rPr lang="en-US" sz="1200" dirty="0"/>
              <a:t>=</a:t>
            </a:r>
            <a:r>
              <a:rPr lang="en-US" sz="1200" dirty="0" err="1"/>
              <a:t>philip+j</a:t>
            </a:r>
            <a:r>
              <a:rPr lang="en-US" sz="1200" dirty="0"/>
              <a:t>.+</a:t>
            </a:r>
            <a:r>
              <a:rPr lang="en-US" sz="1200" dirty="0" err="1"/>
              <a:t>king+boston+college&amp;gs_l</a:t>
            </a:r>
            <a:r>
              <a:rPr lang="en-US" sz="1200" dirty="0"/>
              <a:t>=psy-ab.3...25717.27809.0.27912.15.15.0.0.0.0.113.958.14j1.15.0....0...1c.1.64.psy-ab..0.0.0....0.FSdwfhFZyWM#imgrc=</a:t>
            </a:r>
            <a:r>
              <a:rPr lang="en-US" sz="1200" dirty="0" err="1"/>
              <a:t>CKdL</a:t>
            </a:r>
            <a:r>
              <a:rPr lang="en-US" sz="1200" dirty="0"/>
              <a:t>--9su_YWxM:</a:t>
            </a:r>
          </a:p>
          <a:p>
            <a:pPr>
              <a:lnSpc>
                <a:spcPct val="100000"/>
              </a:lnSpc>
              <a:spcBef>
                <a:spcPts val="0"/>
              </a:spcBef>
            </a:pPr>
            <a:r>
              <a:rPr lang="en-US" sz="1200" dirty="0" err="1"/>
              <a:t>Tiglath-Pileser</a:t>
            </a:r>
            <a:r>
              <a:rPr lang="en-US" sz="1200" dirty="0"/>
              <a:t> III Campaign map:  https://www.pinterest.com/pin/319474167288027232/</a:t>
            </a:r>
          </a:p>
          <a:p>
            <a:pPr>
              <a:lnSpc>
                <a:spcPct val="100000"/>
              </a:lnSpc>
              <a:spcBef>
                <a:spcPts val="0"/>
              </a:spcBef>
            </a:pPr>
            <a:r>
              <a:rPr lang="en-US" sz="1200" dirty="0"/>
              <a:t>K.A. Kitchen Image:  https://www.conservativebookclub.com/authors/k-a-kitchen</a:t>
            </a:r>
          </a:p>
          <a:p>
            <a:pPr>
              <a:lnSpc>
                <a:spcPct val="100000"/>
              </a:lnSpc>
              <a:spcBef>
                <a:spcPts val="0"/>
              </a:spcBef>
            </a:pPr>
            <a:r>
              <a:rPr lang="en-US" sz="1200" dirty="0"/>
              <a:t>Map of Nineveh: https://en.wikipedia.org/wiki/Nineveh</a:t>
            </a:r>
          </a:p>
          <a:p>
            <a:pPr>
              <a:lnSpc>
                <a:spcPct val="100000"/>
              </a:lnSpc>
              <a:spcBef>
                <a:spcPts val="0"/>
              </a:spcBef>
            </a:pPr>
            <a:r>
              <a:rPr lang="en-US" sz="1200" dirty="0"/>
              <a:t>Wiseman, Donald J., Jonah’s Nineveh.  </a:t>
            </a:r>
            <a:r>
              <a:rPr lang="en-US" sz="1200" i="1" dirty="0"/>
              <a:t>Tyndale Bulletin </a:t>
            </a:r>
            <a:r>
              <a:rPr lang="en-US" sz="1200" dirty="0"/>
              <a:t>30: 29-51, 1979.</a:t>
            </a:r>
          </a:p>
          <a:p>
            <a:pPr>
              <a:lnSpc>
                <a:spcPct val="100000"/>
              </a:lnSpc>
              <a:spcBef>
                <a:spcPts val="0"/>
              </a:spcBef>
            </a:pPr>
            <a:r>
              <a:rPr lang="en-US" sz="1200" dirty="0"/>
              <a:t>Donald J. Wiseman Image:  https://www.google.com/</a:t>
            </a:r>
            <a:r>
              <a:rPr lang="en-US" sz="1200" dirty="0" err="1"/>
              <a:t>search?rlz</a:t>
            </a:r>
            <a:r>
              <a:rPr lang="en-US" sz="1200" dirty="0"/>
              <a:t>=1C1EVTC_enUS545US546&amp;biw=1920&amp;bih=959&amp;tbm=</a:t>
            </a:r>
            <a:r>
              <a:rPr lang="en-US" sz="1200" dirty="0" err="1"/>
              <a:t>isch&amp;sa</a:t>
            </a:r>
            <a:r>
              <a:rPr lang="en-US" sz="1200" dirty="0"/>
              <a:t>=1&amp;ei=</a:t>
            </a:r>
            <a:r>
              <a:rPr lang="en-US" sz="1200" dirty="0" err="1"/>
              <a:t>ATQcWtWqKIngjwSllJmQAQ&amp;q</a:t>
            </a:r>
            <a:r>
              <a:rPr lang="en-US" sz="1200" dirty="0"/>
              <a:t>=donald+j+wiseman+jonah%27s+nineveh&amp;oq=donald+j+wiseman+jonah%27s+nineveh&amp;gs_l=psy-ab.12...133679.137065.0.139454.14.12.2.0.0.0.90.747.12.12.0....0...1c.1.64.psy-ab..0.0.0....0.NcjyXM27__E#imgrc=vcA99w0sSeTF_M:</a:t>
            </a:r>
          </a:p>
          <a:p>
            <a:pPr>
              <a:lnSpc>
                <a:spcPct val="100000"/>
              </a:lnSpc>
              <a:spcBef>
                <a:spcPts val="0"/>
              </a:spcBef>
            </a:pPr>
            <a:r>
              <a:rPr lang="en-US" sz="1200" dirty="0"/>
              <a:t>Map of Assyria:  </a:t>
            </a:r>
            <a:r>
              <a:rPr lang="en-US" sz="1200" dirty="0">
                <a:hlinkClick r:id="rId2"/>
              </a:rPr>
              <a:t>http://www.freeinfosociety.com/media.php?id=268</a:t>
            </a:r>
            <a:endParaRPr lang="en-US" sz="1200" dirty="0"/>
          </a:p>
          <a:p>
            <a:pPr>
              <a:lnSpc>
                <a:spcPct val="100000"/>
              </a:lnSpc>
              <a:spcBef>
                <a:spcPts val="0"/>
              </a:spcBef>
            </a:pPr>
            <a:r>
              <a:rPr lang="en-US" sz="1200" dirty="0"/>
              <a:t>Map of Israel and Judah: http://www.resourcemelb.catholic.edu.au/object.cfm?o=118&amp;pid=578&amp;showrm=true&amp;uptam=false</a:t>
            </a:r>
          </a:p>
          <a:p>
            <a:pPr>
              <a:lnSpc>
                <a:spcPct val="100000"/>
              </a:lnSpc>
              <a:spcBef>
                <a:spcPts val="0"/>
              </a:spcBef>
            </a:pPr>
            <a:r>
              <a:rPr lang="en-US" sz="1200" dirty="0"/>
              <a:t>Map of Israel and Judah during the Eighth Century: </a:t>
            </a:r>
            <a:r>
              <a:rPr lang="en-US" sz="1200" dirty="0">
                <a:hlinkClick r:id="rId3"/>
              </a:rPr>
              <a:t>https://www.google.com/search?q=israel+and+judah+eighth+century&amp;rlz=1C1EVTC_enUS545US546&amp;source=lnms&amp;tbm=isch&amp;sa=X&amp;ved=0ahUKEwiz_76Po9_XAhXI34MKHZjfDTkQ_AUICygC&amp;biw=1920&amp;bih=959#imgdii=vqHLbVhiYfNNXM:&amp;imgrc=V5qR29-QSAVQ1M</a:t>
            </a:r>
            <a:r>
              <a:rPr lang="en-US" sz="1200" dirty="0"/>
              <a:t>:</a:t>
            </a:r>
          </a:p>
          <a:p>
            <a:pPr>
              <a:lnSpc>
                <a:spcPct val="100000"/>
              </a:lnSpc>
              <a:spcBef>
                <a:spcPts val="0"/>
              </a:spcBef>
            </a:pPr>
            <a:r>
              <a:rPr lang="en-US" sz="1200" dirty="0"/>
              <a:t>Beth </a:t>
            </a:r>
            <a:r>
              <a:rPr lang="en-US" sz="1200" dirty="0" err="1"/>
              <a:t>Shemesh</a:t>
            </a:r>
            <a:r>
              <a:rPr lang="en-US" sz="1200" dirty="0"/>
              <a:t>:  </a:t>
            </a:r>
            <a:r>
              <a:rPr lang="en-US" sz="1200" dirty="0">
                <a:hlinkClick r:id="rId4"/>
              </a:rPr>
              <a:t>http://britishbibleschool.com/biblos/tel-beth-shemesh</a:t>
            </a:r>
            <a:endParaRPr lang="en-US" sz="1200" dirty="0"/>
          </a:p>
          <a:p>
            <a:pPr>
              <a:lnSpc>
                <a:spcPct val="100000"/>
              </a:lnSpc>
              <a:spcBef>
                <a:spcPts val="0"/>
              </a:spcBef>
            </a:pPr>
            <a:r>
              <a:rPr lang="en-US" sz="1200" dirty="0"/>
              <a:t>The Shephelah:  http://goodshepherdpceducation.blogspot.com/2010/10/world-of-bible-class-oct-17-2010-class.html</a:t>
            </a:r>
          </a:p>
          <a:p>
            <a:pPr>
              <a:lnSpc>
                <a:spcPct val="100000"/>
              </a:lnSpc>
              <a:spcBef>
                <a:spcPts val="0"/>
              </a:spcBef>
            </a:pPr>
            <a:r>
              <a:rPr lang="en-US" sz="1200" dirty="0"/>
              <a:t>Edwin Thiele Image:  </a:t>
            </a:r>
            <a:r>
              <a:rPr lang="en-US" sz="1200" dirty="0">
                <a:hlinkClick r:id="rId5"/>
              </a:rPr>
              <a:t>http://creationwiki.org/Edwin_Thiele</a:t>
            </a:r>
            <a:endParaRPr lang="en-US" sz="1200" dirty="0"/>
          </a:p>
          <a:p>
            <a:pPr>
              <a:lnSpc>
                <a:spcPct val="100000"/>
              </a:lnSpc>
              <a:spcBef>
                <a:spcPts val="0"/>
              </a:spcBef>
            </a:pPr>
            <a:r>
              <a:rPr lang="en-US" sz="1200" dirty="0"/>
              <a:t>Model of Megiddo:  </a:t>
            </a:r>
            <a:r>
              <a:rPr lang="en-US" sz="1200" dirty="0">
                <a:hlinkClick r:id="rId6"/>
              </a:rPr>
              <a:t>https://www.bibleistrue.com/qna/pqna50.htm</a:t>
            </a:r>
            <a:endParaRPr lang="en-US" sz="1200" dirty="0"/>
          </a:p>
          <a:p>
            <a:pPr>
              <a:lnSpc>
                <a:spcPct val="100000"/>
              </a:lnSpc>
              <a:spcBef>
                <a:spcPts val="0"/>
              </a:spcBef>
            </a:pPr>
            <a:r>
              <a:rPr lang="en-US" sz="1200" dirty="0"/>
              <a:t>Samaria Ivories:  </a:t>
            </a:r>
            <a:r>
              <a:rPr lang="en-US" sz="1200" dirty="0">
                <a:hlinkClick r:id="rId7"/>
              </a:rPr>
              <a:t>http://www.lebtahor.com/Observe/origins/origins%20of%20yom%20hakippurim%20day%20of%20atonements.htm</a:t>
            </a:r>
            <a:r>
              <a:rPr lang="en-US" sz="1200" dirty="0"/>
              <a:t> and </a:t>
            </a:r>
            <a:r>
              <a:rPr lang="en-US" sz="1200" dirty="0">
                <a:hlinkClick r:id="rId8"/>
              </a:rPr>
              <a:t>https://www.metmuseum.org/exhibitions/listings/2014/assyria-to-iberia/blog/posts/phoenicia-and-the-bible</a:t>
            </a:r>
            <a:endParaRPr lang="en-US" sz="1200" dirty="0"/>
          </a:p>
          <a:p>
            <a:pPr>
              <a:lnSpc>
                <a:spcPct val="100000"/>
              </a:lnSpc>
              <a:spcBef>
                <a:spcPts val="0"/>
              </a:spcBef>
            </a:pPr>
            <a:r>
              <a:rPr lang="en-US" sz="1200" dirty="0"/>
              <a:t>K-A Image:  https://0lem.wordpress.com/2013/11/22/othergods/</a:t>
            </a:r>
          </a:p>
          <a:p>
            <a:pPr>
              <a:lnSpc>
                <a:spcPct val="100000"/>
              </a:lnSpc>
              <a:spcBef>
                <a:spcPts val="0"/>
              </a:spcBef>
            </a:pPr>
            <a:r>
              <a:rPr lang="en-US" sz="1200" dirty="0"/>
              <a:t>Map of K-A:  https://www.baslibrary.org/biblical-archaeology-review/38/6/2?ip_login_no_cache=%15%03%AAy%19%22U%84</a:t>
            </a:r>
          </a:p>
          <a:p>
            <a:pPr>
              <a:lnSpc>
                <a:spcPct val="100000"/>
              </a:lnSpc>
              <a:spcBef>
                <a:spcPts val="0"/>
              </a:spcBef>
            </a:pPr>
            <a:r>
              <a:rPr lang="en-US" sz="1200" dirty="0"/>
              <a:t>Uzziah tombstone:  http://www.museumsinisrael.gov.il/ar/items/Pages/ItemCard.aspx?IdItem=ICMS_IMJ_353190</a:t>
            </a:r>
          </a:p>
          <a:p>
            <a:pPr>
              <a:lnSpc>
                <a:spcPct val="100000"/>
              </a:lnSpc>
              <a:spcBef>
                <a:spcPts val="0"/>
              </a:spcBef>
            </a:pPr>
            <a:r>
              <a:rPr lang="en-US" sz="1200" dirty="0"/>
              <a:t>Map of Philistine incursions during the days of Ahaz:  </a:t>
            </a:r>
            <a:r>
              <a:rPr lang="en-US" sz="1200" dirty="0">
                <a:hlinkClick r:id="rId9"/>
              </a:rPr>
              <a:t>http://store.carta-jerusalem.com/carta-map-bank/360-philistine-conquests-in-the-days-of-ahaz.html</a:t>
            </a:r>
            <a:endParaRPr lang="en-US" sz="1200" dirty="0"/>
          </a:p>
          <a:p>
            <a:pPr>
              <a:lnSpc>
                <a:spcPct val="100000"/>
              </a:lnSpc>
              <a:spcBef>
                <a:spcPts val="0"/>
              </a:spcBef>
            </a:pPr>
            <a:r>
              <a:rPr lang="en-US" sz="1200" dirty="0"/>
              <a:t>Fall of Samaria:  http://www.illustrationartgallery.com/acatalog/info-LawrenceSamariaLL.html</a:t>
            </a:r>
          </a:p>
          <a:p>
            <a:pPr>
              <a:lnSpc>
                <a:spcPct val="100000"/>
              </a:lnSpc>
              <a:spcBef>
                <a:spcPts val="0"/>
              </a:spcBef>
            </a:pPr>
            <a:r>
              <a:rPr lang="en-US" sz="1200" dirty="0"/>
              <a:t>Samaria deportees:  http://www.biblearchaeology.org/post/2009/05/28/Nahum2c-Nineveh-and-Those-Nasty-Assyrians.aspx</a:t>
            </a:r>
          </a:p>
          <a:p>
            <a:pPr>
              <a:lnSpc>
                <a:spcPct val="100000"/>
              </a:lnSpc>
              <a:spcBef>
                <a:spcPts val="0"/>
              </a:spcBef>
            </a:pPr>
            <a:r>
              <a:rPr lang="en-US" sz="1200" dirty="0"/>
              <a:t>Shanks, H., Ancient Jerusalem:  The Village, the Town, the City.  </a:t>
            </a:r>
            <a:r>
              <a:rPr lang="en-US" sz="1200" i="1" dirty="0"/>
              <a:t>Biblical Archaeology Review </a:t>
            </a:r>
            <a:r>
              <a:rPr lang="en-US" sz="1200" dirty="0"/>
              <a:t>May/June, 2016. </a:t>
            </a:r>
            <a:r>
              <a:rPr lang="en-US" sz="1200" dirty="0">
                <a:hlinkClick r:id="rId10"/>
              </a:rPr>
              <a:t>https://www.biblicalarchaeology.org/daily/biblical-sites-places/jerusalem/ancient-jerusalem/</a:t>
            </a:r>
            <a:endParaRPr lang="en-US" sz="1200" dirty="0"/>
          </a:p>
          <a:p>
            <a:pPr>
              <a:lnSpc>
                <a:spcPct val="100000"/>
              </a:lnSpc>
              <a:spcBef>
                <a:spcPts val="0"/>
              </a:spcBef>
            </a:pPr>
            <a:r>
              <a:rPr lang="en-US" sz="1200" dirty="0"/>
              <a:t>Jerusalem Map:  https://www.cambridge.org/core/books/cambridge-world-history/jerusalem-capital-city-created-in-stone-and-in-imagination/15B11FE0A07FB42D513C7640D03F1987</a:t>
            </a:r>
          </a:p>
          <a:p>
            <a:pPr>
              <a:lnSpc>
                <a:spcPct val="100000"/>
              </a:lnSpc>
              <a:spcBef>
                <a:spcPts val="0"/>
              </a:spcBef>
            </a:pPr>
            <a:r>
              <a:rPr lang="en-US" sz="1200" dirty="0"/>
              <a:t>Ahaz bulla: https://dwellingintheword.wordpress.com/2011/03/07/481-2-kings-16/</a:t>
            </a:r>
          </a:p>
          <a:p>
            <a:pPr>
              <a:lnSpc>
                <a:spcPct val="100000"/>
              </a:lnSpc>
              <a:spcBef>
                <a:spcPts val="0"/>
              </a:spcBef>
            </a:pPr>
            <a:r>
              <a:rPr lang="en-US" sz="1200" dirty="0"/>
              <a:t>Hezekiah’s Tunnel:  http://blog.bibleplaces.com/2009/01/hezekiahs-tunnel-q.html</a:t>
            </a:r>
          </a:p>
          <a:p>
            <a:pPr>
              <a:lnSpc>
                <a:spcPct val="100000"/>
              </a:lnSpc>
              <a:spcBef>
                <a:spcPts val="0"/>
              </a:spcBef>
            </a:pPr>
            <a:r>
              <a:rPr lang="en-US" sz="1200" dirty="0"/>
              <a:t>Siloam (</a:t>
            </a:r>
            <a:r>
              <a:rPr lang="en-US" sz="1200" dirty="0" err="1"/>
              <a:t>Shiloah</a:t>
            </a:r>
            <a:r>
              <a:rPr lang="en-US" sz="1200" dirty="0"/>
              <a:t>) Inscription:  </a:t>
            </a:r>
            <a:r>
              <a:rPr lang="en-US" sz="1200" dirty="0">
                <a:hlinkClick r:id="rId11"/>
              </a:rPr>
              <a:t>http://www.biblehistory.net/newsletter/pool_siloam.htm</a:t>
            </a:r>
            <a:endParaRPr lang="en-US" sz="1200" dirty="0"/>
          </a:p>
          <a:p>
            <a:pPr>
              <a:lnSpc>
                <a:spcPct val="100000"/>
              </a:lnSpc>
              <a:spcBef>
                <a:spcPts val="0"/>
              </a:spcBef>
            </a:pPr>
            <a:r>
              <a:rPr lang="en-US" sz="1200" dirty="0"/>
              <a:t>LMLK jar handle: </a:t>
            </a:r>
            <a:r>
              <a:rPr lang="en-US" sz="1200" dirty="0">
                <a:hlinkClick r:id="rId12"/>
              </a:rPr>
              <a:t>http://cojs.org/author/anne/page/19/</a:t>
            </a:r>
            <a:endParaRPr lang="en-US" sz="1200" dirty="0"/>
          </a:p>
          <a:p>
            <a:pPr>
              <a:lnSpc>
                <a:spcPct val="100000"/>
              </a:lnSpc>
              <a:spcBef>
                <a:spcPts val="0"/>
              </a:spcBef>
            </a:pPr>
            <a:r>
              <a:rPr lang="en-US" sz="1200" dirty="0"/>
              <a:t>Broad wall:   </a:t>
            </a:r>
            <a:r>
              <a:rPr lang="en-US" sz="1200" dirty="0">
                <a:hlinkClick r:id="rId13"/>
              </a:rPr>
              <a:t>https://www.haaretz.com/israel-news/travel/tourist-tip-of-the-day/the-broad-wall-of-jerusalem-that-fended-off-the-assyrians.premium-1.517030</a:t>
            </a:r>
            <a:endParaRPr lang="en-US" sz="1200" dirty="0"/>
          </a:p>
          <a:p>
            <a:pPr>
              <a:lnSpc>
                <a:spcPct val="100000"/>
              </a:lnSpc>
              <a:spcBef>
                <a:spcPts val="0"/>
              </a:spcBef>
            </a:pPr>
            <a:r>
              <a:rPr lang="en-US" sz="1200" dirty="0"/>
              <a:t>Royal Steward inscription:  http://prophetess.lstc.edu/~rklein/Documents/judah.htm</a:t>
            </a:r>
          </a:p>
          <a:p>
            <a:pPr>
              <a:lnSpc>
                <a:spcPct val="100000"/>
              </a:lnSpc>
              <a:spcBef>
                <a:spcPts val="0"/>
              </a:spcBef>
            </a:pPr>
            <a:r>
              <a:rPr lang="en-US" sz="1200" dirty="0"/>
              <a:t>Bethlehem seal impression:  </a:t>
            </a:r>
            <a:r>
              <a:rPr lang="en-US" sz="1200" dirty="0">
                <a:hlinkClick r:id="rId14"/>
              </a:rPr>
              <a:t>https://phys.org/news/2012-05-ancient-bethlehem-unearthed-jerusalem.html</a:t>
            </a:r>
            <a:endParaRPr lang="en-US" sz="1200" dirty="0"/>
          </a:p>
          <a:p>
            <a:pPr>
              <a:lnSpc>
                <a:spcPct val="100000"/>
              </a:lnSpc>
              <a:spcBef>
                <a:spcPts val="0"/>
              </a:spcBef>
            </a:pPr>
            <a:r>
              <a:rPr lang="en-US" sz="1200" dirty="0"/>
              <a:t>Shema Seal:  </a:t>
            </a:r>
            <a:r>
              <a:rPr lang="en-US" sz="1200" dirty="0">
                <a:hlinkClick r:id="rId15"/>
              </a:rPr>
              <a:t>https://watchjerusalem.co.il/2016/12/21/uncovering-the-bibles-buried-cities-megiddo/</a:t>
            </a:r>
            <a:endParaRPr lang="en-US" sz="1200" dirty="0"/>
          </a:p>
          <a:p>
            <a:pPr>
              <a:lnSpc>
                <a:spcPct val="100000"/>
              </a:lnSpc>
              <a:spcBef>
                <a:spcPts val="0"/>
              </a:spcBef>
            </a:pPr>
            <a:r>
              <a:rPr lang="en-US" sz="1200" dirty="0"/>
              <a:t>Hezekiah bulla:  </a:t>
            </a:r>
            <a:r>
              <a:rPr lang="en-US" sz="1200" dirty="0">
                <a:hlinkClick r:id="rId16"/>
              </a:rPr>
              <a:t>http://www.truth-that-matters.com/israelnews.htm</a:t>
            </a:r>
            <a:endParaRPr lang="en-US" sz="1200" dirty="0"/>
          </a:p>
          <a:p>
            <a:pPr>
              <a:lnSpc>
                <a:spcPct val="100000"/>
              </a:lnSpc>
              <a:spcBef>
                <a:spcPts val="0"/>
              </a:spcBef>
            </a:pPr>
            <a:r>
              <a:rPr lang="en-US" sz="1200" dirty="0"/>
              <a:t>Lachish Image and Reliefs:  https://emp.byui.edu/SATTERFIELDB/Rel302/Lachish/Lachish.htm</a:t>
            </a:r>
          </a:p>
          <a:p>
            <a:pPr>
              <a:lnSpc>
                <a:spcPct val="100000"/>
              </a:lnSpc>
              <a:spcBef>
                <a:spcPts val="0"/>
              </a:spcBef>
            </a:pPr>
            <a:r>
              <a:rPr lang="en-US" sz="1200" dirty="0"/>
              <a:t>Sennacherib Prism:  </a:t>
            </a:r>
            <a:r>
              <a:rPr lang="en-US" sz="1200" dirty="0">
                <a:hlinkClick r:id="rId17"/>
              </a:rPr>
              <a:t>https://en.wikipedia.org/wiki/Sennacherib%27s_Annals</a:t>
            </a:r>
            <a:endParaRPr lang="en-US" sz="1200" dirty="0"/>
          </a:p>
          <a:p>
            <a:pPr>
              <a:lnSpc>
                <a:spcPct val="100000"/>
              </a:lnSpc>
              <a:spcBef>
                <a:spcPts val="0"/>
              </a:spcBef>
            </a:pPr>
            <a:endParaRPr lang="en-US" sz="1200" dirty="0"/>
          </a:p>
          <a:p>
            <a:pPr>
              <a:lnSpc>
                <a:spcPct val="100000"/>
              </a:lnSpc>
              <a:spcBef>
                <a:spcPts val="0"/>
              </a:spcBef>
            </a:pPr>
            <a:endParaRPr lang="en-US" sz="1200" dirty="0"/>
          </a:p>
          <a:p>
            <a:pPr>
              <a:lnSpc>
                <a:spcPct val="100000"/>
              </a:lnSpc>
              <a:spcBef>
                <a:spcPts val="0"/>
              </a:spcBef>
            </a:pPr>
            <a:endParaRPr lang="en-US" sz="1200" dirty="0"/>
          </a:p>
        </p:txBody>
      </p:sp>
    </p:spTree>
    <p:extLst>
      <p:ext uri="{BB962C8B-B14F-4D97-AF65-F5344CB8AC3E}">
        <p14:creationId xmlns:p14="http://schemas.microsoft.com/office/powerpoint/2010/main" val="45330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80768"/>
          </a:xfrm>
        </p:spPr>
        <p:txBody>
          <a:bodyPr>
            <a:noAutofit/>
          </a:bodyPr>
          <a:lstStyle/>
          <a:p>
            <a:pPr algn="ctr"/>
            <a:r>
              <a:rPr lang="en-US" sz="3200" dirty="0">
                <a:latin typeface="Berlin Sans FB" panose="020E0602020502020306" pitchFamily="34" charset="0"/>
              </a:rPr>
              <a:t>Eighth Century Archaeological Highlights</a:t>
            </a:r>
          </a:p>
        </p:txBody>
      </p:sp>
      <p:sp>
        <p:nvSpPr>
          <p:cNvPr id="3" name="Content Placeholder 2"/>
          <p:cNvSpPr>
            <a:spLocks noGrp="1"/>
          </p:cNvSpPr>
          <p:nvPr>
            <p:ph idx="1"/>
          </p:nvPr>
        </p:nvSpPr>
        <p:spPr>
          <a:xfrm>
            <a:off x="222422" y="580769"/>
            <a:ext cx="4831492" cy="5596194"/>
          </a:xfrm>
        </p:spPr>
        <p:txBody>
          <a:bodyPr>
            <a:normAutofit fontScale="77500" lnSpcReduction="20000"/>
          </a:bodyPr>
          <a:lstStyle/>
          <a:p>
            <a:r>
              <a:rPr lang="en-US" dirty="0" err="1">
                <a:latin typeface="Berlin Sans FB" panose="020E0602020502020306" pitchFamily="34" charset="0"/>
              </a:rPr>
              <a:t>Kuntillet</a:t>
            </a:r>
            <a:r>
              <a:rPr lang="en-US" dirty="0">
                <a:latin typeface="Berlin Sans FB" panose="020E0602020502020306" pitchFamily="34" charset="0"/>
              </a:rPr>
              <a:t> </a:t>
            </a:r>
            <a:r>
              <a:rPr lang="en-US" dirty="0" err="1">
                <a:latin typeface="Berlin Sans FB" panose="020E0602020502020306" pitchFamily="34" charset="0"/>
              </a:rPr>
              <a:t>Ajrud</a:t>
            </a:r>
            <a:r>
              <a:rPr lang="en-US" dirty="0">
                <a:latin typeface="Berlin Sans FB" panose="020E0602020502020306" pitchFamily="34" charset="0"/>
              </a:rPr>
              <a:t> inscriptions</a:t>
            </a:r>
          </a:p>
          <a:p>
            <a:r>
              <a:rPr lang="en-US" dirty="0">
                <a:latin typeface="Berlin Sans FB" panose="020E0602020502020306" pitchFamily="34" charset="0"/>
              </a:rPr>
              <a:t>Samaria Ivories</a:t>
            </a:r>
          </a:p>
          <a:p>
            <a:r>
              <a:rPr lang="en-US" dirty="0">
                <a:latin typeface="Berlin Sans FB" panose="020E0602020502020306" pitchFamily="34" charset="0"/>
              </a:rPr>
              <a:t>Samaria Ostraca</a:t>
            </a:r>
          </a:p>
          <a:p>
            <a:r>
              <a:rPr lang="en-US" dirty="0">
                <a:latin typeface="Berlin Sans FB" panose="020E0602020502020306" pitchFamily="34" charset="0"/>
              </a:rPr>
              <a:t>Shema Seal</a:t>
            </a:r>
          </a:p>
          <a:p>
            <a:r>
              <a:rPr lang="en-US" dirty="0" err="1">
                <a:latin typeface="Berlin Sans FB" panose="020E0602020502020306" pitchFamily="34" charset="0"/>
              </a:rPr>
              <a:t>Uzziah’s</a:t>
            </a:r>
            <a:r>
              <a:rPr lang="en-US" dirty="0">
                <a:latin typeface="Berlin Sans FB" panose="020E0602020502020306" pitchFamily="34" charset="0"/>
              </a:rPr>
              <a:t> tombstone</a:t>
            </a:r>
          </a:p>
          <a:p>
            <a:r>
              <a:rPr lang="en-US" dirty="0">
                <a:latin typeface="Berlin Sans FB" panose="020E0602020502020306" pitchFamily="34" charset="0"/>
              </a:rPr>
              <a:t>Royal (</a:t>
            </a:r>
            <a:r>
              <a:rPr lang="en-US" dirty="0" err="1">
                <a:latin typeface="Berlin Sans FB" panose="020E0602020502020306" pitchFamily="34" charset="0"/>
              </a:rPr>
              <a:t>lmlk</a:t>
            </a:r>
            <a:r>
              <a:rPr lang="en-US" dirty="0">
                <a:latin typeface="Berlin Sans FB" panose="020E0602020502020306" pitchFamily="34" charset="0"/>
              </a:rPr>
              <a:t>) jars</a:t>
            </a:r>
          </a:p>
          <a:p>
            <a:r>
              <a:rPr lang="en-US" dirty="0">
                <a:latin typeface="Berlin Sans FB" panose="020E0602020502020306" pitchFamily="34" charset="0"/>
              </a:rPr>
              <a:t>Royal steward inscription </a:t>
            </a:r>
          </a:p>
          <a:p>
            <a:r>
              <a:rPr lang="en-US" dirty="0">
                <a:latin typeface="Berlin Sans FB" panose="020E0602020502020306" pitchFamily="34" charset="0"/>
              </a:rPr>
              <a:t>Ahaz bulla</a:t>
            </a:r>
          </a:p>
          <a:p>
            <a:r>
              <a:rPr lang="en-US" dirty="0">
                <a:latin typeface="Berlin Sans FB" panose="020E0602020502020306" pitchFamily="34" charset="0"/>
              </a:rPr>
              <a:t>Lachish reliefs</a:t>
            </a:r>
          </a:p>
          <a:p>
            <a:r>
              <a:rPr lang="en-US" dirty="0">
                <a:latin typeface="Berlin Sans FB" panose="020E0602020502020306" pitchFamily="34" charset="0"/>
              </a:rPr>
              <a:t>Sennacherib prism</a:t>
            </a:r>
          </a:p>
          <a:p>
            <a:r>
              <a:rPr lang="en-US" dirty="0">
                <a:latin typeface="Berlin Sans FB" panose="020E0602020502020306" pitchFamily="34" charset="0"/>
              </a:rPr>
              <a:t>Bethlehem bulla</a:t>
            </a:r>
          </a:p>
          <a:p>
            <a:r>
              <a:rPr lang="en-US" dirty="0">
                <a:latin typeface="Berlin Sans FB" panose="020E0602020502020306" pitchFamily="34" charset="0"/>
              </a:rPr>
              <a:t>Hezekiah bulla</a:t>
            </a:r>
          </a:p>
          <a:p>
            <a:r>
              <a:rPr lang="en-US" dirty="0">
                <a:latin typeface="Berlin Sans FB" panose="020E0602020502020306" pitchFamily="34" charset="0"/>
              </a:rPr>
              <a:t>Siloam Inscription</a:t>
            </a:r>
          </a:p>
          <a:p>
            <a:r>
              <a:rPr lang="en-US" dirty="0">
                <a:latin typeface="Berlin Sans FB" panose="020E0602020502020306" pitchFamily="34" charset="0"/>
              </a:rPr>
              <a:t>Broad Wall</a:t>
            </a:r>
          </a:p>
          <a:p>
            <a:r>
              <a:rPr lang="en-US" dirty="0">
                <a:latin typeface="Berlin Sans FB" panose="020E0602020502020306" pitchFamily="34" charset="0"/>
              </a:rPr>
              <a:t>Hezekiah’s Tunnel</a:t>
            </a:r>
          </a:p>
          <a:p>
            <a:endParaRPr lang="en-US" dirty="0"/>
          </a:p>
        </p:txBody>
      </p:sp>
    </p:spTree>
    <p:extLst>
      <p:ext uri="{BB962C8B-B14F-4D97-AF65-F5344CB8AC3E}">
        <p14:creationId xmlns:p14="http://schemas.microsoft.com/office/powerpoint/2010/main" val="147622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543997"/>
          </a:xfrm>
        </p:spPr>
        <p:txBody>
          <a:bodyPr>
            <a:normAutofit fontScale="90000"/>
          </a:bodyPr>
          <a:lstStyle/>
          <a:p>
            <a:pPr algn="ctr"/>
            <a:r>
              <a:rPr lang="en-US" sz="3600" dirty="0">
                <a:latin typeface="Berlin Sans FB" panose="020E0602020502020306" pitchFamily="34" charset="0"/>
              </a:rPr>
              <a:t>The Eighth Century in Geo-Political Context</a:t>
            </a:r>
          </a:p>
        </p:txBody>
      </p:sp>
      <p:sp>
        <p:nvSpPr>
          <p:cNvPr id="3" name="Content Placeholder 2"/>
          <p:cNvSpPr>
            <a:spLocks noGrp="1"/>
          </p:cNvSpPr>
          <p:nvPr>
            <p:ph idx="1"/>
          </p:nvPr>
        </p:nvSpPr>
        <p:spPr>
          <a:xfrm>
            <a:off x="0" y="551935"/>
            <a:ext cx="4143632" cy="2423418"/>
          </a:xfrm>
        </p:spPr>
        <p:txBody>
          <a:bodyPr>
            <a:normAutofit fontScale="62500" lnSpcReduction="20000"/>
          </a:bodyPr>
          <a:lstStyle/>
          <a:p>
            <a:pPr marL="0" indent="0">
              <a:buNone/>
            </a:pPr>
            <a:r>
              <a:rPr lang="en-US" b="1" dirty="0">
                <a:latin typeface="Berlin Sans FB" panose="020E0602020502020306" pitchFamily="34" charset="0"/>
              </a:rPr>
              <a:t>Assyria:  </a:t>
            </a:r>
            <a:r>
              <a:rPr lang="en-US" dirty="0">
                <a:latin typeface="Berlin Sans FB" panose="020E0602020502020306" pitchFamily="34" charset="0"/>
              </a:rPr>
              <a:t>An Imperial superpower in Mesopotamia</a:t>
            </a:r>
            <a:endParaRPr lang="en-US" b="1" dirty="0">
              <a:latin typeface="Berlin Sans FB" panose="020E0602020502020306" pitchFamily="34" charset="0"/>
            </a:endParaRPr>
          </a:p>
          <a:p>
            <a:r>
              <a:rPr lang="en-US" dirty="0">
                <a:latin typeface="Berlin Sans FB" panose="020E0602020502020306" pitchFamily="34" charset="0"/>
              </a:rPr>
              <a:t>Embroiled in regional conflicts and suffering from weak leadership during the first half of the century.  </a:t>
            </a:r>
          </a:p>
          <a:p>
            <a:r>
              <a:rPr lang="en-US" dirty="0">
                <a:latin typeface="Berlin Sans FB" panose="020E0602020502020306" pitchFamily="34" charset="0"/>
              </a:rPr>
              <a:t>The reign of </a:t>
            </a:r>
            <a:r>
              <a:rPr lang="en-US" dirty="0" err="1">
                <a:latin typeface="Berlin Sans FB" panose="020E0602020502020306" pitchFamily="34" charset="0"/>
              </a:rPr>
              <a:t>Tiglath-Pileser</a:t>
            </a:r>
            <a:r>
              <a:rPr lang="en-US" dirty="0">
                <a:latin typeface="Berlin Sans FB" panose="020E0602020502020306" pitchFamily="34" charset="0"/>
              </a:rPr>
              <a:t> III revitalized Assyria and expanded her control into the Levant, which she controlled for over a century.</a:t>
            </a:r>
          </a:p>
          <a:p>
            <a:r>
              <a:rPr lang="en-US" dirty="0">
                <a:latin typeface="Berlin Sans FB" panose="020E0602020502020306" pitchFamily="34" charset="0"/>
              </a:rPr>
              <a:t>Donald J. Wiseman (1918-2010)</a:t>
            </a:r>
          </a:p>
        </p:txBody>
      </p:sp>
      <p:pic>
        <p:nvPicPr>
          <p:cNvPr id="3074" name="Picture 2" descr="Image result for tadmor tiglath pileser 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821" y="2856234"/>
            <a:ext cx="1406509" cy="19234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admor tiglath pileser 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58" y="2856234"/>
            <a:ext cx="1497282" cy="19234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royal inscriptions sennacherib"/>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royal inscriptions sennacherib"/>
          <p:cNvSpPr>
            <a:spLocks noChangeAspect="1" noChangeArrowheads="1"/>
          </p:cNvSpPr>
          <p:nvPr/>
        </p:nvSpPr>
        <p:spPr bwMode="auto">
          <a:xfrm>
            <a:off x="-121602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royal inscriptions sennacher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3821" y="4848507"/>
            <a:ext cx="1366709" cy="19319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royal inscriptions sennacheri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5858" y="4848507"/>
            <a:ext cx="1497281" cy="193197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donald j wiseman jonah's nineve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8" r="-421"/>
          <a:stretch/>
        </p:blipFill>
        <p:spPr bwMode="auto">
          <a:xfrm>
            <a:off x="4219160" y="507320"/>
            <a:ext cx="1724699" cy="246803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donald j wiseman jonah's nineve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0917" y="476887"/>
            <a:ext cx="1367162" cy="231050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the inscriptions of Tiglath-pileser III tadm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3820" y="476888"/>
            <a:ext cx="1482038" cy="231832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assyrian empire"/>
          <p:cNvPicPr>
            <a:picLocks noChangeAspect="1" noChangeArrowheads="1"/>
          </p:cNvPicPr>
          <p:nvPr/>
        </p:nvPicPr>
        <p:blipFill rotWithShape="1">
          <a:blip r:embed="rId9">
            <a:extLst>
              <a:ext uri="{28A0092B-C50C-407E-A947-70E740481C1C}">
                <a14:useLocalDpi xmlns:a14="http://schemas.microsoft.com/office/drawing/2010/main" val="0"/>
              </a:ext>
            </a:extLst>
          </a:blip>
          <a:srcRect t="8853" b="7515"/>
          <a:stretch/>
        </p:blipFill>
        <p:spPr bwMode="auto">
          <a:xfrm>
            <a:off x="114300" y="3090063"/>
            <a:ext cx="5824925" cy="365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3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0215"/>
          </a:xfrm>
        </p:spPr>
        <p:txBody>
          <a:bodyPr/>
          <a:lstStyle/>
          <a:p>
            <a:pPr algn="ctr"/>
            <a:r>
              <a:rPr lang="en-US" dirty="0">
                <a:latin typeface="Berlin Sans FB" panose="020E0602020502020306" pitchFamily="34" charset="0"/>
              </a:rPr>
              <a:t>The Eighth Century Assyrian Kings</a:t>
            </a:r>
          </a:p>
        </p:txBody>
      </p:sp>
      <p:sp>
        <p:nvSpPr>
          <p:cNvPr id="3" name="Content Placeholder 2"/>
          <p:cNvSpPr>
            <a:spLocks noGrp="1"/>
          </p:cNvSpPr>
          <p:nvPr>
            <p:ph idx="1"/>
          </p:nvPr>
        </p:nvSpPr>
        <p:spPr>
          <a:xfrm>
            <a:off x="0" y="700216"/>
            <a:ext cx="2881023" cy="6157784"/>
          </a:xfrm>
        </p:spPr>
        <p:txBody>
          <a:bodyPr>
            <a:normAutofit fontScale="92500" lnSpcReduction="10000"/>
          </a:bodyPr>
          <a:lstStyle/>
          <a:p>
            <a:r>
              <a:rPr lang="en-US" dirty="0">
                <a:latin typeface="Berlin Sans FB" panose="020E0602020502020306" pitchFamily="34" charset="0"/>
              </a:rPr>
              <a:t>Adad-</a:t>
            </a:r>
            <a:r>
              <a:rPr lang="en-US" dirty="0" err="1">
                <a:latin typeface="Berlin Sans FB" panose="020E0602020502020306" pitchFamily="34" charset="0"/>
              </a:rPr>
              <a:t>Nirari</a:t>
            </a:r>
            <a:r>
              <a:rPr lang="en-US" dirty="0">
                <a:latin typeface="Berlin Sans FB" panose="020E0602020502020306" pitchFamily="34" charset="0"/>
              </a:rPr>
              <a:t> III (811-783 BC)</a:t>
            </a:r>
          </a:p>
          <a:p>
            <a:r>
              <a:rPr lang="en-US" dirty="0">
                <a:latin typeface="Berlin Sans FB" panose="020E0602020502020306" pitchFamily="34" charset="0"/>
              </a:rPr>
              <a:t>Shalmaneser IV (783-773 BC)</a:t>
            </a:r>
          </a:p>
          <a:p>
            <a:r>
              <a:rPr lang="en-US" dirty="0">
                <a:latin typeface="Berlin Sans FB" panose="020E0602020502020306" pitchFamily="34" charset="0"/>
              </a:rPr>
              <a:t>Ashur-Dan III (773-755 BC)</a:t>
            </a:r>
          </a:p>
          <a:p>
            <a:r>
              <a:rPr lang="en-US" dirty="0">
                <a:latin typeface="Berlin Sans FB" panose="020E0602020502020306" pitchFamily="34" charset="0"/>
              </a:rPr>
              <a:t>Ashur-</a:t>
            </a:r>
            <a:r>
              <a:rPr lang="en-US" dirty="0" err="1">
                <a:latin typeface="Berlin Sans FB" panose="020E0602020502020306" pitchFamily="34" charset="0"/>
              </a:rPr>
              <a:t>Nirari</a:t>
            </a:r>
            <a:r>
              <a:rPr lang="en-US" dirty="0">
                <a:latin typeface="Berlin Sans FB" panose="020E0602020502020306" pitchFamily="34" charset="0"/>
              </a:rPr>
              <a:t> V (755-745 BC)</a:t>
            </a:r>
          </a:p>
          <a:p>
            <a:r>
              <a:rPr lang="en-US" dirty="0" err="1">
                <a:latin typeface="Berlin Sans FB" panose="020E0602020502020306" pitchFamily="34" charset="0"/>
              </a:rPr>
              <a:t>Tiglath-Pileser</a:t>
            </a:r>
            <a:r>
              <a:rPr lang="en-US" dirty="0">
                <a:latin typeface="Berlin Sans FB" panose="020E0602020502020306" pitchFamily="34" charset="0"/>
              </a:rPr>
              <a:t> III (743-727 BC)</a:t>
            </a:r>
          </a:p>
          <a:p>
            <a:r>
              <a:rPr lang="en-US" dirty="0" err="1">
                <a:latin typeface="Berlin Sans FB" panose="020E0602020502020306" pitchFamily="34" charset="0"/>
              </a:rPr>
              <a:t>Shalmanezer</a:t>
            </a:r>
            <a:r>
              <a:rPr lang="en-US" dirty="0">
                <a:latin typeface="Berlin Sans FB" panose="020E0602020502020306" pitchFamily="34" charset="0"/>
              </a:rPr>
              <a:t> V (727-722 BC)</a:t>
            </a:r>
          </a:p>
          <a:p>
            <a:r>
              <a:rPr lang="en-US" dirty="0">
                <a:latin typeface="Berlin Sans FB" panose="020E0602020502020306" pitchFamily="34" charset="0"/>
              </a:rPr>
              <a:t>Sargon II (722-705 BC)</a:t>
            </a:r>
          </a:p>
          <a:p>
            <a:r>
              <a:rPr lang="en-US" dirty="0">
                <a:latin typeface="Berlin Sans FB" panose="020E0602020502020306" pitchFamily="34" charset="0"/>
              </a:rPr>
              <a:t>Sennacherib (705-681 BC)</a:t>
            </a:r>
          </a:p>
          <a:p>
            <a:endParaRPr lang="en-US" dirty="0"/>
          </a:p>
        </p:txBody>
      </p:sp>
      <p:pic>
        <p:nvPicPr>
          <p:cNvPr id="8196" name="Picture 4" descr="Image result for assyri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024" y="700216"/>
            <a:ext cx="6176478" cy="601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9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8411"/>
          </a:xfrm>
        </p:spPr>
        <p:txBody>
          <a:bodyPr>
            <a:noAutofit/>
          </a:bodyPr>
          <a:lstStyle/>
          <a:p>
            <a:pPr algn="ctr"/>
            <a:r>
              <a:rPr lang="en-US" sz="3600" dirty="0">
                <a:latin typeface="Berlin Sans FB" panose="020E0602020502020306" pitchFamily="34" charset="0"/>
              </a:rPr>
              <a:t>The Biblical Context of the Eighth Century</a:t>
            </a:r>
          </a:p>
        </p:txBody>
      </p:sp>
      <p:sp>
        <p:nvSpPr>
          <p:cNvPr id="3" name="Content Placeholder 2"/>
          <p:cNvSpPr>
            <a:spLocks noGrp="1"/>
          </p:cNvSpPr>
          <p:nvPr>
            <p:ph idx="1"/>
          </p:nvPr>
        </p:nvSpPr>
        <p:spPr>
          <a:xfrm>
            <a:off x="115330" y="568410"/>
            <a:ext cx="5993011" cy="6210815"/>
          </a:xfrm>
        </p:spPr>
        <p:txBody>
          <a:bodyPr/>
          <a:lstStyle/>
          <a:p>
            <a:r>
              <a:rPr lang="en-US" dirty="0">
                <a:latin typeface="Berlin Sans FB" panose="020E0602020502020306" pitchFamily="34" charset="0"/>
              </a:rPr>
              <a:t>2 Kings 13-20</a:t>
            </a:r>
          </a:p>
          <a:p>
            <a:r>
              <a:rPr lang="en-US" dirty="0">
                <a:latin typeface="Berlin Sans FB" panose="020E0602020502020306" pitchFamily="34" charset="0"/>
              </a:rPr>
              <a:t>2 Chronicles 25-32</a:t>
            </a:r>
          </a:p>
          <a:p>
            <a:r>
              <a:rPr lang="en-US" dirty="0">
                <a:latin typeface="Berlin Sans FB" panose="020E0602020502020306" pitchFamily="34" charset="0"/>
              </a:rPr>
              <a:t>Jonah, the Prophet</a:t>
            </a:r>
          </a:p>
          <a:p>
            <a:r>
              <a:rPr lang="en-US" dirty="0">
                <a:latin typeface="Berlin Sans FB" panose="020E0602020502020306" pitchFamily="34" charset="0"/>
              </a:rPr>
              <a:t>Amos, the Prophet</a:t>
            </a:r>
          </a:p>
          <a:p>
            <a:r>
              <a:rPr lang="en-US" dirty="0">
                <a:latin typeface="Berlin Sans FB" panose="020E0602020502020306" pitchFamily="34" charset="0"/>
              </a:rPr>
              <a:t>Hosea, the Prophet</a:t>
            </a:r>
          </a:p>
          <a:p>
            <a:r>
              <a:rPr lang="en-US" dirty="0">
                <a:latin typeface="Berlin Sans FB" panose="020E0602020502020306" pitchFamily="34" charset="0"/>
              </a:rPr>
              <a:t>Isaiah the Prophet (1-39)</a:t>
            </a:r>
          </a:p>
          <a:p>
            <a:r>
              <a:rPr lang="en-US" dirty="0">
                <a:latin typeface="Berlin Sans FB" panose="020E0602020502020306" pitchFamily="34" charset="0"/>
              </a:rPr>
              <a:t>Micah, the Prophet</a:t>
            </a:r>
          </a:p>
          <a:p>
            <a:r>
              <a:rPr lang="en-US" sz="1000" dirty="0">
                <a:latin typeface="Berlin Sans FB" panose="020E0602020502020306" pitchFamily="34" charset="0"/>
              </a:rPr>
              <a:t>The dates of Joel and Obadiah are uncertain, but probably later</a:t>
            </a:r>
          </a:p>
        </p:txBody>
      </p:sp>
      <p:pic>
        <p:nvPicPr>
          <p:cNvPr id="4102" name="Picture 6" descr="Image result for the hebrew bi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54"/>
          <a:stretch/>
        </p:blipFill>
        <p:spPr bwMode="auto">
          <a:xfrm>
            <a:off x="257409" y="4367770"/>
            <a:ext cx="3758536" cy="24114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srael and judah eighth centu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719" y="626074"/>
            <a:ext cx="4662616" cy="608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2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5610"/>
          </a:xfrm>
        </p:spPr>
        <p:txBody>
          <a:bodyPr>
            <a:normAutofit fontScale="90000"/>
          </a:bodyPr>
          <a:lstStyle/>
          <a:p>
            <a:pPr algn="ctr"/>
            <a:r>
              <a:rPr lang="en-US" sz="3600" dirty="0">
                <a:latin typeface="Berlin Sans FB" panose="020E0602020502020306" pitchFamily="34" charset="0"/>
              </a:rPr>
              <a:t>The Debacle at Beth </a:t>
            </a:r>
            <a:r>
              <a:rPr lang="en-US" sz="3600" dirty="0" err="1">
                <a:latin typeface="Berlin Sans FB" panose="020E0602020502020306" pitchFamily="34" charset="0"/>
              </a:rPr>
              <a:t>Shemesh</a:t>
            </a:r>
            <a:r>
              <a:rPr lang="en-US" sz="3600" dirty="0">
                <a:latin typeface="Berlin Sans FB" panose="020E0602020502020306" pitchFamily="34" charset="0"/>
              </a:rPr>
              <a:t>:  The Victory of </a:t>
            </a:r>
            <a:r>
              <a:rPr lang="en-US" sz="3600" dirty="0" err="1">
                <a:latin typeface="Berlin Sans FB" panose="020E0602020502020306" pitchFamily="34" charset="0"/>
              </a:rPr>
              <a:t>Jehoash</a:t>
            </a:r>
            <a:r>
              <a:rPr lang="en-US" sz="3600" dirty="0">
                <a:latin typeface="Berlin Sans FB" panose="020E0602020502020306" pitchFamily="34" charset="0"/>
              </a:rPr>
              <a:t> over </a:t>
            </a:r>
            <a:r>
              <a:rPr lang="en-US" sz="3600" dirty="0" err="1">
                <a:latin typeface="Berlin Sans FB" panose="020E0602020502020306" pitchFamily="34" charset="0"/>
              </a:rPr>
              <a:t>Amaziah</a:t>
            </a:r>
            <a:r>
              <a:rPr lang="en-US" sz="3600" dirty="0">
                <a:latin typeface="Berlin Sans FB" panose="020E0602020502020306" pitchFamily="34" charset="0"/>
              </a:rPr>
              <a:t> (792 BC)</a:t>
            </a:r>
          </a:p>
        </p:txBody>
      </p:sp>
      <p:sp>
        <p:nvSpPr>
          <p:cNvPr id="3" name="Content Placeholder 2"/>
          <p:cNvSpPr>
            <a:spLocks noGrp="1"/>
          </p:cNvSpPr>
          <p:nvPr>
            <p:ph idx="1"/>
          </p:nvPr>
        </p:nvSpPr>
        <p:spPr>
          <a:xfrm>
            <a:off x="123568" y="1025610"/>
            <a:ext cx="3951905" cy="3313187"/>
          </a:xfrm>
        </p:spPr>
        <p:txBody>
          <a:bodyPr>
            <a:normAutofit fontScale="85000" lnSpcReduction="20000"/>
          </a:bodyPr>
          <a:lstStyle/>
          <a:p>
            <a:r>
              <a:rPr lang="en-US" dirty="0">
                <a:latin typeface="Berlin Sans FB" panose="020E0602020502020306" pitchFamily="34" charset="0"/>
              </a:rPr>
              <a:t>A minor dispute over Israelite mercenaries in Judah’s war against Edom erupts in a war of words, then violence, then warfare between </a:t>
            </a:r>
            <a:r>
              <a:rPr lang="en-US" dirty="0" err="1">
                <a:latin typeface="Berlin Sans FB" panose="020E0602020502020306" pitchFamily="34" charset="0"/>
              </a:rPr>
              <a:t>Amaziah</a:t>
            </a:r>
            <a:r>
              <a:rPr lang="en-US" dirty="0">
                <a:latin typeface="Berlin Sans FB" panose="020E0602020502020306" pitchFamily="34" charset="0"/>
              </a:rPr>
              <a:t> and </a:t>
            </a:r>
            <a:r>
              <a:rPr lang="en-US" dirty="0" err="1">
                <a:latin typeface="Berlin Sans FB" panose="020E0602020502020306" pitchFamily="34" charset="0"/>
              </a:rPr>
              <a:t>Jehoash</a:t>
            </a:r>
            <a:r>
              <a:rPr lang="en-US" dirty="0">
                <a:latin typeface="Berlin Sans FB" panose="020E0602020502020306" pitchFamily="34" charset="0"/>
              </a:rPr>
              <a:t> (2 Kgs 14; 2 </a:t>
            </a:r>
            <a:r>
              <a:rPr lang="en-US" dirty="0" err="1">
                <a:latin typeface="Berlin Sans FB" panose="020E0602020502020306" pitchFamily="34" charset="0"/>
              </a:rPr>
              <a:t>Chr</a:t>
            </a:r>
            <a:r>
              <a:rPr lang="en-US" dirty="0">
                <a:latin typeface="Berlin Sans FB" panose="020E0602020502020306" pitchFamily="34" charset="0"/>
              </a:rPr>
              <a:t> 25)  </a:t>
            </a:r>
          </a:p>
          <a:p>
            <a:r>
              <a:rPr lang="en-US" dirty="0">
                <a:latin typeface="Berlin Sans FB" panose="020E0602020502020306" pitchFamily="34" charset="0"/>
              </a:rPr>
              <a:t>Beth </a:t>
            </a:r>
            <a:r>
              <a:rPr lang="en-US" dirty="0" err="1">
                <a:latin typeface="Berlin Sans FB" panose="020E0602020502020306" pitchFamily="34" charset="0"/>
              </a:rPr>
              <a:t>Shemesh</a:t>
            </a:r>
            <a:r>
              <a:rPr lang="en-US" dirty="0">
                <a:latin typeface="Berlin Sans FB" panose="020E0602020502020306" pitchFamily="34" charset="0"/>
              </a:rPr>
              <a:t>, a city on Judah’s NW border is destroyed (Level 3) and </a:t>
            </a:r>
            <a:r>
              <a:rPr lang="en-US" dirty="0" err="1">
                <a:latin typeface="Berlin Sans FB" panose="020E0602020502020306" pitchFamily="34" charset="0"/>
              </a:rPr>
              <a:t>Amaziah</a:t>
            </a:r>
            <a:r>
              <a:rPr lang="en-US" dirty="0">
                <a:latin typeface="Berlin Sans FB" panose="020E0602020502020306" pitchFamily="34" charset="0"/>
              </a:rPr>
              <a:t> is captured</a:t>
            </a:r>
          </a:p>
        </p:txBody>
      </p:sp>
      <p:pic>
        <p:nvPicPr>
          <p:cNvPr id="10242" name="Picture 2" descr="Image result for tel beth shemesh a border community"/>
          <p:cNvPicPr>
            <a:picLocks noChangeAspect="1" noChangeArrowheads="1"/>
          </p:cNvPicPr>
          <p:nvPr/>
        </p:nvPicPr>
        <p:blipFill rotWithShape="1">
          <a:blip r:embed="rId2">
            <a:extLst>
              <a:ext uri="{28A0092B-C50C-407E-A947-70E740481C1C}">
                <a14:useLocalDpi xmlns:a14="http://schemas.microsoft.com/office/drawing/2010/main" val="0"/>
              </a:ext>
            </a:extLst>
          </a:blip>
          <a:srcRect l="32893" t="3771" r="33037" b="13258"/>
          <a:stretch/>
        </p:blipFill>
        <p:spPr bwMode="auto">
          <a:xfrm>
            <a:off x="6540842" y="1095632"/>
            <a:ext cx="2356023" cy="299033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the excavation of beth shem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665" y="1095632"/>
            <a:ext cx="2324985" cy="299033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the excavation of beth shem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993" y="4338797"/>
            <a:ext cx="5766487" cy="238199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beth shemesh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6" y="4338797"/>
            <a:ext cx="3032811" cy="238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0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29730"/>
          </a:xfrm>
        </p:spPr>
        <p:txBody>
          <a:bodyPr>
            <a:normAutofit fontScale="90000"/>
          </a:bodyPr>
          <a:lstStyle/>
          <a:p>
            <a:pPr algn="ctr"/>
            <a:r>
              <a:rPr lang="en-US" sz="3600" dirty="0" err="1">
                <a:latin typeface="Berlin Sans FB" panose="020E0602020502020306" pitchFamily="34" charset="0"/>
              </a:rPr>
              <a:t>Jehoash’s</a:t>
            </a:r>
            <a:r>
              <a:rPr lang="en-US" sz="3600" dirty="0">
                <a:latin typeface="Berlin Sans FB" panose="020E0602020502020306" pitchFamily="34" charset="0"/>
              </a:rPr>
              <a:t> Retaliatory Actions against Judah and the Ascension of Uzziah:  A Chronological Bonanza</a:t>
            </a:r>
          </a:p>
        </p:txBody>
      </p:sp>
      <p:sp>
        <p:nvSpPr>
          <p:cNvPr id="3" name="Content Placeholder 2"/>
          <p:cNvSpPr>
            <a:spLocks noGrp="1"/>
          </p:cNvSpPr>
          <p:nvPr>
            <p:ph idx="1"/>
          </p:nvPr>
        </p:nvSpPr>
        <p:spPr>
          <a:xfrm>
            <a:off x="107092" y="1029730"/>
            <a:ext cx="4044778" cy="5743593"/>
          </a:xfrm>
        </p:spPr>
        <p:txBody>
          <a:bodyPr>
            <a:normAutofit fontScale="92500" lnSpcReduction="20000"/>
          </a:bodyPr>
          <a:lstStyle/>
          <a:p>
            <a:r>
              <a:rPr lang="en-US" dirty="0" err="1">
                <a:latin typeface="Berlin Sans FB" panose="020E0602020502020306" pitchFamily="34" charset="0"/>
              </a:rPr>
              <a:t>Jehoash</a:t>
            </a:r>
            <a:r>
              <a:rPr lang="en-US" dirty="0">
                <a:latin typeface="Berlin Sans FB" panose="020E0602020502020306" pitchFamily="34" charset="0"/>
              </a:rPr>
              <a:t> sacks Jerusalem and the Temple, but the text hints that other cities suffered</a:t>
            </a:r>
          </a:p>
          <a:p>
            <a:r>
              <a:rPr lang="en-US" dirty="0">
                <a:latin typeface="Berlin Sans FB" panose="020E0602020502020306" pitchFamily="34" charset="0"/>
              </a:rPr>
              <a:t>Lachish, Judah’s second largest city was also partially destroyed at this time (Level IV) and this should also be related to </a:t>
            </a:r>
            <a:r>
              <a:rPr lang="en-US" dirty="0" err="1">
                <a:latin typeface="Berlin Sans FB" panose="020E0602020502020306" pitchFamily="34" charset="0"/>
              </a:rPr>
              <a:t>Jehoash</a:t>
            </a:r>
            <a:endParaRPr lang="en-US" dirty="0">
              <a:latin typeface="Berlin Sans FB" panose="020E0602020502020306" pitchFamily="34" charset="0"/>
            </a:endParaRPr>
          </a:p>
          <a:p>
            <a:r>
              <a:rPr lang="en-US" dirty="0">
                <a:latin typeface="Berlin Sans FB" panose="020E0602020502020306" pitchFamily="34" charset="0"/>
              </a:rPr>
              <a:t>These events and destructions should mark the transition of two archaeological eras (Iron Age IIA-IIB)</a:t>
            </a:r>
          </a:p>
          <a:p>
            <a:r>
              <a:rPr lang="en-US" dirty="0">
                <a:latin typeface="Berlin Sans FB" panose="020E0602020502020306" pitchFamily="34" charset="0"/>
              </a:rPr>
              <a:t>Edwin Thiele dated the co-regency of </a:t>
            </a:r>
            <a:r>
              <a:rPr lang="en-US" dirty="0" err="1">
                <a:latin typeface="Berlin Sans FB" panose="020E0602020502020306" pitchFamily="34" charset="0"/>
              </a:rPr>
              <a:t>Amaziah</a:t>
            </a:r>
            <a:r>
              <a:rPr lang="en-US" dirty="0">
                <a:latin typeface="Berlin Sans FB" panose="020E0602020502020306" pitchFamily="34" charset="0"/>
              </a:rPr>
              <a:t> and Uzziah to 792 BC</a:t>
            </a:r>
          </a:p>
          <a:p>
            <a:endParaRPr lang="en-US" dirty="0"/>
          </a:p>
        </p:txBody>
      </p:sp>
      <p:pic>
        <p:nvPicPr>
          <p:cNvPr id="9218" name="Picture 2" descr="Image result for edwin thi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854" y="4032669"/>
            <a:ext cx="2864794" cy="274065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ysterious numbers of the hebrew k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990" y="4032669"/>
            <a:ext cx="1774010" cy="274065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beth shemesh"/>
          <p:cNvPicPr>
            <a:picLocks noChangeAspect="1" noChangeArrowheads="1"/>
          </p:cNvPicPr>
          <p:nvPr/>
        </p:nvPicPr>
        <p:blipFill rotWithShape="1">
          <a:blip r:embed="rId4">
            <a:extLst>
              <a:ext uri="{28A0092B-C50C-407E-A947-70E740481C1C}">
                <a14:useLocalDpi xmlns:a14="http://schemas.microsoft.com/office/drawing/2010/main" val="0"/>
              </a:ext>
            </a:extLst>
          </a:blip>
          <a:srcRect b="11157"/>
          <a:stretch/>
        </p:blipFill>
        <p:spPr bwMode="auto">
          <a:xfrm>
            <a:off x="4351957" y="910261"/>
            <a:ext cx="4707691" cy="301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6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8011"/>
          </a:xfrm>
        </p:spPr>
        <p:txBody>
          <a:bodyPr>
            <a:normAutofit fontScale="90000"/>
          </a:bodyPr>
          <a:lstStyle/>
          <a:p>
            <a:pPr algn="ctr"/>
            <a:r>
              <a:rPr lang="en-US" dirty="0">
                <a:latin typeface="Berlin Sans FB" panose="020E0602020502020306" pitchFamily="34" charset="0"/>
              </a:rPr>
              <a:t>The Enigmatic Site of </a:t>
            </a:r>
            <a:r>
              <a:rPr lang="en-US" dirty="0" err="1">
                <a:latin typeface="Berlin Sans FB" panose="020E0602020502020306" pitchFamily="34" charset="0"/>
              </a:rPr>
              <a:t>Kuntillet</a:t>
            </a:r>
            <a:r>
              <a:rPr lang="en-US" dirty="0">
                <a:latin typeface="Berlin Sans FB" panose="020E0602020502020306" pitchFamily="34" charset="0"/>
              </a:rPr>
              <a:t> ‘</a:t>
            </a:r>
            <a:r>
              <a:rPr lang="en-US" dirty="0" err="1">
                <a:latin typeface="Berlin Sans FB" panose="020E0602020502020306" pitchFamily="34" charset="0"/>
              </a:rPr>
              <a:t>Ajrud</a:t>
            </a:r>
            <a:r>
              <a:rPr lang="en-US" dirty="0">
                <a:latin typeface="Berlin Sans FB" panose="020E0602020502020306" pitchFamily="34" charset="0"/>
              </a:rPr>
              <a:t> (</a:t>
            </a:r>
            <a:r>
              <a:rPr lang="en-US" dirty="0" err="1">
                <a:latin typeface="Berlin Sans FB" panose="020E0602020502020306" pitchFamily="34" charset="0"/>
              </a:rPr>
              <a:t>Horvat</a:t>
            </a:r>
            <a:r>
              <a:rPr lang="en-US" dirty="0">
                <a:latin typeface="Berlin Sans FB" panose="020E0602020502020306" pitchFamily="34" charset="0"/>
              </a:rPr>
              <a:t> </a:t>
            </a:r>
            <a:r>
              <a:rPr lang="en-US" dirty="0" err="1">
                <a:latin typeface="Berlin Sans FB" panose="020E0602020502020306" pitchFamily="34" charset="0"/>
              </a:rPr>
              <a:t>Teman</a:t>
            </a:r>
            <a:r>
              <a:rPr lang="en-US" dirty="0">
                <a:latin typeface="Berlin Sans FB" panose="020E0602020502020306" pitchFamily="34" charset="0"/>
              </a:rPr>
              <a:t>) in the Sinai</a:t>
            </a:r>
          </a:p>
        </p:txBody>
      </p:sp>
      <p:sp>
        <p:nvSpPr>
          <p:cNvPr id="3" name="Content Placeholder 2"/>
          <p:cNvSpPr>
            <a:spLocks noGrp="1"/>
          </p:cNvSpPr>
          <p:nvPr>
            <p:ph idx="1"/>
          </p:nvPr>
        </p:nvSpPr>
        <p:spPr>
          <a:xfrm>
            <a:off x="148281" y="1178011"/>
            <a:ext cx="4020065" cy="5564402"/>
          </a:xfrm>
        </p:spPr>
        <p:txBody>
          <a:bodyPr>
            <a:normAutofit fontScale="77500" lnSpcReduction="20000"/>
          </a:bodyPr>
          <a:lstStyle/>
          <a:p>
            <a:r>
              <a:rPr lang="en-US" dirty="0">
                <a:latin typeface="Berlin Sans FB" panose="020E0602020502020306" pitchFamily="34" charset="0"/>
              </a:rPr>
              <a:t>Excavated in 1975-76 by Ze’ev </a:t>
            </a:r>
            <a:r>
              <a:rPr lang="en-US" dirty="0" err="1">
                <a:latin typeface="Berlin Sans FB" panose="020E0602020502020306" pitchFamily="34" charset="0"/>
              </a:rPr>
              <a:t>Meshel</a:t>
            </a:r>
            <a:r>
              <a:rPr lang="en-US" dirty="0">
                <a:latin typeface="Berlin Sans FB" panose="020E0602020502020306" pitchFamily="34" charset="0"/>
              </a:rPr>
              <a:t> (Tel Aviv University) and published in 2012</a:t>
            </a:r>
          </a:p>
          <a:p>
            <a:r>
              <a:rPr lang="en-US" dirty="0">
                <a:latin typeface="Berlin Sans FB" panose="020E0602020502020306" pitchFamily="34" charset="0"/>
              </a:rPr>
              <a:t>Superb preservation of artifacts and buildings, including wood due to climate and isolation</a:t>
            </a:r>
          </a:p>
          <a:p>
            <a:r>
              <a:rPr lang="en-US" dirty="0">
                <a:latin typeface="Berlin Sans FB" panose="020E0602020502020306" pitchFamily="34" charset="0"/>
              </a:rPr>
              <a:t>Questions remain regarding its purpose, date, the polity with hegemony, iconography and inscriptions, including the famous: "I have blessed you by Yahweh of Samaria and [his] </a:t>
            </a:r>
            <a:r>
              <a:rPr lang="en-US" dirty="0" err="1">
                <a:latin typeface="Berlin Sans FB" panose="020E0602020502020306" pitchFamily="34" charset="0"/>
              </a:rPr>
              <a:t>Asherah</a:t>
            </a:r>
            <a:r>
              <a:rPr lang="en-US" dirty="0">
                <a:latin typeface="Berlin Sans FB" panose="020E0602020502020306" pitchFamily="34" charset="0"/>
              </a:rPr>
              <a:t>“</a:t>
            </a:r>
          </a:p>
          <a:p>
            <a:r>
              <a:rPr lang="en-US" dirty="0">
                <a:latin typeface="Berlin Sans FB" panose="020E0602020502020306" pitchFamily="34" charset="0"/>
              </a:rPr>
              <a:t>The site is important, but most of the sensational literature is overreaction and misplaced focus, as well as purely wishful thinking</a:t>
            </a:r>
          </a:p>
        </p:txBody>
      </p:sp>
      <p:pic>
        <p:nvPicPr>
          <p:cNvPr id="3074" name="Picture 2" descr="Image result for kuntillet ajr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968" y="4184822"/>
            <a:ext cx="2557591" cy="2557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untillet ajr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367" y="1178011"/>
            <a:ext cx="4776192" cy="29544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kuntillet ajr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368" y="4166592"/>
            <a:ext cx="2146518" cy="257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7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12559" cy="615518"/>
          </a:xfrm>
        </p:spPr>
        <p:txBody>
          <a:bodyPr>
            <a:normAutofit/>
          </a:bodyPr>
          <a:lstStyle/>
          <a:p>
            <a:pPr algn="ctr"/>
            <a:r>
              <a:rPr lang="en-US" sz="2400" dirty="0">
                <a:latin typeface="Berlin Sans FB" panose="020E0602020502020306" pitchFamily="34" charset="0"/>
              </a:rPr>
              <a:t>The Reign of Jeroboam II of Israel (793-753 BC)</a:t>
            </a:r>
          </a:p>
        </p:txBody>
      </p:sp>
      <p:sp>
        <p:nvSpPr>
          <p:cNvPr id="3" name="Content Placeholder 2"/>
          <p:cNvSpPr>
            <a:spLocks noGrp="1"/>
          </p:cNvSpPr>
          <p:nvPr>
            <p:ph idx="1"/>
          </p:nvPr>
        </p:nvSpPr>
        <p:spPr>
          <a:xfrm>
            <a:off x="156519" y="683741"/>
            <a:ext cx="6120713" cy="2438859"/>
          </a:xfrm>
        </p:spPr>
        <p:txBody>
          <a:bodyPr>
            <a:normAutofit fontScale="70000" lnSpcReduction="20000"/>
          </a:bodyPr>
          <a:lstStyle/>
          <a:p>
            <a:r>
              <a:rPr lang="en-US" dirty="0">
                <a:latin typeface="Berlin Sans FB" panose="020E0602020502020306" pitchFamily="34" charset="0"/>
              </a:rPr>
              <a:t>Jeroboam II was a powerful Israelite king that reigned at the same time with Uzziah of Judah.  The Bible only hints at his successes (2 Kgs 14:23-29)</a:t>
            </a:r>
          </a:p>
          <a:p>
            <a:r>
              <a:rPr lang="en-US" dirty="0">
                <a:latin typeface="Berlin Sans FB" panose="020E0602020502020306" pitchFamily="34" charset="0"/>
              </a:rPr>
              <a:t>He controlled an area stretching north to Lebo </a:t>
            </a:r>
            <a:r>
              <a:rPr lang="en-US" dirty="0" err="1">
                <a:latin typeface="Berlin Sans FB" panose="020E0602020502020306" pitchFamily="34" charset="0"/>
              </a:rPr>
              <a:t>Hamath</a:t>
            </a:r>
            <a:r>
              <a:rPr lang="en-US" dirty="0">
                <a:latin typeface="Berlin Sans FB" panose="020E0602020502020306" pitchFamily="34" charset="0"/>
              </a:rPr>
              <a:t> and covering parts of Transjordan to the Dead Sea, including making the kingdom of Aram-Damascus a vassal</a:t>
            </a:r>
          </a:p>
          <a:p>
            <a:r>
              <a:rPr lang="en-US" dirty="0">
                <a:latin typeface="Berlin Sans FB" panose="020E0602020502020306" pitchFamily="34" charset="0"/>
              </a:rPr>
              <a:t>About 80 ostraca and various ivory inlays were found inside the palace at Samaria (Amos 3:15)</a:t>
            </a:r>
          </a:p>
        </p:txBody>
      </p:sp>
      <p:pic>
        <p:nvPicPr>
          <p:cNvPr id="4" name="Picture 3"/>
          <p:cNvPicPr>
            <a:picLocks noChangeAspect="1"/>
          </p:cNvPicPr>
          <p:nvPr/>
        </p:nvPicPr>
        <p:blipFill>
          <a:blip r:embed="rId2"/>
          <a:stretch>
            <a:fillRect/>
          </a:stretch>
        </p:blipFill>
        <p:spPr>
          <a:xfrm>
            <a:off x="6412560" y="1476611"/>
            <a:ext cx="2596112" cy="1645989"/>
          </a:xfrm>
          <a:prstGeom prst="rect">
            <a:avLst/>
          </a:prstGeom>
        </p:spPr>
      </p:pic>
      <p:pic>
        <p:nvPicPr>
          <p:cNvPr id="8194" name="Picture 2" descr="Image result for israelite samaria"/>
          <p:cNvPicPr>
            <a:picLocks noChangeAspect="1" noChangeArrowheads="1"/>
          </p:cNvPicPr>
          <p:nvPr/>
        </p:nvPicPr>
        <p:blipFill rotWithShape="1">
          <a:blip r:embed="rId3">
            <a:extLst>
              <a:ext uri="{28A0092B-C50C-407E-A947-70E740481C1C}">
                <a14:useLocalDpi xmlns:a14="http://schemas.microsoft.com/office/drawing/2010/main" val="0"/>
              </a:ext>
            </a:extLst>
          </a:blip>
          <a:srcRect l="12985" r="13003"/>
          <a:stretch/>
        </p:blipFill>
        <p:spPr bwMode="auto">
          <a:xfrm>
            <a:off x="6412559" y="3188285"/>
            <a:ext cx="2657300" cy="35903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megid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6" y="3165194"/>
            <a:ext cx="6204036" cy="36134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samaria ivor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3641" y="312122"/>
            <a:ext cx="1636218" cy="109626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samaria ivori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2559" y="312122"/>
            <a:ext cx="972785" cy="10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40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1144</TotalTime>
  <Words>2719</Words>
  <Application>Microsoft Office PowerPoint</Application>
  <PresentationFormat>On-screen Show (4:3)</PresentationFormat>
  <Paragraphs>144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Berlin Sans FB</vt:lpstr>
      <vt:lpstr>Calibri</vt:lpstr>
      <vt:lpstr>Calibri Light</vt:lpstr>
      <vt:lpstr>Office Theme</vt:lpstr>
      <vt:lpstr>The Iron Age IIB (ca. 792-701 BC):   The Great Eighth Century Biblicalelearning.org</vt:lpstr>
      <vt:lpstr>The Eighth Century in Geo-Political Context</vt:lpstr>
      <vt:lpstr>The Eighth Century in Geo-Political Context</vt:lpstr>
      <vt:lpstr>The Eighth Century Assyrian Kings</vt:lpstr>
      <vt:lpstr>The Biblical Context of the Eighth Century</vt:lpstr>
      <vt:lpstr>The Debacle at Beth Shemesh:  The Victory of Jehoash over Amaziah (792 BC)</vt:lpstr>
      <vt:lpstr>Jehoash’s Retaliatory Actions against Judah and the Ascension of Uzziah:  A Chronological Bonanza</vt:lpstr>
      <vt:lpstr>The Enigmatic Site of Kuntillet ‘Ajrud (Horvat Teman) in the Sinai</vt:lpstr>
      <vt:lpstr>The Reign of Jeroboam II of Israel (793-753 BC)</vt:lpstr>
      <vt:lpstr>The Reign of Uzziah of Judah (792-740 BC)</vt:lpstr>
      <vt:lpstr>The Reign of Ahaz (735-716 BC)</vt:lpstr>
      <vt:lpstr>The Fall of Israel (732-722 BC)</vt:lpstr>
      <vt:lpstr>The Growth of Jerusalem during the Ninth-Eighth Century</vt:lpstr>
      <vt:lpstr>The Reign of Hezekiah (716-687 BC)</vt:lpstr>
      <vt:lpstr>Archaeology and Hezekiah</vt:lpstr>
      <vt:lpstr>Sennacherib’s Invasion of Judah (701 BC)</vt:lpstr>
      <vt:lpstr>The Fall of Lachish (701 BC)</vt:lpstr>
      <vt:lpstr>The Deliverance of Jerusalem from Assyria</vt:lpstr>
      <vt:lpstr>PowerPoint Presentation</vt:lpstr>
      <vt:lpstr>Image Credits</vt:lpstr>
      <vt:lpstr>Eighth Century Archaeological Highlights</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 and the Bible (ANEA 510),</dc:title>
  <dc:creator>Jeffrey Hudon</dc:creator>
  <cp:lastModifiedBy>Jeff Hudon</cp:lastModifiedBy>
  <cp:revision>60</cp:revision>
  <dcterms:created xsi:type="dcterms:W3CDTF">2017-11-27T14:41:45Z</dcterms:created>
  <dcterms:modified xsi:type="dcterms:W3CDTF">2023-08-17T11:35:07Z</dcterms:modified>
</cp:coreProperties>
</file>