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265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3" d="100"/>
          <a:sy n="73" d="100"/>
        </p:scale>
        <p:origin x="1422" y="9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5/16/2023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5/16/2023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5/16/2023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5/16/2023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5/16/2023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5/16/2023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5/16/2023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5/16/2023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5/16/2023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5/16/2023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5/16/2023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5/16/2023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5/16/2023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5/16/2023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5/16/2023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5/16/2023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5/16/2023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5/16/2023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audio" Target="../media/media10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microsoft.com/office/2007/relationships/media" Target="../media/media10.mp3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20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10" Type="http://schemas.openxmlformats.org/officeDocument/2006/relationships/audio" Target="../media/media6.mp3"/><Relationship Id="rId19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mp3"/><Relationship Id="rId13" Type="http://schemas.microsoft.com/office/2007/relationships/media" Target="../media/media17.mp3"/><Relationship Id="rId3" Type="http://schemas.microsoft.com/office/2007/relationships/media" Target="../media/media12.mp3"/><Relationship Id="rId7" Type="http://schemas.microsoft.com/office/2007/relationships/media" Target="../media/media14.mp3"/><Relationship Id="rId12" Type="http://schemas.openxmlformats.org/officeDocument/2006/relationships/audio" Target="../media/media16.mp3"/><Relationship Id="rId2" Type="http://schemas.openxmlformats.org/officeDocument/2006/relationships/audio" Target="../media/media11.mp3"/><Relationship Id="rId16" Type="http://schemas.openxmlformats.org/officeDocument/2006/relationships/image" Target="../media/image7.png"/><Relationship Id="rId1" Type="http://schemas.microsoft.com/office/2007/relationships/media" Target="../media/media11.mp3"/><Relationship Id="rId6" Type="http://schemas.openxmlformats.org/officeDocument/2006/relationships/audio" Target="../media/media13.mp3"/><Relationship Id="rId11" Type="http://schemas.microsoft.com/office/2007/relationships/media" Target="../media/media16.mp3"/><Relationship Id="rId5" Type="http://schemas.microsoft.com/office/2007/relationships/media" Target="../media/media13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15.mp3"/><Relationship Id="rId4" Type="http://schemas.openxmlformats.org/officeDocument/2006/relationships/audio" Target="../media/media12.mp3"/><Relationship Id="rId9" Type="http://schemas.microsoft.com/office/2007/relationships/media" Target="../media/media15.mp3"/><Relationship Id="rId14" Type="http://schemas.openxmlformats.org/officeDocument/2006/relationships/audio" Target="../media/media17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              Major Prophets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Dr. Perry Phillips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161910" y="2900194"/>
            <a:ext cx="7938361" cy="15276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</a:rPr>
              <a:t>Lecture 17: Servant of the Lord Theme Continued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7" name="Vannoy_MP17_Slide01_01">
            <a:hlinkClick r:id="" action="ppaction://media"/>
            <a:extLst>
              <a:ext uri="{FF2B5EF4-FFF2-40B4-BE49-F238E27FC236}">
                <a16:creationId xmlns:a16="http://schemas.microsoft.com/office/drawing/2014/main" id="{DFCE55EC-96CA-767C-F9BA-1B4D58757C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36137" y="-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Major Prophets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650" y="1547639"/>
            <a:ext cx="11480833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50:4-11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Isaiah 50:5-6 Character of the Servant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50:8-9 One Being Helped by the Servant is Speaking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50:10-11 2 Groups of People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4.  Isaiah 52:13-53:12  Servant Distinct from Israel 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O.T. Allis on Isaiah 53 Many Hold Servant’s Suffering is the Nation’s Suffering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Early Jewish Interpretation:  Messianic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NT Messianic Interpretation of Isaiah 53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General Comments on Isaiah 53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52:1-12 Song of Joy</a:t>
            </a:r>
          </a:p>
        </p:txBody>
      </p:sp>
      <p:pic>
        <p:nvPicPr>
          <p:cNvPr id="23" name="Vannoy_MP17_Slide02_01">
            <a:hlinkClick r:id="" action="ppaction://media"/>
            <a:extLst>
              <a:ext uri="{FF2B5EF4-FFF2-40B4-BE49-F238E27FC236}">
                <a16:creationId xmlns:a16="http://schemas.microsoft.com/office/drawing/2014/main" id="{EC561419-994A-340B-7AFD-F9AE139507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871269" y="-304800"/>
            <a:ext cx="609600" cy="609600"/>
          </a:xfrm>
          <a:prstGeom prst="rect">
            <a:avLst/>
          </a:prstGeom>
        </p:spPr>
      </p:pic>
      <p:pic>
        <p:nvPicPr>
          <p:cNvPr id="24" name="Vannoy_MP17_Slide02_02">
            <a:hlinkClick r:id="" action="ppaction://media"/>
            <a:extLst>
              <a:ext uri="{FF2B5EF4-FFF2-40B4-BE49-F238E27FC236}">
                <a16:creationId xmlns:a16="http://schemas.microsoft.com/office/drawing/2014/main" id="{3904DBA4-86A2-4CDE-AAA7-955BAD2C642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871269" y="543383"/>
            <a:ext cx="609600" cy="609600"/>
          </a:xfrm>
          <a:prstGeom prst="rect">
            <a:avLst/>
          </a:prstGeom>
        </p:spPr>
      </p:pic>
      <p:pic>
        <p:nvPicPr>
          <p:cNvPr id="25" name="Vannoy_MP17_Slide02_03">
            <a:hlinkClick r:id="" action="ppaction://media"/>
            <a:extLst>
              <a:ext uri="{FF2B5EF4-FFF2-40B4-BE49-F238E27FC236}">
                <a16:creationId xmlns:a16="http://schemas.microsoft.com/office/drawing/2014/main" id="{C83A44C7-E6B1-4A5F-D0B2-6FC56704C28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77100" y="1391566"/>
            <a:ext cx="609600" cy="609600"/>
          </a:xfrm>
          <a:prstGeom prst="rect">
            <a:avLst/>
          </a:prstGeom>
        </p:spPr>
      </p:pic>
      <p:pic>
        <p:nvPicPr>
          <p:cNvPr id="26" name="Vannoy_MP17_Slide02_04">
            <a:hlinkClick r:id="" action="ppaction://media"/>
            <a:extLst>
              <a:ext uri="{FF2B5EF4-FFF2-40B4-BE49-F238E27FC236}">
                <a16:creationId xmlns:a16="http://schemas.microsoft.com/office/drawing/2014/main" id="{D0F88C60-142E-4DBF-64C6-D2CCA0E76F6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77100" y="2239749"/>
            <a:ext cx="609600" cy="609600"/>
          </a:xfrm>
          <a:prstGeom prst="rect">
            <a:avLst/>
          </a:prstGeom>
        </p:spPr>
      </p:pic>
      <p:pic>
        <p:nvPicPr>
          <p:cNvPr id="27" name="Vannoy_MP17_Slide02_05">
            <a:hlinkClick r:id="" action="ppaction://media"/>
            <a:extLst>
              <a:ext uri="{FF2B5EF4-FFF2-40B4-BE49-F238E27FC236}">
                <a16:creationId xmlns:a16="http://schemas.microsoft.com/office/drawing/2014/main" id="{6C3ADC49-A979-D9D4-263F-94D3C8D47DD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871269" y="3124200"/>
            <a:ext cx="609600" cy="609600"/>
          </a:xfrm>
          <a:prstGeom prst="rect">
            <a:avLst/>
          </a:prstGeom>
        </p:spPr>
      </p:pic>
      <p:pic>
        <p:nvPicPr>
          <p:cNvPr id="28" name="Vannoy_MP17_Slide02_06">
            <a:hlinkClick r:id="" action="ppaction://media"/>
            <a:extLst>
              <a:ext uri="{FF2B5EF4-FFF2-40B4-BE49-F238E27FC236}">
                <a16:creationId xmlns:a16="http://schemas.microsoft.com/office/drawing/2014/main" id="{932F70D5-85B6-0ABB-D2D2-FBE438AB9045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32229" y="3972383"/>
            <a:ext cx="609600" cy="609600"/>
          </a:xfrm>
          <a:prstGeom prst="rect">
            <a:avLst/>
          </a:prstGeom>
        </p:spPr>
      </p:pic>
      <p:pic>
        <p:nvPicPr>
          <p:cNvPr id="29" name="Vannoy_MP17_Slide02_07">
            <a:hlinkClick r:id="" action="ppaction://media"/>
            <a:extLst>
              <a:ext uri="{FF2B5EF4-FFF2-40B4-BE49-F238E27FC236}">
                <a16:creationId xmlns:a16="http://schemas.microsoft.com/office/drawing/2014/main" id="{C1FFBDBD-9BF8-EF48-FA12-8369EA3B08E9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32229" y="4601577"/>
            <a:ext cx="609600" cy="609600"/>
          </a:xfrm>
          <a:prstGeom prst="rect">
            <a:avLst/>
          </a:prstGeom>
        </p:spPr>
      </p:pic>
      <p:pic>
        <p:nvPicPr>
          <p:cNvPr id="30" name="Vannoy_MP17_Slide02_08">
            <a:hlinkClick r:id="" action="ppaction://media"/>
            <a:extLst>
              <a:ext uri="{FF2B5EF4-FFF2-40B4-BE49-F238E27FC236}">
                <a16:creationId xmlns:a16="http://schemas.microsoft.com/office/drawing/2014/main" id="{88ED435D-E502-9B68-0D30-1487F5C84E7D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33557" y="5363949"/>
            <a:ext cx="609600" cy="609600"/>
          </a:xfrm>
          <a:prstGeom prst="rect">
            <a:avLst/>
          </a:prstGeom>
        </p:spPr>
      </p:pic>
      <p:pic>
        <p:nvPicPr>
          <p:cNvPr id="31" name="Vannoy_MP17_Slide02_09">
            <a:hlinkClick r:id="" action="ppaction://media"/>
            <a:extLst>
              <a:ext uri="{FF2B5EF4-FFF2-40B4-BE49-F238E27FC236}">
                <a16:creationId xmlns:a16="http://schemas.microsoft.com/office/drawing/2014/main" id="{7BF2EEEC-91BB-FE12-E188-4C75A1263675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871269" y="62177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758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087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135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3446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0587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1321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1090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1423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0592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22154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542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29582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7113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2714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5871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63427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6596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Major Prophets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650" y="1547639"/>
            <a:ext cx="11480833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52:13 Success of the Servant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52:14 Humiliation of Israel and the Servant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52:15 on “Sprinkle many nations”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53:1-2 Few Believe, Humble Origins of the Servant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53:3 Man of Pain and Wounds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53:4 What He &amp; What We Thought:  Christ’s Healing Ministry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by Dr. Perry Phillips because the original audio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was scratchy and it was turned into video by Ted Hildebrandt for Biblicalelearning.org.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Vannoy_MP17_Slide03_01">
            <a:hlinkClick r:id="" action="ppaction://media"/>
            <a:extLst>
              <a:ext uri="{FF2B5EF4-FFF2-40B4-BE49-F238E27FC236}">
                <a16:creationId xmlns:a16="http://schemas.microsoft.com/office/drawing/2014/main" id="{4B827CF4-9176-19DE-D88F-4C7AC34B08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79829" y="-156882"/>
            <a:ext cx="609600" cy="609600"/>
          </a:xfrm>
          <a:prstGeom prst="rect">
            <a:avLst/>
          </a:prstGeom>
        </p:spPr>
      </p:pic>
      <p:pic>
        <p:nvPicPr>
          <p:cNvPr id="5" name="Vannoy_MP17_Slide03_02">
            <a:hlinkClick r:id="" action="ppaction://media"/>
            <a:extLst>
              <a:ext uri="{FF2B5EF4-FFF2-40B4-BE49-F238E27FC236}">
                <a16:creationId xmlns:a16="http://schemas.microsoft.com/office/drawing/2014/main" id="{8233F72D-B914-B5E7-3211-D9E69EE16B8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62412" y="543383"/>
            <a:ext cx="609600" cy="609600"/>
          </a:xfrm>
          <a:prstGeom prst="rect">
            <a:avLst/>
          </a:prstGeom>
        </p:spPr>
      </p:pic>
      <p:pic>
        <p:nvPicPr>
          <p:cNvPr id="6" name="Vannoy_MP17_Slide03_03">
            <a:hlinkClick r:id="" action="ppaction://media"/>
            <a:extLst>
              <a:ext uri="{FF2B5EF4-FFF2-40B4-BE49-F238E27FC236}">
                <a16:creationId xmlns:a16="http://schemas.microsoft.com/office/drawing/2014/main" id="{15752074-1469-B958-3D2F-5E02B31FFD2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897394" y="1289368"/>
            <a:ext cx="609600" cy="609600"/>
          </a:xfrm>
          <a:prstGeom prst="rect">
            <a:avLst/>
          </a:prstGeom>
        </p:spPr>
      </p:pic>
      <p:pic>
        <p:nvPicPr>
          <p:cNvPr id="7" name="Vannoy_MP17_Slide03_04">
            <a:hlinkClick r:id="" action="ppaction://media"/>
            <a:extLst>
              <a:ext uri="{FF2B5EF4-FFF2-40B4-BE49-F238E27FC236}">
                <a16:creationId xmlns:a16="http://schemas.microsoft.com/office/drawing/2014/main" id="{F10F8C12-E58A-CA14-3325-1ED732F1C26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79829" y="2035353"/>
            <a:ext cx="609600" cy="609600"/>
          </a:xfrm>
          <a:prstGeom prst="rect">
            <a:avLst/>
          </a:prstGeom>
        </p:spPr>
      </p:pic>
      <p:pic>
        <p:nvPicPr>
          <p:cNvPr id="8" name="Vannoy_MP17_Slide03_05">
            <a:hlinkClick r:id="" action="ppaction://media"/>
            <a:extLst>
              <a:ext uri="{FF2B5EF4-FFF2-40B4-BE49-F238E27FC236}">
                <a16:creationId xmlns:a16="http://schemas.microsoft.com/office/drawing/2014/main" id="{412C7AE5-9E2B-C930-10DB-40B7157EDD3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92594" y="3124200"/>
            <a:ext cx="609600" cy="609600"/>
          </a:xfrm>
          <a:prstGeom prst="rect">
            <a:avLst/>
          </a:prstGeom>
        </p:spPr>
      </p:pic>
      <p:pic>
        <p:nvPicPr>
          <p:cNvPr id="9" name="Vannoy_MP17_Slide03_06">
            <a:hlinkClick r:id="" action="ppaction://media"/>
            <a:extLst>
              <a:ext uri="{FF2B5EF4-FFF2-40B4-BE49-F238E27FC236}">
                <a16:creationId xmlns:a16="http://schemas.microsoft.com/office/drawing/2014/main" id="{6BF96A3C-2957-B989-740F-7B2766141C23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067212" y="3915905"/>
            <a:ext cx="609600" cy="609600"/>
          </a:xfrm>
          <a:prstGeom prst="rect">
            <a:avLst/>
          </a:prstGeom>
        </p:spPr>
      </p:pic>
      <p:pic>
        <p:nvPicPr>
          <p:cNvPr id="10" name="Vannoy_MP17_Slide03_07">
            <a:hlinkClick r:id="" action="ppaction://media"/>
            <a:extLst>
              <a:ext uri="{FF2B5EF4-FFF2-40B4-BE49-F238E27FC236}">
                <a16:creationId xmlns:a16="http://schemas.microsoft.com/office/drawing/2014/main" id="{37CA7325-3D69-FF7F-300B-9AE4A572DC6D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27428" y="47076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841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18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4393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757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2172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370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61253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337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97008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724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71415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734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46824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192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38313</TotalTime>
  <Words>201</Words>
  <Application>Microsoft Office PowerPoint</Application>
  <PresentationFormat>Widescreen</PresentationFormat>
  <Paragraphs>23</Paragraphs>
  <Slides>3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              Major Prophets</vt:lpstr>
      <vt:lpstr>Major Prophets</vt:lpstr>
      <vt:lpstr>Major Prophets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</cp:lastModifiedBy>
  <cp:revision>614</cp:revision>
  <dcterms:created xsi:type="dcterms:W3CDTF">2023-02-18T16:12:42Z</dcterms:created>
  <dcterms:modified xsi:type="dcterms:W3CDTF">2023-05-16T19:54:24Z</dcterms:modified>
</cp:coreProperties>
</file>