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18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13: Authenticity Arguments, Major Themes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13_Slide01_01">
            <a:hlinkClick r:id="" action="ppaction://media"/>
            <a:extLst>
              <a:ext uri="{FF2B5EF4-FFF2-40B4-BE49-F238E27FC236}">
                <a16:creationId xmlns:a16="http://schemas.microsoft.com/office/drawing/2014/main" id="{FE5B900C-BF5F-640A-7F24-ABC86E7BB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0758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Deutero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-Isaiah Arguments and Responses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Relevance of Isaiah 40-66 for Isaiah’s Contemporary Audience [Judgment/exile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 Comfort]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Isaiah 36-39 Hezekiah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Merodach-Baladan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of Babylon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Micah’s Prediction of a Babylonian Exile [not Assyrian]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Arguments for Authenticity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1.  No Manuscript Evidence that the Book ever Existed in Anything but a Unified 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2.  The New Testament Witness Supports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Isaiahanic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Authorship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Critical Multiplication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Isaiahs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Josiah’s Reformation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3_Slide02_01">
            <a:hlinkClick r:id="" action="ppaction://media"/>
            <a:extLst>
              <a:ext uri="{FF2B5EF4-FFF2-40B4-BE49-F238E27FC236}">
                <a16:creationId xmlns:a16="http://schemas.microsoft.com/office/drawing/2014/main" id="{32DA7427-2D0F-15AD-2499-16347552C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3421" y="-304800"/>
            <a:ext cx="609600" cy="609600"/>
          </a:xfrm>
          <a:prstGeom prst="rect">
            <a:avLst/>
          </a:prstGeom>
        </p:spPr>
      </p:pic>
      <p:pic>
        <p:nvPicPr>
          <p:cNvPr id="5" name="Vannoy_MP13_Slide02_02">
            <a:hlinkClick r:id="" action="ppaction://media"/>
            <a:extLst>
              <a:ext uri="{FF2B5EF4-FFF2-40B4-BE49-F238E27FC236}">
                <a16:creationId xmlns:a16="http://schemas.microsoft.com/office/drawing/2014/main" id="{6D5F5144-09FB-CD65-59E4-3BA2E223FC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25137" y="452718"/>
            <a:ext cx="609600" cy="609600"/>
          </a:xfrm>
          <a:prstGeom prst="rect">
            <a:avLst/>
          </a:prstGeom>
        </p:spPr>
      </p:pic>
      <p:pic>
        <p:nvPicPr>
          <p:cNvPr id="6" name="Vannoy_MP13_Slide02_03">
            <a:hlinkClick r:id="" action="ppaction://media"/>
            <a:extLst>
              <a:ext uri="{FF2B5EF4-FFF2-40B4-BE49-F238E27FC236}">
                <a16:creationId xmlns:a16="http://schemas.microsoft.com/office/drawing/2014/main" id="{F0B22988-8F3C-4525-29A7-4F12C27E5A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3421" y="1282425"/>
            <a:ext cx="609600" cy="609600"/>
          </a:xfrm>
          <a:prstGeom prst="rect">
            <a:avLst/>
          </a:prstGeom>
        </p:spPr>
      </p:pic>
      <p:pic>
        <p:nvPicPr>
          <p:cNvPr id="7" name="Vannoy_MP13_Slide02_04">
            <a:hlinkClick r:id="" action="ppaction://media"/>
            <a:extLst>
              <a:ext uri="{FF2B5EF4-FFF2-40B4-BE49-F238E27FC236}">
                <a16:creationId xmlns:a16="http://schemas.microsoft.com/office/drawing/2014/main" id="{55B61B45-681B-E929-8A9F-2EFF20B229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25137" y="2112132"/>
            <a:ext cx="609600" cy="609600"/>
          </a:xfrm>
          <a:prstGeom prst="rect">
            <a:avLst/>
          </a:prstGeom>
        </p:spPr>
      </p:pic>
      <p:pic>
        <p:nvPicPr>
          <p:cNvPr id="8" name="Vannoy_MP13_Slide02_05">
            <a:hlinkClick r:id="" action="ppaction://media"/>
            <a:extLst>
              <a:ext uri="{FF2B5EF4-FFF2-40B4-BE49-F238E27FC236}">
                <a16:creationId xmlns:a16="http://schemas.microsoft.com/office/drawing/2014/main" id="{8A304FFF-8747-F278-DEC9-6994D287F5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25137" y="2941839"/>
            <a:ext cx="609600" cy="609600"/>
          </a:xfrm>
          <a:prstGeom prst="rect">
            <a:avLst/>
          </a:prstGeom>
        </p:spPr>
      </p:pic>
      <p:pic>
        <p:nvPicPr>
          <p:cNvPr id="9" name="Vannoy_MP13_Slide02_06">
            <a:hlinkClick r:id="" action="ppaction://media"/>
            <a:extLst>
              <a:ext uri="{FF2B5EF4-FFF2-40B4-BE49-F238E27FC236}">
                <a16:creationId xmlns:a16="http://schemas.microsoft.com/office/drawing/2014/main" id="{D7E91057-EC3D-7EDE-ECFE-8464A6B6B6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1706" y="3697569"/>
            <a:ext cx="609600" cy="609600"/>
          </a:xfrm>
          <a:prstGeom prst="rect">
            <a:avLst/>
          </a:prstGeom>
        </p:spPr>
      </p:pic>
      <p:pic>
        <p:nvPicPr>
          <p:cNvPr id="10" name="Vannoy_MP13_Slide02_07">
            <a:hlinkClick r:id="" action="ppaction://media"/>
            <a:extLst>
              <a:ext uri="{FF2B5EF4-FFF2-40B4-BE49-F238E27FC236}">
                <a16:creationId xmlns:a16="http://schemas.microsoft.com/office/drawing/2014/main" id="{F0CC05BB-F6FD-F29B-197D-EFCE47379E2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29937" y="4527276"/>
            <a:ext cx="609600" cy="609600"/>
          </a:xfrm>
          <a:prstGeom prst="rect">
            <a:avLst/>
          </a:prstGeom>
        </p:spPr>
      </p:pic>
      <p:pic>
        <p:nvPicPr>
          <p:cNvPr id="11" name="Vannoy_MP13_Slide02_08">
            <a:hlinkClick r:id="" action="ppaction://media"/>
            <a:extLst>
              <a:ext uri="{FF2B5EF4-FFF2-40B4-BE49-F238E27FC236}">
                <a16:creationId xmlns:a16="http://schemas.microsoft.com/office/drawing/2014/main" id="{634C22A9-2419-B312-9BD1-ABC0B7C1BF9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1706" y="5381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7549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8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80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6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6443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2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60689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9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9214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2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76279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47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43017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62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Isaiah 40-66 – The Symphonic Structure as Themes Move Back and Forth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No Logical Arrangement – More Like a Musical Composition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Major Themes of Isaiah 40-66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1.  Comfort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2.  God’s Power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3.  Futility of Idolatry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4.  God’s Omniscience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5.  The Servant of the Lord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3_Slide03_01">
            <a:hlinkClick r:id="" action="ppaction://media"/>
            <a:extLst>
              <a:ext uri="{FF2B5EF4-FFF2-40B4-BE49-F238E27FC236}">
                <a16:creationId xmlns:a16="http://schemas.microsoft.com/office/drawing/2014/main" id="{3537D844-247A-0845-38F2-9F0531A5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9516" y="-36095"/>
            <a:ext cx="609600" cy="609600"/>
          </a:xfrm>
          <a:prstGeom prst="rect">
            <a:avLst/>
          </a:prstGeom>
        </p:spPr>
      </p:pic>
      <p:pic>
        <p:nvPicPr>
          <p:cNvPr id="5" name="Vannoy_MP13_Slide03_02">
            <a:hlinkClick r:id="" action="ppaction://media"/>
            <a:extLst>
              <a:ext uri="{FF2B5EF4-FFF2-40B4-BE49-F238E27FC236}">
                <a16:creationId xmlns:a16="http://schemas.microsoft.com/office/drawing/2014/main" id="{2483516A-EDF1-DD52-633A-BF5033E56D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97158" y="988839"/>
            <a:ext cx="609600" cy="609600"/>
          </a:xfrm>
          <a:prstGeom prst="rect">
            <a:avLst/>
          </a:prstGeom>
        </p:spPr>
      </p:pic>
      <p:pic>
        <p:nvPicPr>
          <p:cNvPr id="6" name="Vannoy_MP13_Slide03_03">
            <a:hlinkClick r:id="" action="ppaction://media"/>
            <a:extLst>
              <a:ext uri="{FF2B5EF4-FFF2-40B4-BE49-F238E27FC236}">
                <a16:creationId xmlns:a16="http://schemas.microsoft.com/office/drawing/2014/main" id="{65F8A806-B0BE-A819-2EF2-E0C82CA0D1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3737" y="2013773"/>
            <a:ext cx="609600" cy="609600"/>
          </a:xfrm>
          <a:prstGeom prst="rect">
            <a:avLst/>
          </a:prstGeom>
        </p:spPr>
      </p:pic>
      <p:pic>
        <p:nvPicPr>
          <p:cNvPr id="7" name="Vannoy_MP13_Slide03_04">
            <a:hlinkClick r:id="" action="ppaction://media"/>
            <a:extLst>
              <a:ext uri="{FF2B5EF4-FFF2-40B4-BE49-F238E27FC236}">
                <a16:creationId xmlns:a16="http://schemas.microsoft.com/office/drawing/2014/main" id="{F857C4F9-C094-B01A-9E60-9589B15B0FA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9516" y="2733907"/>
            <a:ext cx="609600" cy="609600"/>
          </a:xfrm>
          <a:prstGeom prst="rect">
            <a:avLst/>
          </a:prstGeom>
        </p:spPr>
      </p:pic>
      <p:pic>
        <p:nvPicPr>
          <p:cNvPr id="10" name="Vannoy_MP13_Slide03_05">
            <a:hlinkClick r:id="" action="ppaction://media"/>
            <a:extLst>
              <a:ext uri="{FF2B5EF4-FFF2-40B4-BE49-F238E27FC236}">
                <a16:creationId xmlns:a16="http://schemas.microsoft.com/office/drawing/2014/main" id="{B74588AD-1708-05F6-CCBC-6C223D9C48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411" y="3858126"/>
            <a:ext cx="609600" cy="609600"/>
          </a:xfrm>
          <a:prstGeom prst="rect">
            <a:avLst/>
          </a:prstGeom>
        </p:spPr>
      </p:pic>
      <p:pic>
        <p:nvPicPr>
          <p:cNvPr id="11" name="Vannoy_MP13_Slide03_06">
            <a:hlinkClick r:id="" action="ppaction://media"/>
            <a:extLst>
              <a:ext uri="{FF2B5EF4-FFF2-40B4-BE49-F238E27FC236}">
                <a16:creationId xmlns:a16="http://schemas.microsoft.com/office/drawing/2014/main" id="{F6078204-90B0-BA04-70A1-259C9906FBC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9516" y="4883060"/>
            <a:ext cx="609600" cy="609600"/>
          </a:xfrm>
          <a:prstGeom prst="rect">
            <a:avLst/>
          </a:prstGeom>
        </p:spPr>
      </p:pic>
      <p:pic>
        <p:nvPicPr>
          <p:cNvPr id="12" name="Vannoy_MP13_Slide03_07">
            <a:hlinkClick r:id="" action="ppaction://media"/>
            <a:extLst>
              <a:ext uri="{FF2B5EF4-FFF2-40B4-BE49-F238E27FC236}">
                <a16:creationId xmlns:a16="http://schemas.microsoft.com/office/drawing/2014/main" id="{AE9FF3C2-1722-DE9D-4110-30FCAB2F8FD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7558" y="5397679"/>
            <a:ext cx="609600" cy="609600"/>
          </a:xfrm>
          <a:prstGeom prst="rect">
            <a:avLst/>
          </a:prstGeom>
        </p:spPr>
      </p:pic>
      <p:pic>
        <p:nvPicPr>
          <p:cNvPr id="13" name="Vannoy_MP13_Slide03_08">
            <a:hlinkClick r:id="" action="ppaction://media"/>
            <a:extLst>
              <a:ext uri="{FF2B5EF4-FFF2-40B4-BE49-F238E27FC236}">
                <a16:creationId xmlns:a16="http://schemas.microsoft.com/office/drawing/2014/main" id="{B2D9ADE6-CE41-94ED-AD09-4830E1142D4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64716" y="6117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7101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9217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77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5192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49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2145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9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3625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85626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7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37559</TotalTime>
  <Words>201</Words>
  <Application>Microsoft Office PowerPoint</Application>
  <PresentationFormat>Widescreen</PresentationFormat>
  <Paragraphs>24</Paragraphs>
  <Slides>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595</cp:revision>
  <dcterms:created xsi:type="dcterms:W3CDTF">2023-02-18T16:12:42Z</dcterms:created>
  <dcterms:modified xsi:type="dcterms:W3CDTF">2023-05-14T12:06:30Z</dcterms:modified>
</cp:coreProperties>
</file>