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263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64" d="100"/>
          <a:sy n="64" d="100"/>
        </p:scale>
        <p:origin x="1782" y="11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5/13/2023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5/13/2023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5/13/2023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5/13/2023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5/13/2023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5/13/2023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5/13/2023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5/13/2023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5/13/2023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5/13/2023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5/13/2023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5/13/2023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5/13/2023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5/13/2023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5/13/2023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5/13/2023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5/13/2023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5/13/2023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image" Target="../media/image7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11.mp3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              Major Prophets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Dr. Perry Phillips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161910" y="2900194"/>
            <a:ext cx="7938361" cy="152769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</a:rPr>
              <a:t>Lecture 12: Arguments Pro and</a:t>
            </a:r>
            <a:br>
              <a:rPr lang="en-US" sz="3600" b="1" dirty="0">
                <a:solidFill>
                  <a:schemeClr val="tx1"/>
                </a:solidFill>
              </a:rPr>
            </a:br>
            <a:r>
              <a:rPr lang="en-US" sz="3600" b="1" dirty="0">
                <a:solidFill>
                  <a:schemeClr val="tx1"/>
                </a:solidFill>
              </a:rPr>
              <a:t>        Con for Second Isaiah (Isaiah 40-66)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6" name="Vannoy_MP12_Slide01_01">
            <a:hlinkClick r:id="" action="ppaction://media"/>
            <a:extLst>
              <a:ext uri="{FF2B5EF4-FFF2-40B4-BE49-F238E27FC236}">
                <a16:creationId xmlns:a16="http://schemas.microsoft.com/office/drawing/2014/main" id="{575103E5-F16D-B027-6001-3D71F822F4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91410" y="-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Major Prophets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650" y="1547639"/>
            <a:ext cx="11480833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Deutero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-Isaiah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1.  Concepts and Ideas Differ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2.  Difference in Language and Style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a.  ‘Ani instead of ‘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anoki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 [2 forms of “I”]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b. Thus Says the Lord [perfect / imperfect]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Unity of Isaiah Based on Language and Style [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Margalioth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]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Classification by Subject Matter [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Margalioth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]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Analysis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Radday’s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Statistical Linguistic Approach and Oswalt’s Response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Argument from Historical Background Isaiah 1-39 [Assyria]; Isaiah 40-66 [Babylon/Persia] </a:t>
            </a:r>
          </a:p>
          <a:p>
            <a:pPr marL="0" indent="0">
              <a:buNone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3" name="Vannoy_MP12_Slide02_01">
            <a:hlinkClick r:id="" action="ppaction://media"/>
            <a:extLst>
              <a:ext uri="{FF2B5EF4-FFF2-40B4-BE49-F238E27FC236}">
                <a16:creationId xmlns:a16="http://schemas.microsoft.com/office/drawing/2014/main" id="{B0881A46-2933-0BEF-2CBE-E97AF7A2BF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1646" y="-156882"/>
            <a:ext cx="609600" cy="609600"/>
          </a:xfrm>
          <a:prstGeom prst="rect">
            <a:avLst/>
          </a:prstGeom>
        </p:spPr>
      </p:pic>
      <p:pic>
        <p:nvPicPr>
          <p:cNvPr id="14" name="Vannoy_MP12_Slide02_02">
            <a:hlinkClick r:id="" action="ppaction://media"/>
            <a:extLst>
              <a:ext uri="{FF2B5EF4-FFF2-40B4-BE49-F238E27FC236}">
                <a16:creationId xmlns:a16="http://schemas.microsoft.com/office/drawing/2014/main" id="{364E3B7F-CB4B-6426-4102-3BF05CD2735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1646" y="644567"/>
            <a:ext cx="609600" cy="609600"/>
          </a:xfrm>
          <a:prstGeom prst="rect">
            <a:avLst/>
          </a:prstGeom>
        </p:spPr>
      </p:pic>
      <p:pic>
        <p:nvPicPr>
          <p:cNvPr id="15" name="Vannoy_MP12_Slide02_03">
            <a:hlinkClick r:id="" action="ppaction://media"/>
            <a:extLst>
              <a:ext uri="{FF2B5EF4-FFF2-40B4-BE49-F238E27FC236}">
                <a16:creationId xmlns:a16="http://schemas.microsoft.com/office/drawing/2014/main" id="{5B990CF6-C62E-5368-6B34-C4D4259F4B0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51567" y="1548448"/>
            <a:ext cx="609600" cy="609600"/>
          </a:xfrm>
          <a:prstGeom prst="rect">
            <a:avLst/>
          </a:prstGeom>
        </p:spPr>
      </p:pic>
      <p:pic>
        <p:nvPicPr>
          <p:cNvPr id="16" name="Vannoy_MP12_Slide02_04">
            <a:hlinkClick r:id="" action="ppaction://media"/>
            <a:extLst>
              <a:ext uri="{FF2B5EF4-FFF2-40B4-BE49-F238E27FC236}">
                <a16:creationId xmlns:a16="http://schemas.microsoft.com/office/drawing/2014/main" id="{D4A2DDE1-C761-1777-B3D1-88E9AF17F33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51567" y="2349897"/>
            <a:ext cx="609600" cy="609600"/>
          </a:xfrm>
          <a:prstGeom prst="rect">
            <a:avLst/>
          </a:prstGeom>
        </p:spPr>
      </p:pic>
      <p:pic>
        <p:nvPicPr>
          <p:cNvPr id="17" name="Vannoy_MP12_Slide02_05">
            <a:hlinkClick r:id="" action="ppaction://media"/>
            <a:extLst>
              <a:ext uri="{FF2B5EF4-FFF2-40B4-BE49-F238E27FC236}">
                <a16:creationId xmlns:a16="http://schemas.microsoft.com/office/drawing/2014/main" id="{BDF75CA7-C8C9-1A50-1278-9BAF630040D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036446" y="3162589"/>
            <a:ext cx="609600" cy="609600"/>
          </a:xfrm>
          <a:prstGeom prst="rect">
            <a:avLst/>
          </a:prstGeom>
        </p:spPr>
      </p:pic>
      <p:pic>
        <p:nvPicPr>
          <p:cNvPr id="18" name="Vannoy_MP12_Slide02_06">
            <a:hlinkClick r:id="" action="ppaction://media"/>
            <a:extLst>
              <a:ext uri="{FF2B5EF4-FFF2-40B4-BE49-F238E27FC236}">
                <a16:creationId xmlns:a16="http://schemas.microsoft.com/office/drawing/2014/main" id="{DEA32B6F-92AE-3E3E-B685-170259CDE078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51567" y="3964038"/>
            <a:ext cx="609600" cy="609600"/>
          </a:xfrm>
          <a:prstGeom prst="rect">
            <a:avLst/>
          </a:prstGeom>
        </p:spPr>
      </p:pic>
      <p:pic>
        <p:nvPicPr>
          <p:cNvPr id="19" name="Vannoy_MP12_Slide02_07">
            <a:hlinkClick r:id="" action="ppaction://media"/>
            <a:extLst>
              <a:ext uri="{FF2B5EF4-FFF2-40B4-BE49-F238E27FC236}">
                <a16:creationId xmlns:a16="http://schemas.microsoft.com/office/drawing/2014/main" id="{41AF0946-4F45-7C43-8A0C-5CE4CAC03F10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1646" y="4776730"/>
            <a:ext cx="609600" cy="609600"/>
          </a:xfrm>
          <a:prstGeom prst="rect">
            <a:avLst/>
          </a:prstGeom>
        </p:spPr>
      </p:pic>
      <p:pic>
        <p:nvPicPr>
          <p:cNvPr id="20" name="Vannoy_MP12_Slide02_08">
            <a:hlinkClick r:id="" action="ppaction://media"/>
            <a:extLst>
              <a:ext uri="{FF2B5EF4-FFF2-40B4-BE49-F238E27FC236}">
                <a16:creationId xmlns:a16="http://schemas.microsoft.com/office/drawing/2014/main" id="{61F36D58-FA8A-D93F-1820-241F8689DAD4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46570" y="56038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644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894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0415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95094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0454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1639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5068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4325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7097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27301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7830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7603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3699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46599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7976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Major Prophets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4" y="1293639"/>
            <a:ext cx="11480833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Purpose of Isaiah 40-66 to the People of Isaiah’s Day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by Dr. Perry Phillips because the original audio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was scratchy and it was turned into video by Ted Hildebrandt for Biblicalelearning.org.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8" name="Vannoy_MP12_Slide03_01">
            <a:hlinkClick r:id="" action="ppaction://media"/>
            <a:extLst>
              <a:ext uri="{FF2B5EF4-FFF2-40B4-BE49-F238E27FC236}">
                <a16:creationId xmlns:a16="http://schemas.microsoft.com/office/drawing/2014/main" id="{ECF5C243-C5A6-6C2E-997C-029807F4E9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106400" y="147918"/>
            <a:ext cx="609600" cy="609600"/>
          </a:xfrm>
          <a:prstGeom prst="rect">
            <a:avLst/>
          </a:prstGeom>
        </p:spPr>
      </p:pic>
      <p:pic>
        <p:nvPicPr>
          <p:cNvPr id="9" name="Vannoy_MP12_Slide03_02">
            <a:hlinkClick r:id="" action="ppaction://media"/>
            <a:extLst>
              <a:ext uri="{FF2B5EF4-FFF2-40B4-BE49-F238E27FC236}">
                <a16:creationId xmlns:a16="http://schemas.microsoft.com/office/drawing/2014/main" id="{1936C389-F312-E5CB-F581-CF562B9D98C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86413" y="13798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886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72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9709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57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37485</TotalTime>
  <Words>181</Words>
  <Application>Microsoft Office PowerPoint</Application>
  <PresentationFormat>Widescreen</PresentationFormat>
  <Paragraphs>17</Paragraphs>
  <Slides>3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              Major Prophets</vt:lpstr>
      <vt:lpstr>Major Prophets</vt:lpstr>
      <vt:lpstr>Major Prophets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</cp:lastModifiedBy>
  <cp:revision>591</cp:revision>
  <dcterms:created xsi:type="dcterms:W3CDTF">2023-02-18T16:12:42Z</dcterms:created>
  <dcterms:modified xsi:type="dcterms:W3CDTF">2023-05-13T22:40:11Z</dcterms:modified>
</cp:coreProperties>
</file>