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7" r:id="rId4"/>
    <p:sldId id="30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image" Target="../media/image7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6" Type="http://schemas.openxmlformats.org/officeDocument/2006/relationships/audio" Target="../media/media23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microsoft.com/office/2007/relationships/media" Target="../media/media23.mp3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16:  End of </a:t>
            </a:r>
            <a:r>
              <a:rPr lang="en-US" sz="3600" b="1" dirty="0" err="1">
                <a:solidFill>
                  <a:schemeClr val="tx1"/>
                </a:solidFill>
              </a:rPr>
              <a:t>iSRAEL</a:t>
            </a:r>
            <a:r>
              <a:rPr lang="en-US" sz="3600" b="1" dirty="0">
                <a:solidFill>
                  <a:schemeClr val="tx1"/>
                </a:solidFill>
              </a:rPr>
              <a:t> by Assyria (722 </a:t>
            </a:r>
            <a:r>
              <a:rPr lang="en-US" sz="3600" b="1" dirty="0" err="1">
                <a:solidFill>
                  <a:schemeClr val="tx1"/>
                </a:solidFill>
              </a:rPr>
              <a:t>bc</a:t>
            </a:r>
            <a:r>
              <a:rPr lang="en-US" sz="3600" b="1" dirty="0">
                <a:solidFill>
                  <a:schemeClr val="tx1"/>
                </a:solidFill>
              </a:rPr>
              <a:t>), End of </a:t>
            </a:r>
            <a:r>
              <a:rPr lang="en-US" sz="3600" b="1" dirty="0" err="1">
                <a:solidFill>
                  <a:schemeClr val="tx1"/>
                </a:solidFill>
              </a:rPr>
              <a:t>jUDAH</a:t>
            </a:r>
            <a:r>
              <a:rPr lang="en-US" sz="3600" b="1" dirty="0">
                <a:solidFill>
                  <a:schemeClr val="tx1"/>
                </a:solidFill>
              </a:rPr>
              <a:t> by Babylon (586 </a:t>
            </a:r>
            <a:r>
              <a:rPr lang="en-US" sz="3600" b="1" dirty="0" err="1">
                <a:solidFill>
                  <a:schemeClr val="tx1"/>
                </a:solidFill>
              </a:rPr>
              <a:t>bc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Kgs_L16_Slide01_01">
            <a:hlinkClick r:id="" action="ppaction://media"/>
            <a:extLst>
              <a:ext uri="{FF2B5EF4-FFF2-40B4-BE49-F238E27FC236}">
                <a16:creationId xmlns:a16="http://schemas.microsoft.com/office/drawing/2014/main" id="{8B4B6C33-A8AF-2C97-1017-3F612107D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06204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Downfall of the Northern Kingdom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Shallum and the End of the House of Jehu – 2 Kings 15:10-15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2.  The Remaining Kings of the Northern Kingdom:  Menahem,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Pekahiah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Pekah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and Hoshea 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a.  Menahem – 2 Kings 15:14-22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b. 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Pekahiah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– 2 Kings 15:22-26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c. 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Pekah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– 2 Kings 15:27-32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d.  Hoshea – 2 Kings 15:30-17:6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3.  The Exile of the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Norhtern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Kingdom – 2 Kings 17:17-23 (722 BC)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4.  The Coming of the Samaritans </a:t>
            </a:r>
          </a:p>
        </p:txBody>
      </p:sp>
      <p:pic>
        <p:nvPicPr>
          <p:cNvPr id="19" name="Vannoy_Kgs_L16_Slide02_01">
            <a:hlinkClick r:id="" action="ppaction://media"/>
            <a:extLst>
              <a:ext uri="{FF2B5EF4-FFF2-40B4-BE49-F238E27FC236}">
                <a16:creationId xmlns:a16="http://schemas.microsoft.com/office/drawing/2014/main" id="{66189DF2-82C0-8D3D-008D-454ACCBD5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41311" y="-100669"/>
            <a:ext cx="609600" cy="609600"/>
          </a:xfrm>
          <a:prstGeom prst="rect">
            <a:avLst/>
          </a:prstGeom>
        </p:spPr>
      </p:pic>
      <p:pic>
        <p:nvPicPr>
          <p:cNvPr id="20" name="Vannoy_Kgs_L16_Slide02_02">
            <a:hlinkClick r:id="" action="ppaction://media"/>
            <a:extLst>
              <a:ext uri="{FF2B5EF4-FFF2-40B4-BE49-F238E27FC236}">
                <a16:creationId xmlns:a16="http://schemas.microsoft.com/office/drawing/2014/main" id="{CD1BE8A9-B400-4569-209D-1B32014CD8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850911" y="891562"/>
            <a:ext cx="609600" cy="609600"/>
          </a:xfrm>
          <a:prstGeom prst="rect">
            <a:avLst/>
          </a:prstGeom>
        </p:spPr>
      </p:pic>
      <p:pic>
        <p:nvPicPr>
          <p:cNvPr id="21" name="Vannoy_Kgs_L16_Slide02_03">
            <a:hlinkClick r:id="" action="ppaction://media"/>
            <a:extLst>
              <a:ext uri="{FF2B5EF4-FFF2-40B4-BE49-F238E27FC236}">
                <a16:creationId xmlns:a16="http://schemas.microsoft.com/office/drawing/2014/main" id="{1460F8F4-22B1-4416-16F1-E7002DDDDF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6420" y="1853248"/>
            <a:ext cx="609600" cy="609600"/>
          </a:xfrm>
          <a:prstGeom prst="rect">
            <a:avLst/>
          </a:prstGeom>
        </p:spPr>
      </p:pic>
      <p:pic>
        <p:nvPicPr>
          <p:cNvPr id="22" name="Vannoy_Kgs_L16_Slide02_04">
            <a:hlinkClick r:id="" action="ppaction://media"/>
            <a:extLst>
              <a:ext uri="{FF2B5EF4-FFF2-40B4-BE49-F238E27FC236}">
                <a16:creationId xmlns:a16="http://schemas.microsoft.com/office/drawing/2014/main" id="{83CF33E0-1CF3-D15B-28AA-D62F85AE869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81220" y="2826741"/>
            <a:ext cx="609600" cy="609600"/>
          </a:xfrm>
          <a:prstGeom prst="rect">
            <a:avLst/>
          </a:prstGeom>
        </p:spPr>
      </p:pic>
      <p:pic>
        <p:nvPicPr>
          <p:cNvPr id="23" name="Vannoy_Kgs_L16_Slide02_05">
            <a:hlinkClick r:id="" action="ppaction://media"/>
            <a:extLst>
              <a:ext uri="{FF2B5EF4-FFF2-40B4-BE49-F238E27FC236}">
                <a16:creationId xmlns:a16="http://schemas.microsoft.com/office/drawing/2014/main" id="{A7CE862E-4560-79C8-1CDD-BB31E7625FD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41311" y="4090353"/>
            <a:ext cx="609600" cy="609600"/>
          </a:xfrm>
          <a:prstGeom prst="rect">
            <a:avLst/>
          </a:prstGeom>
        </p:spPr>
      </p:pic>
      <p:pic>
        <p:nvPicPr>
          <p:cNvPr id="24" name="Vannoy_Kgs_L16_Slide02_06">
            <a:hlinkClick r:id="" action="ppaction://media"/>
            <a:extLst>
              <a:ext uri="{FF2B5EF4-FFF2-40B4-BE49-F238E27FC236}">
                <a16:creationId xmlns:a16="http://schemas.microsoft.com/office/drawing/2014/main" id="{6C37E801-DAA0-8B0E-6356-0D4D2C9E852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46111" y="5049165"/>
            <a:ext cx="609600" cy="609600"/>
          </a:xfrm>
          <a:prstGeom prst="rect">
            <a:avLst/>
          </a:prstGeom>
        </p:spPr>
      </p:pic>
      <p:pic>
        <p:nvPicPr>
          <p:cNvPr id="25" name="Vannoy_Kgs_L16_Slide02_07">
            <a:hlinkClick r:id="" action="ppaction://media"/>
            <a:extLst>
              <a:ext uri="{FF2B5EF4-FFF2-40B4-BE49-F238E27FC236}">
                <a16:creationId xmlns:a16="http://schemas.microsoft.com/office/drawing/2014/main" id="{8F639618-BA92-78BF-E6B9-98A90937684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36184" y="5966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4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96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5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351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4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994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680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875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69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768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77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747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93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  The Assyrian Empire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5.  Sennacherib is Succeeded by Esarhaddon (681-669 BC)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Ashurbanipal’s Library 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The Fall of Nineveh and its Aftermath – Nahum (612 BC)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Beginning of the Neo-Babylonian Empire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Last Kings of Judah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Manasseh – 2 Kings 21:1-18 – Worst King of Judah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Amon – 2 Kings 21:19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Josiah – 2 Kings 22:1-23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a.  Law found in the Temple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16_Slide03_01">
            <a:hlinkClick r:id="" action="ppaction://media"/>
            <a:extLst>
              <a:ext uri="{FF2B5EF4-FFF2-40B4-BE49-F238E27FC236}">
                <a16:creationId xmlns:a16="http://schemas.microsoft.com/office/drawing/2014/main" id="{CD5D3FBB-ECFB-0E73-4E63-D66CE2BB6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6518" y="-156882"/>
            <a:ext cx="609600" cy="609600"/>
          </a:xfrm>
          <a:prstGeom prst="rect">
            <a:avLst/>
          </a:prstGeom>
        </p:spPr>
      </p:pic>
      <p:pic>
        <p:nvPicPr>
          <p:cNvPr id="5" name="Vannoy_Kgs_L16_Slide03_02">
            <a:hlinkClick r:id="" action="ppaction://media"/>
            <a:extLst>
              <a:ext uri="{FF2B5EF4-FFF2-40B4-BE49-F238E27FC236}">
                <a16:creationId xmlns:a16="http://schemas.microsoft.com/office/drawing/2014/main" id="{B87D8655-0148-26EA-033D-62F675747C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6636" y="680803"/>
            <a:ext cx="609600" cy="609600"/>
          </a:xfrm>
          <a:prstGeom prst="rect">
            <a:avLst/>
          </a:prstGeom>
        </p:spPr>
      </p:pic>
      <p:pic>
        <p:nvPicPr>
          <p:cNvPr id="6" name="Vannoy_Kgs_L16_Slide03_03">
            <a:hlinkClick r:id="" action="ppaction://media"/>
            <a:extLst>
              <a:ext uri="{FF2B5EF4-FFF2-40B4-BE49-F238E27FC236}">
                <a16:creationId xmlns:a16="http://schemas.microsoft.com/office/drawing/2014/main" id="{3778422D-CA88-45F7-4286-22D33DC662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1836" y="1834510"/>
            <a:ext cx="609600" cy="609600"/>
          </a:xfrm>
          <a:prstGeom prst="rect">
            <a:avLst/>
          </a:prstGeom>
        </p:spPr>
      </p:pic>
      <p:pic>
        <p:nvPicPr>
          <p:cNvPr id="7" name="Vannoy_Kgs_L16_Slide03_04">
            <a:hlinkClick r:id="" action="ppaction://media"/>
            <a:extLst>
              <a:ext uri="{FF2B5EF4-FFF2-40B4-BE49-F238E27FC236}">
                <a16:creationId xmlns:a16="http://schemas.microsoft.com/office/drawing/2014/main" id="{9EC67047-9586-4E68-5968-0B44B082A39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6518" y="2785672"/>
            <a:ext cx="609600" cy="609600"/>
          </a:xfrm>
          <a:prstGeom prst="rect">
            <a:avLst/>
          </a:prstGeom>
        </p:spPr>
      </p:pic>
      <p:pic>
        <p:nvPicPr>
          <p:cNvPr id="8" name="Vannoy_Kgs_L16_Slide03_05">
            <a:hlinkClick r:id="" action="ppaction://media"/>
            <a:extLst>
              <a:ext uri="{FF2B5EF4-FFF2-40B4-BE49-F238E27FC236}">
                <a16:creationId xmlns:a16="http://schemas.microsoft.com/office/drawing/2014/main" id="{3C2AFDF0-9025-70BC-602E-EB1400B6AEC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6518" y="3804291"/>
            <a:ext cx="609600" cy="609600"/>
          </a:xfrm>
          <a:prstGeom prst="rect">
            <a:avLst/>
          </a:prstGeom>
        </p:spPr>
      </p:pic>
      <p:pic>
        <p:nvPicPr>
          <p:cNvPr id="9" name="Vannoy_Kgs_L16_Slide03_06">
            <a:hlinkClick r:id="" action="ppaction://media"/>
            <a:extLst>
              <a:ext uri="{FF2B5EF4-FFF2-40B4-BE49-F238E27FC236}">
                <a16:creationId xmlns:a16="http://schemas.microsoft.com/office/drawing/2014/main" id="{367199E9-E380-EB42-A101-81D829C07CF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81482" y="4829529"/>
            <a:ext cx="609600" cy="609600"/>
          </a:xfrm>
          <a:prstGeom prst="rect">
            <a:avLst/>
          </a:prstGeom>
        </p:spPr>
      </p:pic>
      <p:pic>
        <p:nvPicPr>
          <p:cNvPr id="10" name="Vannoy_Kgs_L16_Slide03_07">
            <a:hlinkClick r:id="" action="ppaction://media"/>
            <a:extLst>
              <a:ext uri="{FF2B5EF4-FFF2-40B4-BE49-F238E27FC236}">
                <a16:creationId xmlns:a16="http://schemas.microsoft.com/office/drawing/2014/main" id="{C085933A-1B0C-7AEB-2951-DFD57208A73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56302" y="5728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3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18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741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5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467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328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7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32532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6338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2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  Josiah Renews the Covenant – 2 Kings 23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Jehoahaz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—Idolatry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Jehoiakim – 2 Kings 23:34-24:5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Jehoiachin – 2 Kings 24:6-16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Babylonians Take Jerusalem – Zedekiah (586 BC)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Gedaliah – Appointed Governor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 Stages of Exile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 </a:t>
            </a:r>
          </a:p>
        </p:txBody>
      </p:sp>
      <p:pic>
        <p:nvPicPr>
          <p:cNvPr id="4" name="Vannoy_Kgs_L16_Slide04_01">
            <a:hlinkClick r:id="" action="ppaction://media"/>
            <a:extLst>
              <a:ext uri="{FF2B5EF4-FFF2-40B4-BE49-F238E27FC236}">
                <a16:creationId xmlns:a16="http://schemas.microsoft.com/office/drawing/2014/main" id="{53549CA4-4AFD-7CC5-2E2B-F4EC58DA6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16459" y="147918"/>
            <a:ext cx="609600" cy="609600"/>
          </a:xfrm>
          <a:prstGeom prst="rect">
            <a:avLst/>
          </a:prstGeom>
        </p:spPr>
      </p:pic>
      <p:pic>
        <p:nvPicPr>
          <p:cNvPr id="5" name="Vannoy_Kgs_L16_Slide04_02">
            <a:hlinkClick r:id="" action="ppaction://media"/>
            <a:extLst>
              <a:ext uri="{FF2B5EF4-FFF2-40B4-BE49-F238E27FC236}">
                <a16:creationId xmlns:a16="http://schemas.microsoft.com/office/drawing/2014/main" id="{701F8249-F47D-C59E-5659-2B3A48C20C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41443" y="1152983"/>
            <a:ext cx="609600" cy="609600"/>
          </a:xfrm>
          <a:prstGeom prst="rect">
            <a:avLst/>
          </a:prstGeom>
        </p:spPr>
      </p:pic>
      <p:pic>
        <p:nvPicPr>
          <p:cNvPr id="6" name="Vannoy_Kgs_L16_Slide04_03">
            <a:hlinkClick r:id="" action="ppaction://media"/>
            <a:extLst>
              <a:ext uri="{FF2B5EF4-FFF2-40B4-BE49-F238E27FC236}">
                <a16:creationId xmlns:a16="http://schemas.microsoft.com/office/drawing/2014/main" id="{ABC16F83-5495-B762-398A-71F9B28C1B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96537" y="2158048"/>
            <a:ext cx="609600" cy="609600"/>
          </a:xfrm>
          <a:prstGeom prst="rect">
            <a:avLst/>
          </a:prstGeom>
        </p:spPr>
      </p:pic>
      <p:pic>
        <p:nvPicPr>
          <p:cNvPr id="7" name="Vannoy_Kgs_L16_Slide04_04">
            <a:hlinkClick r:id="" action="ppaction://media"/>
            <a:extLst>
              <a:ext uri="{FF2B5EF4-FFF2-40B4-BE49-F238E27FC236}">
                <a16:creationId xmlns:a16="http://schemas.microsoft.com/office/drawing/2014/main" id="{C9AFB428-0593-46EF-6606-FBBDF18DF9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96537" y="3124200"/>
            <a:ext cx="609600" cy="609600"/>
          </a:xfrm>
          <a:prstGeom prst="rect">
            <a:avLst/>
          </a:prstGeom>
        </p:spPr>
      </p:pic>
      <p:pic>
        <p:nvPicPr>
          <p:cNvPr id="8" name="Vannoy_Kgs_L16_Slide04_05">
            <a:hlinkClick r:id="" action="ppaction://media"/>
            <a:extLst>
              <a:ext uri="{FF2B5EF4-FFF2-40B4-BE49-F238E27FC236}">
                <a16:creationId xmlns:a16="http://schemas.microsoft.com/office/drawing/2014/main" id="{3B55A033-83F8-A2EC-8C8E-C51B2C21BE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1337" y="4338403"/>
            <a:ext cx="609600" cy="609600"/>
          </a:xfrm>
          <a:prstGeom prst="rect">
            <a:avLst/>
          </a:prstGeom>
        </p:spPr>
      </p:pic>
      <p:pic>
        <p:nvPicPr>
          <p:cNvPr id="9" name="Vannoy_Kgs_L16_Slide04_06">
            <a:hlinkClick r:id="" action="ppaction://media"/>
            <a:extLst>
              <a:ext uri="{FF2B5EF4-FFF2-40B4-BE49-F238E27FC236}">
                <a16:creationId xmlns:a16="http://schemas.microsoft.com/office/drawing/2014/main" id="{FDAF3BB2-146E-8F60-6EE0-7F43F360F0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1337" y="5247806"/>
            <a:ext cx="609600" cy="609600"/>
          </a:xfrm>
          <a:prstGeom prst="rect">
            <a:avLst/>
          </a:prstGeom>
        </p:spPr>
      </p:pic>
      <p:pic>
        <p:nvPicPr>
          <p:cNvPr id="10" name="Vannoy_Kgs_L16_Slide04_07">
            <a:hlinkClick r:id="" action="ppaction://media"/>
            <a:extLst>
              <a:ext uri="{FF2B5EF4-FFF2-40B4-BE49-F238E27FC236}">
                <a16:creationId xmlns:a16="http://schemas.microsoft.com/office/drawing/2014/main" id="{9C2C618C-2566-B758-2ACA-8C64A168CA1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1337" y="5909158"/>
            <a:ext cx="609600" cy="609600"/>
          </a:xfrm>
          <a:prstGeom prst="rect">
            <a:avLst/>
          </a:prstGeom>
        </p:spPr>
      </p:pic>
      <p:pic>
        <p:nvPicPr>
          <p:cNvPr id="11" name="Vannoy_Kgs_L16_Slide04_08">
            <a:hlinkClick r:id="" action="ppaction://media"/>
            <a:extLst>
              <a:ext uri="{FF2B5EF4-FFF2-40B4-BE49-F238E27FC236}">
                <a16:creationId xmlns:a16="http://schemas.microsoft.com/office/drawing/2014/main" id="{58BACD14-3AF3-7F33-DA96-6DA52F0A804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1843" y="6691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3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787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47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1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214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3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807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818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006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92977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29958</TotalTime>
  <Words>318</Words>
  <Application>Microsoft Office PowerPoint</Application>
  <PresentationFormat>Widescreen</PresentationFormat>
  <Paragraphs>30</Paragraphs>
  <Slides>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472</cp:revision>
  <dcterms:created xsi:type="dcterms:W3CDTF">2023-02-18T16:12:42Z</dcterms:created>
  <dcterms:modified xsi:type="dcterms:W3CDTF">2023-04-13T19:00:57Z</dcterms:modified>
</cp:coreProperties>
</file>