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7" r:id="rId4"/>
    <p:sldId id="308" r:id="rId5"/>
    <p:sldId id="30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6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microsoft.com/office/2007/relationships/media" Target="../media/media23.mp3"/><Relationship Id="rId18" Type="http://schemas.openxmlformats.org/officeDocument/2006/relationships/image" Target="../media/image7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audio" Target="../media/media22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6" Type="http://schemas.openxmlformats.org/officeDocument/2006/relationships/audio" Target="../media/media24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microsoft.com/office/2007/relationships/media" Target="../media/media22.mp3"/><Relationship Id="rId5" Type="http://schemas.microsoft.com/office/2007/relationships/media" Target="../media/media19.mp3"/><Relationship Id="rId15" Type="http://schemas.microsoft.com/office/2007/relationships/media" Target="../media/media24.mp3"/><Relationship Id="rId10" Type="http://schemas.openxmlformats.org/officeDocument/2006/relationships/audio" Target="../media/media21.mp3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audio" Target="../media/media2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15:  Jehoshaphat, </a:t>
            </a:r>
            <a:r>
              <a:rPr lang="en-US" sz="3600" b="1" dirty="0" err="1">
                <a:solidFill>
                  <a:schemeClr val="tx1"/>
                </a:solidFill>
              </a:rPr>
              <a:t>Jehoram</a:t>
            </a:r>
            <a:r>
              <a:rPr lang="en-US" sz="3600" b="1" dirty="0">
                <a:solidFill>
                  <a:schemeClr val="tx1"/>
                </a:solidFill>
              </a:rPr>
              <a:t>, Israel from Jehu to Hoshea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Kgs_L15_Slide01_01">
            <a:hlinkClick r:id="" action="ppaction://media"/>
            <a:extLst>
              <a:ext uri="{FF2B5EF4-FFF2-40B4-BE49-F238E27FC236}">
                <a16:creationId xmlns:a16="http://schemas.microsoft.com/office/drawing/2014/main" id="{5E17803F-79AD-E667-DFF5-57FABA565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6243" y="-538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Judah under Jehoshaphat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Jehoram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1.  Jehoshaphat’s Accession – 1 Kings 15:24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Jehoshaphat in 2 Chronicles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Jehoshaphat’s Son Marries Ahab’s Daughter &amp; His Alliances with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Ahab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Jehoshaphat &amp; Ahab at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Ramoth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Gilead – Ahab’s Death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God Sends a Lying Spirit in the Mouth of Ahab’s Prophets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Jehoram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2 Kings 8 &amp; 2 Chron. 21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Jehoram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Kills His Brothers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Edomites Revolt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Jehoram’s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Death </a:t>
            </a:r>
          </a:p>
        </p:txBody>
      </p:sp>
      <p:pic>
        <p:nvPicPr>
          <p:cNvPr id="11" name="Vannoy_Kgs_L15_Slide02_01">
            <a:hlinkClick r:id="" action="ppaction://media"/>
            <a:extLst>
              <a:ext uri="{FF2B5EF4-FFF2-40B4-BE49-F238E27FC236}">
                <a16:creationId xmlns:a16="http://schemas.microsoft.com/office/drawing/2014/main" id="{AAF14D2F-81BA-DA01-D5E2-EB13B0AFE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46242" y="0"/>
            <a:ext cx="609600" cy="609600"/>
          </a:xfrm>
          <a:prstGeom prst="rect">
            <a:avLst/>
          </a:prstGeom>
        </p:spPr>
      </p:pic>
      <p:pic>
        <p:nvPicPr>
          <p:cNvPr id="12" name="Vannoy_Kgs_L15_Slide02_02">
            <a:hlinkClick r:id="" action="ppaction://media"/>
            <a:extLst>
              <a:ext uri="{FF2B5EF4-FFF2-40B4-BE49-F238E27FC236}">
                <a16:creationId xmlns:a16="http://schemas.microsoft.com/office/drawing/2014/main" id="{EE0BE3B8-731C-3251-8376-0CBD0404EA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46242" y="891562"/>
            <a:ext cx="609600" cy="609600"/>
          </a:xfrm>
          <a:prstGeom prst="rect">
            <a:avLst/>
          </a:prstGeom>
        </p:spPr>
      </p:pic>
      <p:pic>
        <p:nvPicPr>
          <p:cNvPr id="13" name="Vannoy_Kgs_L15_Slide02_03">
            <a:hlinkClick r:id="" action="ppaction://media"/>
            <a:extLst>
              <a:ext uri="{FF2B5EF4-FFF2-40B4-BE49-F238E27FC236}">
                <a16:creationId xmlns:a16="http://schemas.microsoft.com/office/drawing/2014/main" id="{1412CACF-E99B-BE18-77D6-B36DC169DE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46242" y="2044908"/>
            <a:ext cx="609600" cy="609600"/>
          </a:xfrm>
          <a:prstGeom prst="rect">
            <a:avLst/>
          </a:prstGeom>
        </p:spPr>
      </p:pic>
      <p:pic>
        <p:nvPicPr>
          <p:cNvPr id="14" name="Vannoy_Kgs_L15_Slide02_04">
            <a:hlinkClick r:id="" action="ppaction://media"/>
            <a:extLst>
              <a:ext uri="{FF2B5EF4-FFF2-40B4-BE49-F238E27FC236}">
                <a16:creationId xmlns:a16="http://schemas.microsoft.com/office/drawing/2014/main" id="{A2545E43-8311-9929-2D4F-61217EB1C08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46242" y="2893454"/>
            <a:ext cx="609600" cy="609600"/>
          </a:xfrm>
          <a:prstGeom prst="rect">
            <a:avLst/>
          </a:prstGeom>
        </p:spPr>
      </p:pic>
      <p:pic>
        <p:nvPicPr>
          <p:cNvPr id="15" name="Vannoy_Kgs_L15_Slide02_05">
            <a:hlinkClick r:id="" action="ppaction://media"/>
            <a:extLst>
              <a:ext uri="{FF2B5EF4-FFF2-40B4-BE49-F238E27FC236}">
                <a16:creationId xmlns:a16="http://schemas.microsoft.com/office/drawing/2014/main" id="{ED1C9284-BB84-3224-72E8-21A74BA157B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66426" y="3742000"/>
            <a:ext cx="609600" cy="609600"/>
          </a:xfrm>
          <a:prstGeom prst="rect">
            <a:avLst/>
          </a:prstGeom>
        </p:spPr>
      </p:pic>
      <p:pic>
        <p:nvPicPr>
          <p:cNvPr id="16" name="Vannoy_Kgs_L15_Slide02_06">
            <a:hlinkClick r:id="" action="ppaction://media"/>
            <a:extLst>
              <a:ext uri="{FF2B5EF4-FFF2-40B4-BE49-F238E27FC236}">
                <a16:creationId xmlns:a16="http://schemas.microsoft.com/office/drawing/2014/main" id="{C46CDD92-1F24-90F1-1CE9-5668D7337A4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71226" y="4548970"/>
            <a:ext cx="609600" cy="609600"/>
          </a:xfrm>
          <a:prstGeom prst="rect">
            <a:avLst/>
          </a:prstGeom>
        </p:spPr>
      </p:pic>
      <p:pic>
        <p:nvPicPr>
          <p:cNvPr id="17" name="Vannoy_Kgs_L15_Slide02_07">
            <a:hlinkClick r:id="" action="ppaction://media"/>
            <a:extLst>
              <a:ext uri="{FF2B5EF4-FFF2-40B4-BE49-F238E27FC236}">
                <a16:creationId xmlns:a16="http://schemas.microsoft.com/office/drawing/2014/main" id="{C942ECA7-596A-1756-DE5A-166CA840591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11331" y="5263501"/>
            <a:ext cx="609600" cy="609600"/>
          </a:xfrm>
          <a:prstGeom prst="rect">
            <a:avLst/>
          </a:prstGeom>
        </p:spPr>
      </p:pic>
      <p:pic>
        <p:nvPicPr>
          <p:cNvPr id="18" name="Vannoy_Kgs_L15_Slide02_08">
            <a:hlinkClick r:id="" action="ppaction://media"/>
            <a:extLst>
              <a:ext uri="{FF2B5EF4-FFF2-40B4-BE49-F238E27FC236}">
                <a16:creationId xmlns:a16="http://schemas.microsoft.com/office/drawing/2014/main" id="{890E26FC-BCAC-C48E-12D0-3DECE784062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01600" y="6287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0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7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3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896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7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368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9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58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66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425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3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24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3627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41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III. The Divided Kingdom from Jehu to Hoshea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Dynasty of Jehu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The Revolution of Jehu -- 2 Kings 9-10 and 2 Chronicles 22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a.  Jehu Anointed King – 2 Kings 9:1-13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b.  Jehu Kills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Joram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and Ahaziah – 2 Kings 9:14-29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Prophecy - Fulfillment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Assyrian Black Obelisk – Jehu bowing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C.  Jezebel is Killed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D.  Ahab’s Family is Killed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The Succession of Jehu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Jehoahaz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2 Kings 13:1-9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15_Slide03_01">
            <a:hlinkClick r:id="" action="ppaction://media"/>
            <a:extLst>
              <a:ext uri="{FF2B5EF4-FFF2-40B4-BE49-F238E27FC236}">
                <a16:creationId xmlns:a16="http://schemas.microsoft.com/office/drawing/2014/main" id="{477E9B1A-1D2D-B9E0-1E7A-1979E4590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6518" y="-156882"/>
            <a:ext cx="609600" cy="609600"/>
          </a:xfrm>
          <a:prstGeom prst="rect">
            <a:avLst/>
          </a:prstGeom>
        </p:spPr>
      </p:pic>
      <p:pic>
        <p:nvPicPr>
          <p:cNvPr id="5" name="Vannoy_Kgs_L15_Slide03_02">
            <a:hlinkClick r:id="" action="ppaction://media"/>
            <a:extLst>
              <a:ext uri="{FF2B5EF4-FFF2-40B4-BE49-F238E27FC236}">
                <a16:creationId xmlns:a16="http://schemas.microsoft.com/office/drawing/2014/main" id="{DF599BA6-EC24-CA70-AFA8-9806ED4841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6518" y="710783"/>
            <a:ext cx="609600" cy="609600"/>
          </a:xfrm>
          <a:prstGeom prst="rect">
            <a:avLst/>
          </a:prstGeom>
        </p:spPr>
      </p:pic>
      <p:pic>
        <p:nvPicPr>
          <p:cNvPr id="6" name="Vannoy_Kgs_L15_Slide03_03">
            <a:hlinkClick r:id="" action="ppaction://media"/>
            <a:extLst>
              <a:ext uri="{FF2B5EF4-FFF2-40B4-BE49-F238E27FC236}">
                <a16:creationId xmlns:a16="http://schemas.microsoft.com/office/drawing/2014/main" id="{DA23842D-7C0F-B592-B8B1-C05154015D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3257" y="1578448"/>
            <a:ext cx="609600" cy="609600"/>
          </a:xfrm>
          <a:prstGeom prst="rect">
            <a:avLst/>
          </a:prstGeom>
        </p:spPr>
      </p:pic>
      <p:pic>
        <p:nvPicPr>
          <p:cNvPr id="7" name="Vannoy_Kgs_L15_Slide03_04">
            <a:hlinkClick r:id="" action="ppaction://media"/>
            <a:extLst>
              <a:ext uri="{FF2B5EF4-FFF2-40B4-BE49-F238E27FC236}">
                <a16:creationId xmlns:a16="http://schemas.microsoft.com/office/drawing/2014/main" id="{C17E6444-E41F-0697-DDE6-6A7FC38FF8C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6518" y="2446113"/>
            <a:ext cx="609600" cy="609600"/>
          </a:xfrm>
          <a:prstGeom prst="rect">
            <a:avLst/>
          </a:prstGeom>
        </p:spPr>
      </p:pic>
      <p:pic>
        <p:nvPicPr>
          <p:cNvPr id="8" name="Vannoy_Kgs_L15_Slide03_05">
            <a:hlinkClick r:id="" action="ppaction://media"/>
            <a:extLst>
              <a:ext uri="{FF2B5EF4-FFF2-40B4-BE49-F238E27FC236}">
                <a16:creationId xmlns:a16="http://schemas.microsoft.com/office/drawing/2014/main" id="{5B8060AC-9214-A038-3184-D5D408CDB19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68057" y="3425252"/>
            <a:ext cx="609600" cy="609600"/>
          </a:xfrm>
          <a:prstGeom prst="rect">
            <a:avLst/>
          </a:prstGeom>
        </p:spPr>
      </p:pic>
      <p:pic>
        <p:nvPicPr>
          <p:cNvPr id="9" name="Vannoy_Kgs_L15_Slide03_06">
            <a:hlinkClick r:id="" action="ppaction://media"/>
            <a:extLst>
              <a:ext uri="{FF2B5EF4-FFF2-40B4-BE49-F238E27FC236}">
                <a16:creationId xmlns:a16="http://schemas.microsoft.com/office/drawing/2014/main" id="{2B2127E4-AE6E-1C4C-1CC8-6A2DCE7518C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3257" y="4365153"/>
            <a:ext cx="609600" cy="609600"/>
          </a:xfrm>
          <a:prstGeom prst="rect">
            <a:avLst/>
          </a:prstGeom>
        </p:spPr>
      </p:pic>
      <p:pic>
        <p:nvPicPr>
          <p:cNvPr id="10" name="Vannoy_Kgs_L15_Slide03_07">
            <a:hlinkClick r:id="" action="ppaction://media"/>
            <a:extLst>
              <a:ext uri="{FF2B5EF4-FFF2-40B4-BE49-F238E27FC236}">
                <a16:creationId xmlns:a16="http://schemas.microsoft.com/office/drawing/2014/main" id="{F5CD12C4-2930-58E7-F71F-8C066281E5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3080" y="5344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364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780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184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5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885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910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8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3917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24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Joash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or Jehoash – 2 Kings 13:10-14:16 &amp; 2 Chronicles 25:17-24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Joash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of Israel Defeats Amaziah of Judah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Success of Jeroboam II &amp; Jonah – 2 Kings 14:23-29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On Jonah as Historical – 2 Kings 14:25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More on Jeroboam II in Amos, Hosea and Jonah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Zechariah – 2 Kings 5:8-12 (753-752 BC)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Norther Kingdom Final Days of Instability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Judah During the Century after 841 BC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15_Slide04_01">
            <a:hlinkClick r:id="" action="ppaction://media"/>
            <a:extLst>
              <a:ext uri="{FF2B5EF4-FFF2-40B4-BE49-F238E27FC236}">
                <a16:creationId xmlns:a16="http://schemas.microsoft.com/office/drawing/2014/main" id="{5183AE8F-4520-A57B-7F07-DE7EC4E39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6361" y="-156882"/>
            <a:ext cx="609600" cy="609600"/>
          </a:xfrm>
          <a:prstGeom prst="rect">
            <a:avLst/>
          </a:prstGeom>
        </p:spPr>
      </p:pic>
      <p:pic>
        <p:nvPicPr>
          <p:cNvPr id="5" name="Vannoy_Kgs_L15_Slide04_02">
            <a:hlinkClick r:id="" action="ppaction://media"/>
            <a:extLst>
              <a:ext uri="{FF2B5EF4-FFF2-40B4-BE49-F238E27FC236}">
                <a16:creationId xmlns:a16="http://schemas.microsoft.com/office/drawing/2014/main" id="{E911D31B-900E-467E-9151-93E87E2C57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61233" y="848183"/>
            <a:ext cx="609600" cy="609600"/>
          </a:xfrm>
          <a:prstGeom prst="rect">
            <a:avLst/>
          </a:prstGeom>
        </p:spPr>
      </p:pic>
      <p:pic>
        <p:nvPicPr>
          <p:cNvPr id="6" name="Vannoy_Kgs_L15_Slide04_03">
            <a:hlinkClick r:id="" action="ppaction://media"/>
            <a:extLst>
              <a:ext uri="{FF2B5EF4-FFF2-40B4-BE49-F238E27FC236}">
                <a16:creationId xmlns:a16="http://schemas.microsoft.com/office/drawing/2014/main" id="{2F34020F-8DAA-4CC7-BE62-A5AAA9062C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61233" y="1999938"/>
            <a:ext cx="609600" cy="609600"/>
          </a:xfrm>
          <a:prstGeom prst="rect">
            <a:avLst/>
          </a:prstGeom>
        </p:spPr>
      </p:pic>
      <p:pic>
        <p:nvPicPr>
          <p:cNvPr id="7" name="Vannoy_Kgs_L15_Slide04_04">
            <a:hlinkClick r:id="" action="ppaction://media"/>
            <a:extLst>
              <a:ext uri="{FF2B5EF4-FFF2-40B4-BE49-F238E27FC236}">
                <a16:creationId xmlns:a16="http://schemas.microsoft.com/office/drawing/2014/main" id="{4A0C1C7D-9244-8362-3DFF-8650305600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81154" y="2680741"/>
            <a:ext cx="609600" cy="609600"/>
          </a:xfrm>
          <a:prstGeom prst="rect">
            <a:avLst/>
          </a:prstGeom>
        </p:spPr>
      </p:pic>
      <p:pic>
        <p:nvPicPr>
          <p:cNvPr id="8" name="Vannoy_Kgs_L15_Slide04_05">
            <a:hlinkClick r:id="" action="ppaction://media"/>
            <a:extLst>
              <a:ext uri="{FF2B5EF4-FFF2-40B4-BE49-F238E27FC236}">
                <a16:creationId xmlns:a16="http://schemas.microsoft.com/office/drawing/2014/main" id="{3740C752-2DB9-40B4-2BBC-46B77472173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61233" y="3567660"/>
            <a:ext cx="609600" cy="609600"/>
          </a:xfrm>
          <a:prstGeom prst="rect">
            <a:avLst/>
          </a:prstGeom>
        </p:spPr>
      </p:pic>
      <p:pic>
        <p:nvPicPr>
          <p:cNvPr id="9" name="Vannoy_Kgs_L15_Slide04_06">
            <a:hlinkClick r:id="" action="ppaction://media"/>
            <a:extLst>
              <a:ext uri="{FF2B5EF4-FFF2-40B4-BE49-F238E27FC236}">
                <a16:creationId xmlns:a16="http://schemas.microsoft.com/office/drawing/2014/main" id="{E76D9DB8-31EF-83EB-A0DF-6D7EFBC1949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66033" y="4525782"/>
            <a:ext cx="609600" cy="609600"/>
          </a:xfrm>
          <a:prstGeom prst="rect">
            <a:avLst/>
          </a:prstGeom>
        </p:spPr>
      </p:pic>
      <p:pic>
        <p:nvPicPr>
          <p:cNvPr id="10" name="Vannoy_Kgs_L15_Slide04_07">
            <a:hlinkClick r:id="" action="ppaction://media"/>
            <a:extLst>
              <a:ext uri="{FF2B5EF4-FFF2-40B4-BE49-F238E27FC236}">
                <a16:creationId xmlns:a16="http://schemas.microsoft.com/office/drawing/2014/main" id="{2A28ECEB-C3A1-94E5-3B6E-D1AFE3E68A9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31056" y="5400217"/>
            <a:ext cx="609600" cy="609600"/>
          </a:xfrm>
          <a:prstGeom prst="rect">
            <a:avLst/>
          </a:prstGeom>
        </p:spPr>
      </p:pic>
      <p:pic>
        <p:nvPicPr>
          <p:cNvPr id="11" name="Vannoy_Kgs_L15_Slide04_08">
            <a:hlinkClick r:id="" action="ppaction://media"/>
            <a:extLst>
              <a:ext uri="{FF2B5EF4-FFF2-40B4-BE49-F238E27FC236}">
                <a16:creationId xmlns:a16="http://schemas.microsoft.com/office/drawing/2014/main" id="{5A6729E5-681A-41FF-F1FC-66CE2935320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30925" y="6274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359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98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324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266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999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3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520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1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872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6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Kgs_L15_Slide05_01">
            <a:hlinkClick r:id="" action="ppaction://media"/>
            <a:extLst>
              <a:ext uri="{FF2B5EF4-FFF2-40B4-BE49-F238E27FC236}">
                <a16:creationId xmlns:a16="http://schemas.microsoft.com/office/drawing/2014/main" id="{78CE451E-CBAF-C68B-D466-586B4A10F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6360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29732</TotalTime>
  <Words>319</Words>
  <Application>Microsoft Office PowerPoint</Application>
  <PresentationFormat>Widescreen</PresentationFormat>
  <Paragraphs>34</Paragraphs>
  <Slides>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462</cp:revision>
  <dcterms:created xsi:type="dcterms:W3CDTF">2023-02-18T16:12:42Z</dcterms:created>
  <dcterms:modified xsi:type="dcterms:W3CDTF">2023-04-13T15:14:57Z</dcterms:modified>
</cp:coreProperties>
</file>