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3" r:id="rId4"/>
    <p:sldId id="30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698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audio" Target="../media/media18.mp3"/><Relationship Id="rId3" Type="http://schemas.microsoft.com/office/2007/relationships/media" Target="../media/media11.mp3"/><Relationship Id="rId21" Type="http://schemas.openxmlformats.org/officeDocument/2006/relationships/slideLayout" Target="../slideLayouts/slideLayout2.xml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microsoft.com/office/2007/relationships/media" Target="../media/media18.mp3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audio" Target="../media/media19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19" Type="http://schemas.microsoft.com/office/2007/relationships/media" Target="../media/media19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4:  Text of Kings, Deuteronomistic History, Major Emphases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Kgs_L04_Slide01_01">
            <a:hlinkClick r:id="" action="ppaction://media"/>
            <a:extLst>
              <a:ext uri="{FF2B5EF4-FFF2-40B4-BE49-F238E27FC236}">
                <a16:creationId xmlns:a16="http://schemas.microsoft.com/office/drawing/2014/main" id="{7CA73300-886E-9D63-6307-BE27C996C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8057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Text of Kings in the Masoretic Text (MT) and Septuagint (LXX)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Synchronization of the Chronology of the Kings North and South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Deuteronomistic History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Character, Purpose and Emphases of Kings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Writer gives a History of the Kings of Israel and Judah from a Covenantal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Perspective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Prophetic Assessment of Israel’s History Based on a Covenant Principle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Covenantal Standpoint of Kings’ Author/Compiler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Josiah as an Example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Manasseh as an Example </a:t>
            </a:r>
          </a:p>
        </p:txBody>
      </p:sp>
      <p:pic>
        <p:nvPicPr>
          <p:cNvPr id="4" name="Vannoy_Kgs_L04_Slide02_01">
            <a:hlinkClick r:id="" action="ppaction://media"/>
            <a:extLst>
              <a:ext uri="{FF2B5EF4-FFF2-40B4-BE49-F238E27FC236}">
                <a16:creationId xmlns:a16="http://schemas.microsoft.com/office/drawing/2014/main" id="{0461493F-B531-67E4-A8B9-EDFA24C78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64457" y="-475343"/>
            <a:ext cx="609600" cy="609600"/>
          </a:xfrm>
          <a:prstGeom prst="rect">
            <a:avLst/>
          </a:prstGeom>
        </p:spPr>
      </p:pic>
      <p:pic>
        <p:nvPicPr>
          <p:cNvPr id="5" name="Vannoy_Kgs_L04_Slide02_02">
            <a:hlinkClick r:id="" action="ppaction://media"/>
            <a:extLst>
              <a:ext uri="{FF2B5EF4-FFF2-40B4-BE49-F238E27FC236}">
                <a16:creationId xmlns:a16="http://schemas.microsoft.com/office/drawing/2014/main" id="{50A32596-A102-67A9-3E04-663F65C761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64457" y="452718"/>
            <a:ext cx="609600" cy="609600"/>
          </a:xfrm>
          <a:prstGeom prst="rect">
            <a:avLst/>
          </a:prstGeom>
        </p:spPr>
      </p:pic>
      <p:pic>
        <p:nvPicPr>
          <p:cNvPr id="6" name="Vannoy_Kgs_L04_Slide02_03">
            <a:hlinkClick r:id="" action="ppaction://media"/>
            <a:extLst>
              <a:ext uri="{FF2B5EF4-FFF2-40B4-BE49-F238E27FC236}">
                <a16:creationId xmlns:a16="http://schemas.microsoft.com/office/drawing/2014/main" id="{89515C97-6F90-2FED-997F-B681C98AA9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64457" y="1334362"/>
            <a:ext cx="609600" cy="609600"/>
          </a:xfrm>
          <a:prstGeom prst="rect">
            <a:avLst/>
          </a:prstGeom>
        </p:spPr>
      </p:pic>
      <p:pic>
        <p:nvPicPr>
          <p:cNvPr id="7" name="Vannoy_Kgs_L04_Slide02_04">
            <a:hlinkClick r:id="" action="ppaction://media"/>
            <a:extLst>
              <a:ext uri="{FF2B5EF4-FFF2-40B4-BE49-F238E27FC236}">
                <a16:creationId xmlns:a16="http://schemas.microsoft.com/office/drawing/2014/main" id="{959C7665-4265-179E-CC2C-92E9DA8B77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49943" y="2216006"/>
            <a:ext cx="609600" cy="609600"/>
          </a:xfrm>
          <a:prstGeom prst="rect">
            <a:avLst/>
          </a:prstGeom>
        </p:spPr>
      </p:pic>
      <p:pic>
        <p:nvPicPr>
          <p:cNvPr id="8" name="Vannoy_Kgs_L04_Slide02_05">
            <a:hlinkClick r:id="" action="ppaction://media"/>
            <a:extLst>
              <a:ext uri="{FF2B5EF4-FFF2-40B4-BE49-F238E27FC236}">
                <a16:creationId xmlns:a16="http://schemas.microsoft.com/office/drawing/2014/main" id="{D260FB8B-0EE9-EB9C-1458-4BA05349D1C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49943" y="3144067"/>
            <a:ext cx="609600" cy="609600"/>
          </a:xfrm>
          <a:prstGeom prst="rect">
            <a:avLst/>
          </a:prstGeom>
        </p:spPr>
      </p:pic>
      <p:pic>
        <p:nvPicPr>
          <p:cNvPr id="9" name="Vannoy_Kgs_L04_Slide02_06">
            <a:hlinkClick r:id="" action="ppaction://media"/>
            <a:extLst>
              <a:ext uri="{FF2B5EF4-FFF2-40B4-BE49-F238E27FC236}">
                <a16:creationId xmlns:a16="http://schemas.microsoft.com/office/drawing/2014/main" id="{10FDAE38-4233-BB59-6D76-A22A058B5A0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64457" y="4148328"/>
            <a:ext cx="609600" cy="609600"/>
          </a:xfrm>
          <a:prstGeom prst="rect">
            <a:avLst/>
          </a:prstGeom>
        </p:spPr>
      </p:pic>
      <p:pic>
        <p:nvPicPr>
          <p:cNvPr id="10" name="Vannoy_Kgs_L04_Slide02_07">
            <a:hlinkClick r:id="" action="ppaction://media"/>
            <a:extLst>
              <a:ext uri="{FF2B5EF4-FFF2-40B4-BE49-F238E27FC236}">
                <a16:creationId xmlns:a16="http://schemas.microsoft.com/office/drawing/2014/main" id="{EEB7668D-26C3-C7B8-4E25-502B852434C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2228" y="5152589"/>
            <a:ext cx="609600" cy="609600"/>
          </a:xfrm>
          <a:prstGeom prst="rect">
            <a:avLst/>
          </a:prstGeom>
        </p:spPr>
      </p:pic>
      <p:pic>
        <p:nvPicPr>
          <p:cNvPr id="11" name="Vannoy_Kgs_L04_Slide02_08">
            <a:hlinkClick r:id="" action="ppaction://media"/>
            <a:extLst>
              <a:ext uri="{FF2B5EF4-FFF2-40B4-BE49-F238E27FC236}">
                <a16:creationId xmlns:a16="http://schemas.microsoft.com/office/drawing/2014/main" id="{58942284-BB06-574D-1E09-DD7BFF09FCA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615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832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068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9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1202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14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11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98271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24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32696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38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76571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91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D.  The Author Stresses the Interrelationship between Prophesy and Fulfillment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E.  Prophets Themselves as Messengers of the Covenant Have Prominence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F.  Lord’s Promise to David Mixed in with Obedience/Disobedience to the Covenant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G.  Life and Reign of David is Ideal Standard by which the Lives of Later Kings are 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  Measured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H.  Purpose to Explain to a People in the Exile the Reason for Humiliation Because they 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         Broke the Covenant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1.  Prophets Calling them Back to the Covenant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2. Deuteronomistic History of Martin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Noth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and Gerhard von Rad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3. 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Heilsgeschichte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[Salvation History]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Deuteronomic History Versus Davidic Covenant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Analysis of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Historie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Versus </a:t>
            </a:r>
            <a:r>
              <a:rPr lang="en-US" sz="2000" dirty="0" err="1">
                <a:latin typeface="Roboto" panose="02000000000000000000" pitchFamily="2" charset="0"/>
                <a:ea typeface="Roboto" panose="02000000000000000000" pitchFamily="2" charset="0"/>
              </a:rPr>
              <a:t>Heilsgeschichte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gs_L04_Slide03_01">
            <a:hlinkClick r:id="" action="ppaction://media"/>
            <a:extLst>
              <a:ext uri="{FF2B5EF4-FFF2-40B4-BE49-F238E27FC236}">
                <a16:creationId xmlns:a16="http://schemas.microsoft.com/office/drawing/2014/main" id="{E0A1D203-A612-5A17-3AD2-2B47027B1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0"/>
            <a:ext cx="609600" cy="609600"/>
          </a:xfrm>
          <a:prstGeom prst="rect">
            <a:avLst/>
          </a:prstGeom>
        </p:spPr>
      </p:pic>
      <p:pic>
        <p:nvPicPr>
          <p:cNvPr id="5" name="Vannoy_Kgs_L04_Slide03_02">
            <a:hlinkClick r:id="" action="ppaction://media"/>
            <a:extLst>
              <a:ext uri="{FF2B5EF4-FFF2-40B4-BE49-F238E27FC236}">
                <a16:creationId xmlns:a16="http://schemas.microsoft.com/office/drawing/2014/main" id="{C3346A19-D781-8DA0-6E58-87967E160E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1013253"/>
            <a:ext cx="609600" cy="609600"/>
          </a:xfrm>
          <a:prstGeom prst="rect">
            <a:avLst/>
          </a:prstGeom>
        </p:spPr>
      </p:pic>
      <p:pic>
        <p:nvPicPr>
          <p:cNvPr id="6" name="Vannoy_Kgs_L04_Slide03_03">
            <a:hlinkClick r:id="" action="ppaction://media"/>
            <a:extLst>
              <a:ext uri="{FF2B5EF4-FFF2-40B4-BE49-F238E27FC236}">
                <a16:creationId xmlns:a16="http://schemas.microsoft.com/office/drawing/2014/main" id="{CF00EEB0-5017-7994-8012-CDB7C9B922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2026506"/>
            <a:ext cx="609600" cy="609600"/>
          </a:xfrm>
          <a:prstGeom prst="rect">
            <a:avLst/>
          </a:prstGeom>
        </p:spPr>
      </p:pic>
      <p:pic>
        <p:nvPicPr>
          <p:cNvPr id="7" name="Vannoy_Kgs_L04_Slide03_04">
            <a:hlinkClick r:id="" action="ppaction://media"/>
            <a:extLst>
              <a:ext uri="{FF2B5EF4-FFF2-40B4-BE49-F238E27FC236}">
                <a16:creationId xmlns:a16="http://schemas.microsoft.com/office/drawing/2014/main" id="{EE8F5D51-A0D9-8B03-60A3-352A28C6560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3124200"/>
            <a:ext cx="609600" cy="609600"/>
          </a:xfrm>
          <a:prstGeom prst="rect">
            <a:avLst/>
          </a:prstGeom>
        </p:spPr>
      </p:pic>
      <p:pic>
        <p:nvPicPr>
          <p:cNvPr id="8" name="Vannoy_Kgs_L04_Slide03_05">
            <a:hlinkClick r:id="" action="ppaction://media"/>
            <a:extLst>
              <a:ext uri="{FF2B5EF4-FFF2-40B4-BE49-F238E27FC236}">
                <a16:creationId xmlns:a16="http://schemas.microsoft.com/office/drawing/2014/main" id="{E8521F87-ED0A-AC47-BE78-46C7512100B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46743" y="4221894"/>
            <a:ext cx="609600" cy="609600"/>
          </a:xfrm>
          <a:prstGeom prst="rect">
            <a:avLst/>
          </a:prstGeom>
        </p:spPr>
      </p:pic>
      <p:pic>
        <p:nvPicPr>
          <p:cNvPr id="9" name="Vannoy_Kgs_L04_Slide03_06">
            <a:hlinkClick r:id="" action="ppaction://media"/>
            <a:extLst>
              <a:ext uri="{FF2B5EF4-FFF2-40B4-BE49-F238E27FC236}">
                <a16:creationId xmlns:a16="http://schemas.microsoft.com/office/drawing/2014/main" id="{022388CC-7C95-4819-BB35-1FA7F91DF41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46743" y="5014788"/>
            <a:ext cx="609600" cy="609600"/>
          </a:xfrm>
          <a:prstGeom prst="rect">
            <a:avLst/>
          </a:prstGeom>
        </p:spPr>
      </p:pic>
      <p:pic>
        <p:nvPicPr>
          <p:cNvPr id="10" name="Vannoy_Kgs_L04_Slide03_07">
            <a:hlinkClick r:id="" action="ppaction://media"/>
            <a:extLst>
              <a:ext uri="{FF2B5EF4-FFF2-40B4-BE49-F238E27FC236}">
                <a16:creationId xmlns:a16="http://schemas.microsoft.com/office/drawing/2014/main" id="{E761C241-8336-AF6A-ECB9-AB73BB5C26C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844747"/>
            <a:ext cx="609600" cy="609600"/>
          </a:xfrm>
          <a:prstGeom prst="rect">
            <a:avLst/>
          </a:prstGeom>
        </p:spPr>
      </p:pic>
      <p:pic>
        <p:nvPicPr>
          <p:cNvPr id="11" name="Vannoy_Kgs_L04_Slide03_08">
            <a:hlinkClick r:id="" action="ppaction://media"/>
            <a:extLst>
              <a:ext uri="{FF2B5EF4-FFF2-40B4-BE49-F238E27FC236}">
                <a16:creationId xmlns:a16="http://schemas.microsoft.com/office/drawing/2014/main" id="{3DA9A17A-EAA0-40A7-8240-2347529983E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72572" y="6553200"/>
            <a:ext cx="609600" cy="609600"/>
          </a:xfrm>
          <a:prstGeom prst="rect">
            <a:avLst/>
          </a:prstGeom>
        </p:spPr>
      </p:pic>
      <p:pic>
        <p:nvPicPr>
          <p:cNvPr id="12" name="Vannoy_Kgs_L04_Slide03_09">
            <a:hlinkClick r:id="" action="ppaction://media"/>
            <a:extLst>
              <a:ext uri="{FF2B5EF4-FFF2-40B4-BE49-F238E27FC236}">
                <a16:creationId xmlns:a16="http://schemas.microsoft.com/office/drawing/2014/main" id="{D02CA448-232F-A236-E53F-D72DE79EBE5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887200" y="7162800"/>
            <a:ext cx="609600" cy="609600"/>
          </a:xfrm>
          <a:prstGeom prst="rect">
            <a:avLst/>
          </a:prstGeom>
        </p:spPr>
      </p:pic>
      <p:pic>
        <p:nvPicPr>
          <p:cNvPr id="13" name="Vannoy_Kgs_L04_Slide03_10">
            <a:hlinkClick r:id="" action="ppaction://media"/>
            <a:extLst>
              <a:ext uri="{FF2B5EF4-FFF2-40B4-BE49-F238E27FC236}">
                <a16:creationId xmlns:a16="http://schemas.microsoft.com/office/drawing/2014/main" id="{16141A30-BB62-5EB7-A43C-616D3EC553C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834914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642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61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2801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2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770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9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912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60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712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55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4714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94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76119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95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7661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86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18325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24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Kings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Kings_Lecture04_01A">
            <a:hlinkClick r:id="" action="ppaction://media"/>
            <a:extLst>
              <a:ext uri="{FF2B5EF4-FFF2-40B4-BE49-F238E27FC236}">
                <a16:creationId xmlns:a16="http://schemas.microsoft.com/office/drawing/2014/main" id="{1482B00F-6479-F108-9AA4-C0E97EE79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1257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25187</TotalTime>
  <Words>276</Words>
  <Application>Microsoft Office PowerPoint</Application>
  <PresentationFormat>Widescreen</PresentationFormat>
  <Paragraphs>29</Paragraphs>
  <Slides>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Kings</vt:lpstr>
      <vt:lpstr>Kings</vt:lpstr>
      <vt:lpstr>Kings</vt:lpstr>
      <vt:lpstr>Kings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395</cp:revision>
  <dcterms:created xsi:type="dcterms:W3CDTF">2023-02-18T16:12:42Z</dcterms:created>
  <dcterms:modified xsi:type="dcterms:W3CDTF">2023-04-08T14:53:06Z</dcterms:modified>
</cp:coreProperties>
</file>