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07" r:id="rId1"/>
  </p:sldMasterIdLst>
  <p:sldIdLst>
    <p:sldId id="256" r:id="rId2"/>
    <p:sldId id="258" r:id="rId3"/>
    <p:sldId id="302" r:id="rId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78" d="100"/>
          <a:sy n="78" d="100"/>
        </p:scale>
        <p:origin x="1260" y="8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00B27-DE4C-4B9E-BB11-B9027034A00F}" type="datetimeFigureOut">
              <a:rPr lang="en-US" smtClean="0"/>
              <a:pPr/>
              <a:t>4/8/2023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2055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F4739-9812-4A9F-890D-2AD6BA5F6EE8}" type="datetimeFigureOut">
              <a:rPr lang="en-US" smtClean="0"/>
              <a:t>4/8/2023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25619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45AC5-A3F8-44AA-BA8F-596CDCC976D3}" type="datetimeFigureOut">
              <a:rPr lang="en-US" smtClean="0"/>
              <a:t>4/8/2023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77936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D914D-B099-4142-A885-11F276715148}" type="datetimeFigureOut">
              <a:rPr lang="en-US" smtClean="0"/>
              <a:t>4/8/2023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37577663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D01B4-0AA5-45E6-B2E6-5FA4078AEBCF}" type="datetimeFigureOut">
              <a:rPr lang="en-US" smtClean="0"/>
              <a:t>4/8/2023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7799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7335C-0450-40D7-8612-B3203BED4F28}" type="datetimeFigureOut">
              <a:rPr lang="en-US" smtClean="0"/>
              <a:t>4/8/2023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90418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6A105-2A1C-4284-B4EA-07CF89B1A393}" type="datetimeFigureOut">
              <a:rPr lang="en-US" smtClean="0"/>
              <a:t>4/8/2023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85814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BE609-F3F2-45E6-BD6A-E03A8C86C1AE}" type="datetimeFigureOut">
              <a:rPr lang="en-US" smtClean="0"/>
              <a:t>4/8/2023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91946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4AD68-089C-4467-A8F3-EA2BBCA6B44E}" type="datetimeFigureOut">
              <a:rPr lang="en-US" smtClean="0"/>
              <a:t>4/8/2023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26983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51FCE-E4BB-4680-8E50-3C0E348D2609}" type="datetimeFigureOut">
              <a:rPr lang="en-US" smtClean="0"/>
              <a:t>4/8/2023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95004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A073D-A903-47F8-8D16-77642FB0DF1F}" type="datetimeFigureOut">
              <a:rPr lang="en-US" smtClean="0"/>
              <a:t>4/8/2023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11984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1FA40-626B-4CA1-85D0-7A9016E395BA}" type="datetimeFigureOut">
              <a:rPr lang="en-US" smtClean="0"/>
              <a:t>4/8/2023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44448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425EA-B9DC-48A7-991E-9A82573B1B21}" type="datetimeFigureOut">
              <a:rPr lang="en-US" smtClean="0"/>
              <a:t>4/8/2023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99330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B97F8-6CEB-469B-AFCC-889F2A2B1D5A}" type="datetimeFigureOut">
              <a:rPr lang="en-US" smtClean="0"/>
              <a:t>4/8/2023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392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9179F-009E-4FA5-B091-7EBB82A185BD}" type="datetimeFigureOut">
              <a:rPr lang="en-US" smtClean="0"/>
              <a:t>4/8/2023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9962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65CEB-0076-4E37-B880-BCEA9784DE0A}" type="datetimeFigureOut">
              <a:rPr lang="en-US" smtClean="0"/>
              <a:t>4/8/2023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31957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49E5E-3896-4118-99A7-7B85668F1C5E}" type="datetimeFigureOut">
              <a:rPr lang="en-US" smtClean="0"/>
              <a:t>4/8/2023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10021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7E0D914D-B099-4142-A885-11F276715148}" type="datetimeFigureOut">
              <a:rPr lang="en-US" smtClean="0"/>
              <a:t>4/8/2023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214447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  <p:sldLayoutId id="2147483721" r:id="rId14"/>
    <p:sldLayoutId id="2147483722" r:id="rId15"/>
    <p:sldLayoutId id="2147483723" r:id="rId16"/>
    <p:sldLayoutId id="2147483724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microsoft.com/office/2007/relationships/media" Target="../media/media8.mp3"/><Relationship Id="rId18" Type="http://schemas.openxmlformats.org/officeDocument/2006/relationships/audio" Target="../media/media10.mp3"/><Relationship Id="rId3" Type="http://schemas.microsoft.com/office/2007/relationships/media" Target="../media/media3.mp3"/><Relationship Id="rId21" Type="http://schemas.openxmlformats.org/officeDocument/2006/relationships/slideLayout" Target="../slideLayouts/slideLayout2.xml"/><Relationship Id="rId7" Type="http://schemas.microsoft.com/office/2007/relationships/media" Target="../media/media5.mp3"/><Relationship Id="rId12" Type="http://schemas.openxmlformats.org/officeDocument/2006/relationships/audio" Target="../media/media7.mp3"/><Relationship Id="rId17" Type="http://schemas.microsoft.com/office/2007/relationships/media" Target="../media/media10.mp3"/><Relationship Id="rId2" Type="http://schemas.openxmlformats.org/officeDocument/2006/relationships/audio" Target="../media/media2.mp3"/><Relationship Id="rId16" Type="http://schemas.openxmlformats.org/officeDocument/2006/relationships/audio" Target="../media/media9.mp3"/><Relationship Id="rId20" Type="http://schemas.openxmlformats.org/officeDocument/2006/relationships/audio" Target="../media/media11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microsoft.com/office/2007/relationships/media" Target="../media/media7.mp3"/><Relationship Id="rId5" Type="http://schemas.microsoft.com/office/2007/relationships/media" Target="../media/media4.mp3"/><Relationship Id="rId15" Type="http://schemas.microsoft.com/office/2007/relationships/media" Target="../media/media9.mp3"/><Relationship Id="rId10" Type="http://schemas.openxmlformats.org/officeDocument/2006/relationships/audio" Target="../media/media6.mp3"/><Relationship Id="rId19" Type="http://schemas.microsoft.com/office/2007/relationships/media" Target="../media/media11.mp3"/><Relationship Id="rId4" Type="http://schemas.openxmlformats.org/officeDocument/2006/relationships/audio" Target="../media/media3.mp3"/><Relationship Id="rId9" Type="http://schemas.microsoft.com/office/2007/relationships/media" Target="../media/media6.mp3"/><Relationship Id="rId14" Type="http://schemas.openxmlformats.org/officeDocument/2006/relationships/audio" Target="../media/media8.mp3"/><Relationship Id="rId22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13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audio" Target="../media/media14.mp3"/><Relationship Id="rId5" Type="http://schemas.microsoft.com/office/2007/relationships/media" Target="../media/media14.mp3"/><Relationship Id="rId4" Type="http://schemas.openxmlformats.org/officeDocument/2006/relationships/audio" Target="../media/media13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EF4AA-2539-5263-C830-394F4AB1B8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5355" y="519608"/>
            <a:ext cx="11020112" cy="1416115"/>
          </a:xfrm>
        </p:spPr>
        <p:txBody>
          <a:bodyPr/>
          <a:lstStyle/>
          <a:p>
            <a:r>
              <a:rPr lang="en-US" sz="5400" dirty="0"/>
              <a:t>              Kings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730062-5DCA-AFA9-AA0C-B73D1BA3A8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688904"/>
            <a:ext cx="8825658" cy="2169096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Dr. Robert </a:t>
            </a:r>
            <a:r>
              <a:rPr lang="en-US" sz="3200" b="1" dirty="0" err="1">
                <a:solidFill>
                  <a:schemeClr val="tx1"/>
                </a:solidFill>
              </a:rPr>
              <a:t>Vannoy</a:t>
            </a:r>
            <a:endParaRPr lang="en-US" sz="3200" b="1" dirty="0">
              <a:solidFill>
                <a:schemeClr val="tx1"/>
              </a:solidFill>
            </a:endParaRPr>
          </a:p>
          <a:p>
            <a:pPr algn="ctr"/>
            <a:r>
              <a:rPr lang="en-US" sz="1800" dirty="0" err="1">
                <a:solidFill>
                  <a:schemeClr val="tx1"/>
                </a:solidFill>
              </a:rPr>
              <a:t>ReNarrated</a:t>
            </a:r>
            <a:r>
              <a:rPr lang="en-US" sz="1800" dirty="0">
                <a:solidFill>
                  <a:schemeClr val="tx1"/>
                </a:solidFill>
              </a:rPr>
              <a:t> by Dr. Perry Phillips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dirty="0">
                <a:solidFill>
                  <a:schemeClr val="tx1"/>
                </a:solidFill>
              </a:rPr>
            </a:br>
            <a:r>
              <a:rPr lang="en-US" sz="1600" dirty="0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© 2023  Robert </a:t>
            </a:r>
            <a:r>
              <a:rPr lang="en-US" sz="1600" dirty="0" err="1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Vannoy</a:t>
            </a:r>
            <a:r>
              <a:rPr lang="en-US" sz="1600" dirty="0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 &amp; Ted Hildebrandt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DA501820-D71F-8F33-C587-4CD99EA96E21}"/>
              </a:ext>
            </a:extLst>
          </p:cNvPr>
          <p:cNvSpPr txBox="1">
            <a:spLocks/>
          </p:cNvSpPr>
          <p:nvPr/>
        </p:nvSpPr>
        <p:spPr>
          <a:xfrm>
            <a:off x="161910" y="2900194"/>
            <a:ext cx="7938361" cy="152769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en-US" sz="3600" b="1" dirty="0">
                <a:solidFill>
                  <a:schemeClr val="tx1"/>
                </a:solidFill>
              </a:rPr>
              <a:t>Lecture 3:  1 Kings 3-11 –Solomon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5B99928-D4BF-24E3-6525-EF470C9C7F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0271" y="2164318"/>
            <a:ext cx="3465196" cy="44326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63500"/>
          </a:effectLst>
        </p:spPr>
      </p:pic>
      <p:pic>
        <p:nvPicPr>
          <p:cNvPr id="5" name="Vannoy_Kgs_L03_Slide01_01">
            <a:hlinkClick r:id="" action="ppaction://media"/>
            <a:extLst>
              <a:ext uri="{FF2B5EF4-FFF2-40B4-BE49-F238E27FC236}">
                <a16:creationId xmlns:a16="http://schemas.microsoft.com/office/drawing/2014/main" id="{3B9A47AC-8D53-5907-F3B5-13616F7969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044407" y="-1016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443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4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19209-9301-4C72-CC76-F3DADCBB4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Kings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CDDA7-5EAE-A379-68F7-1B349588D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1785" y="1318053"/>
            <a:ext cx="11268430" cy="5470935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F.  I Kings 2:5-12 David’s Instructions on 3 People:  Joab, Barzillai &amp; Shimei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    2.  Barzillai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3.  Shimei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2.  Solomon’s Rule Consolidated – 1 Kings 2:13-46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a.  Solomon Deals with Adonijah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b.  Solomon Deals with Shimei – 1 Kings 2:36-46a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600" dirty="0">
                <a:latin typeface="Roboto" panose="02000000000000000000" pitchFamily="2" charset="0"/>
                <a:ea typeface="Roboto" panose="02000000000000000000" pitchFamily="2" charset="0"/>
              </a:rPr>
              <a:t>C.  Chapter 3 Solomon’s Wisdom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600" dirty="0">
                <a:latin typeface="Roboto" panose="02000000000000000000" pitchFamily="2" charset="0"/>
                <a:ea typeface="Roboto" panose="02000000000000000000" pitchFamily="2" charset="0"/>
              </a:rPr>
              <a:t>D.  Solomon’s Reign Characterized 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1.  12 Administrative Districts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2.  Solomon’s Taxation Burden 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3.  Solomon’s Kinship like other nations – Contra Deut. 17</a:t>
            </a:r>
          </a:p>
        </p:txBody>
      </p:sp>
      <p:pic>
        <p:nvPicPr>
          <p:cNvPr id="4" name="Vannoy_Kgs_L03_Slide02_01">
            <a:hlinkClick r:id="" action="ppaction://media"/>
            <a:extLst>
              <a:ext uri="{FF2B5EF4-FFF2-40B4-BE49-F238E27FC236}">
                <a16:creationId xmlns:a16="http://schemas.microsoft.com/office/drawing/2014/main" id="{C3515BFF-B4C3-CB96-51F6-E057A358DE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951417" y="-304800"/>
            <a:ext cx="609600" cy="609600"/>
          </a:xfrm>
          <a:prstGeom prst="rect">
            <a:avLst/>
          </a:prstGeom>
        </p:spPr>
      </p:pic>
      <p:pic>
        <p:nvPicPr>
          <p:cNvPr id="5" name="Vannoy_Kgs_L03_Slide02_02">
            <a:hlinkClick r:id="" action="ppaction://media"/>
            <a:extLst>
              <a:ext uri="{FF2B5EF4-FFF2-40B4-BE49-F238E27FC236}">
                <a16:creationId xmlns:a16="http://schemas.microsoft.com/office/drawing/2014/main" id="{8B41C0D0-96C8-E6FF-3A99-89832DB8337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951417" y="848183"/>
            <a:ext cx="609600" cy="609600"/>
          </a:xfrm>
          <a:prstGeom prst="rect">
            <a:avLst/>
          </a:prstGeom>
        </p:spPr>
      </p:pic>
      <p:pic>
        <p:nvPicPr>
          <p:cNvPr id="6" name="Vannoy_Kgs_L03_Slide02_03">
            <a:hlinkClick r:id="" action="ppaction://media"/>
            <a:extLst>
              <a:ext uri="{FF2B5EF4-FFF2-40B4-BE49-F238E27FC236}">
                <a16:creationId xmlns:a16="http://schemas.microsoft.com/office/drawing/2014/main" id="{324B8389-07C6-631E-A9A7-DD6209AF954B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951417" y="2001166"/>
            <a:ext cx="609600" cy="609600"/>
          </a:xfrm>
          <a:prstGeom prst="rect">
            <a:avLst/>
          </a:prstGeom>
        </p:spPr>
      </p:pic>
      <p:pic>
        <p:nvPicPr>
          <p:cNvPr id="7" name="Vannoy_Kgs_L03_Slide02_04">
            <a:hlinkClick r:id="" action="ppaction://media"/>
            <a:extLst>
              <a:ext uri="{FF2B5EF4-FFF2-40B4-BE49-F238E27FC236}">
                <a16:creationId xmlns:a16="http://schemas.microsoft.com/office/drawing/2014/main" id="{E63FF0A0-65DF-691F-0366-3E4D2FAD924C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951417" y="3124200"/>
            <a:ext cx="609600" cy="609600"/>
          </a:xfrm>
          <a:prstGeom prst="rect">
            <a:avLst/>
          </a:prstGeom>
        </p:spPr>
      </p:pic>
      <p:pic>
        <p:nvPicPr>
          <p:cNvPr id="8" name="Vannoy_Kgs_L03_Slide02_05">
            <a:hlinkClick r:id="" action="ppaction://media"/>
            <a:extLst>
              <a:ext uri="{FF2B5EF4-FFF2-40B4-BE49-F238E27FC236}">
                <a16:creationId xmlns:a16="http://schemas.microsoft.com/office/drawing/2014/main" id="{CF8FD023-BA6B-5E86-6913-5F5E3E317BEE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951417" y="4053520"/>
            <a:ext cx="609600" cy="609600"/>
          </a:xfrm>
          <a:prstGeom prst="rect">
            <a:avLst/>
          </a:prstGeom>
        </p:spPr>
      </p:pic>
      <p:pic>
        <p:nvPicPr>
          <p:cNvPr id="9" name="Vannoy_Kgs_L03_Slide02_06">
            <a:hlinkClick r:id="" action="ppaction://media"/>
            <a:extLst>
              <a:ext uri="{FF2B5EF4-FFF2-40B4-BE49-F238E27FC236}">
                <a16:creationId xmlns:a16="http://schemas.microsoft.com/office/drawing/2014/main" id="{A7F7C5EC-77C5-C645-8300-4B64D861A915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894590" y="5017711"/>
            <a:ext cx="609600" cy="609600"/>
          </a:xfrm>
          <a:prstGeom prst="rect">
            <a:avLst/>
          </a:prstGeom>
        </p:spPr>
      </p:pic>
      <p:pic>
        <p:nvPicPr>
          <p:cNvPr id="16" name="Vannoy_Kgs_L03_Slide02_07">
            <a:hlinkClick r:id="" action="ppaction://media"/>
            <a:extLst>
              <a:ext uri="{FF2B5EF4-FFF2-40B4-BE49-F238E27FC236}">
                <a16:creationId xmlns:a16="http://schemas.microsoft.com/office/drawing/2014/main" id="{237959BD-1007-7240-D362-E00FE86AB12C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951417" y="5947031"/>
            <a:ext cx="609600" cy="609600"/>
          </a:xfrm>
          <a:prstGeom prst="rect">
            <a:avLst/>
          </a:prstGeom>
        </p:spPr>
      </p:pic>
      <p:pic>
        <p:nvPicPr>
          <p:cNvPr id="17" name="Vannoy_Kgs_L03_Slide02_08">
            <a:hlinkClick r:id="" action="ppaction://media"/>
            <a:extLst>
              <a:ext uri="{FF2B5EF4-FFF2-40B4-BE49-F238E27FC236}">
                <a16:creationId xmlns:a16="http://schemas.microsoft.com/office/drawing/2014/main" id="{8959B533-A544-93E3-B87A-C0480FB6E264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894590" y="6858000"/>
            <a:ext cx="609600" cy="609600"/>
          </a:xfrm>
          <a:prstGeom prst="rect">
            <a:avLst/>
          </a:prstGeom>
        </p:spPr>
      </p:pic>
      <p:pic>
        <p:nvPicPr>
          <p:cNvPr id="21" name="Vannoy_Kgs_L03_Slide02_09">
            <a:hlinkClick r:id="" action="ppaction://media"/>
            <a:extLst>
              <a:ext uri="{FF2B5EF4-FFF2-40B4-BE49-F238E27FC236}">
                <a16:creationId xmlns:a16="http://schemas.microsoft.com/office/drawing/2014/main" id="{9585CB31-274B-B52D-A9C7-CDC7F87DEEE9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1618563" y="7044723"/>
            <a:ext cx="609600" cy="609600"/>
          </a:xfrm>
          <a:prstGeom prst="rect">
            <a:avLst/>
          </a:prstGeom>
        </p:spPr>
      </p:pic>
      <p:pic>
        <p:nvPicPr>
          <p:cNvPr id="22" name="Vannoy_Kgs_L03_Slide02_10">
            <a:hlinkClick r:id="" action="ppaction://media"/>
            <a:extLst>
              <a:ext uri="{FF2B5EF4-FFF2-40B4-BE49-F238E27FC236}">
                <a16:creationId xmlns:a16="http://schemas.microsoft.com/office/drawing/2014/main" id="{9CB22FCC-DEA8-970A-CE43-3817A2033CA6}"/>
              </a:ext>
            </a:extLst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0370950" y="72596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926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639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66485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36850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3699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4348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8247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24987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34348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4212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5177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3775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3696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92738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94943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89681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171184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62865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449415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19209-9301-4C72-CC76-F3DADCBB4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Kings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CDDA7-5EAE-A379-68F7-1B349588D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1785" y="1318053"/>
            <a:ext cx="11268430" cy="5470935"/>
          </a:xfrm>
        </p:spPr>
        <p:txBody>
          <a:bodyPr>
            <a:noAutofit/>
          </a:bodyPr>
          <a:lstStyle/>
          <a:p>
            <a:pPr lvl="1">
              <a:buFont typeface="Wingdings" panose="05000000000000000000" pitchFamily="2" charset="2"/>
              <a:buChar char="Ø"/>
            </a:pPr>
            <a:r>
              <a:rPr lang="en-US" sz="2200" dirty="0">
                <a:latin typeface="Roboto" panose="02000000000000000000" pitchFamily="2" charset="0"/>
                <a:ea typeface="Roboto" panose="02000000000000000000" pitchFamily="2" charset="0"/>
              </a:rPr>
              <a:t>4.  Solomon’s Wisdom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Vannoy’s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Analysis and Application 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Video based on audio from Dr.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Vannoy’s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class at Biblical Theological 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Seminary. It was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renarrated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because the original audio was scratchy 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and it was turned into video by Ted Hildebrandt for Biblicalelearning.org.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4" name="Vannoy_Kgs_L03_Slide03_01">
            <a:hlinkClick r:id="" action="ppaction://media"/>
            <a:extLst>
              <a:ext uri="{FF2B5EF4-FFF2-40B4-BE49-F238E27FC236}">
                <a16:creationId xmlns:a16="http://schemas.microsoft.com/office/drawing/2014/main" id="{CEEA8F42-343A-D49D-8AD1-C44A51C0F9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718942" y="0"/>
            <a:ext cx="609600" cy="609600"/>
          </a:xfrm>
          <a:prstGeom prst="rect">
            <a:avLst/>
          </a:prstGeom>
        </p:spPr>
      </p:pic>
      <p:pic>
        <p:nvPicPr>
          <p:cNvPr id="5" name="Vannoy_Kgs_L03_Slide03_02">
            <a:hlinkClick r:id="" action="ppaction://media"/>
            <a:extLst>
              <a:ext uri="{FF2B5EF4-FFF2-40B4-BE49-F238E27FC236}">
                <a16:creationId xmlns:a16="http://schemas.microsoft.com/office/drawing/2014/main" id="{22825421-6E14-5318-553E-C098E2363B7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121898" y="1152983"/>
            <a:ext cx="609600" cy="609600"/>
          </a:xfrm>
          <a:prstGeom prst="rect">
            <a:avLst/>
          </a:prstGeom>
        </p:spPr>
      </p:pic>
      <p:pic>
        <p:nvPicPr>
          <p:cNvPr id="6" name="Vannoy_Kgs_L03_Slide03_03">
            <a:hlinkClick r:id="" action="ppaction://media"/>
            <a:extLst>
              <a:ext uri="{FF2B5EF4-FFF2-40B4-BE49-F238E27FC236}">
                <a16:creationId xmlns:a16="http://schemas.microsoft.com/office/drawing/2014/main" id="{D859FD87-1A99-7BB5-3EA8-B9EDA0574950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817098" y="2819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172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417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6675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1640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84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839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24963</TotalTime>
  <Words>160</Words>
  <Application>Microsoft Office PowerPoint</Application>
  <PresentationFormat>Widescreen</PresentationFormat>
  <Paragraphs>20</Paragraphs>
  <Slides>3</Slides>
  <Notes>0</Notes>
  <HiddenSlides>0</HiddenSlides>
  <MMClips>14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10" baseType="lpstr">
      <vt:lpstr>AA Times New Roman</vt:lpstr>
      <vt:lpstr>Arial</vt:lpstr>
      <vt:lpstr>Century Gothic</vt:lpstr>
      <vt:lpstr>Roboto</vt:lpstr>
      <vt:lpstr>Wingdings</vt:lpstr>
      <vt:lpstr>Wingdings 3</vt:lpstr>
      <vt:lpstr>Ion</vt:lpstr>
      <vt:lpstr>              Kings</vt:lpstr>
      <vt:lpstr>Kings</vt:lpstr>
      <vt:lpstr>Kings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Foundation of Biblical Prophecy</dc:title>
  <dc:creator>Ted Hildebrandt</dc:creator>
  <cp:lastModifiedBy>Ted Hildebrandt</cp:lastModifiedBy>
  <cp:revision>391</cp:revision>
  <dcterms:created xsi:type="dcterms:W3CDTF">2023-02-18T16:12:42Z</dcterms:created>
  <dcterms:modified xsi:type="dcterms:W3CDTF">2023-04-08T12:33:31Z</dcterms:modified>
</cp:coreProperties>
</file>