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28: Jacob’s Blessing of Judah, Joseph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Vannoy_Gen_Lec28_Slide01_01">
            <a:hlinkClick r:id="" action="ppaction://media"/>
            <a:extLst>
              <a:ext uri="{FF2B5EF4-FFF2-40B4-BE49-F238E27FC236}">
                <a16:creationId xmlns:a16="http://schemas.microsoft.com/office/drawing/2014/main" id="{899CC0B0-FEF6-8C5C-C9AE-D5B436338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86282" y="-443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Opening Comments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Jacob …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3.  Jacob at Peniel – Genesis 32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4.  The Loss of Joseph – Genesis 37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5.  Jacob’s Blessings in Genesis 49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Judah’s Blessing (Gen. 49:8-12)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Early Mention of Kingship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Until “Shiloh” Comes (?) – Genesis 49:10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Intertextual Connection to Ezek. 21:27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Davidic King and Christ [Already but not Yet]</a:t>
            </a:r>
          </a:p>
        </p:txBody>
      </p:sp>
      <p:pic>
        <p:nvPicPr>
          <p:cNvPr id="21" name="Vannoy_Gen_Lec28_Slide02_01">
            <a:hlinkClick r:id="" action="ppaction://media"/>
            <a:extLst>
              <a:ext uri="{FF2B5EF4-FFF2-40B4-BE49-F238E27FC236}">
                <a16:creationId xmlns:a16="http://schemas.microsoft.com/office/drawing/2014/main" id="{40A5DD89-3625-7986-F82F-B63FD502E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1646" y="-304800"/>
            <a:ext cx="609600" cy="609600"/>
          </a:xfrm>
          <a:prstGeom prst="rect">
            <a:avLst/>
          </a:prstGeom>
        </p:spPr>
      </p:pic>
      <p:pic>
        <p:nvPicPr>
          <p:cNvPr id="22" name="Vannoy_Gen_Lec28_Slide02_02">
            <a:hlinkClick r:id="" action="ppaction://media"/>
            <a:extLst>
              <a:ext uri="{FF2B5EF4-FFF2-40B4-BE49-F238E27FC236}">
                <a16:creationId xmlns:a16="http://schemas.microsoft.com/office/drawing/2014/main" id="{6246C876-E752-5C6D-1B06-30B6E9EC2B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1646" y="781024"/>
            <a:ext cx="609600" cy="609600"/>
          </a:xfrm>
          <a:prstGeom prst="rect">
            <a:avLst/>
          </a:prstGeom>
        </p:spPr>
      </p:pic>
      <p:pic>
        <p:nvPicPr>
          <p:cNvPr id="23" name="Vannoy_Gen_Lec28_Slide02_03">
            <a:hlinkClick r:id="" action="ppaction://media"/>
            <a:extLst>
              <a:ext uri="{FF2B5EF4-FFF2-40B4-BE49-F238E27FC236}">
                <a16:creationId xmlns:a16="http://schemas.microsoft.com/office/drawing/2014/main" id="{C9C1F668-F910-B94D-0692-C3D2277FA6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68652" y="1700134"/>
            <a:ext cx="609600" cy="609600"/>
          </a:xfrm>
          <a:prstGeom prst="rect">
            <a:avLst/>
          </a:prstGeom>
        </p:spPr>
      </p:pic>
      <p:pic>
        <p:nvPicPr>
          <p:cNvPr id="33" name="Vannoy_Gen_Lec28_Slide02_04">
            <a:hlinkClick r:id="" action="ppaction://media"/>
            <a:extLst>
              <a:ext uri="{FF2B5EF4-FFF2-40B4-BE49-F238E27FC236}">
                <a16:creationId xmlns:a16="http://schemas.microsoft.com/office/drawing/2014/main" id="{D0D612FF-46E1-9000-39E2-261EF80B7C6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68652" y="2540546"/>
            <a:ext cx="609600" cy="609600"/>
          </a:xfrm>
          <a:prstGeom prst="rect">
            <a:avLst/>
          </a:prstGeom>
        </p:spPr>
      </p:pic>
      <p:pic>
        <p:nvPicPr>
          <p:cNvPr id="34" name="Vannoy_Gen_Lec28_Slide02_05">
            <a:hlinkClick r:id="" action="ppaction://media"/>
            <a:extLst>
              <a:ext uri="{FF2B5EF4-FFF2-40B4-BE49-F238E27FC236}">
                <a16:creationId xmlns:a16="http://schemas.microsoft.com/office/drawing/2014/main" id="{6505CF8B-928A-5B5C-135E-22566DEA73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68652" y="3705068"/>
            <a:ext cx="609600" cy="609600"/>
          </a:xfrm>
          <a:prstGeom prst="rect">
            <a:avLst/>
          </a:prstGeom>
        </p:spPr>
      </p:pic>
      <p:pic>
        <p:nvPicPr>
          <p:cNvPr id="35" name="Vannoy_Gen_Lec28_Slide02_06">
            <a:hlinkClick r:id="" action="ppaction://media"/>
            <a:extLst>
              <a:ext uri="{FF2B5EF4-FFF2-40B4-BE49-F238E27FC236}">
                <a16:creationId xmlns:a16="http://schemas.microsoft.com/office/drawing/2014/main" id="{C51D4893-1A52-3658-8881-10FA7EB9BAB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73452" y="4853066"/>
            <a:ext cx="609600" cy="609600"/>
          </a:xfrm>
          <a:prstGeom prst="rect">
            <a:avLst/>
          </a:prstGeom>
        </p:spPr>
      </p:pic>
      <p:pic>
        <p:nvPicPr>
          <p:cNvPr id="36" name="Vannoy_Gen_Lec28_Slide02_07">
            <a:hlinkClick r:id="" action="ppaction://media"/>
            <a:extLst>
              <a:ext uri="{FF2B5EF4-FFF2-40B4-BE49-F238E27FC236}">
                <a16:creationId xmlns:a16="http://schemas.microsoft.com/office/drawing/2014/main" id="{60C88D3E-01B6-34F6-4808-3A7ACFD1956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73452" y="5467376"/>
            <a:ext cx="609600" cy="609600"/>
          </a:xfrm>
          <a:prstGeom prst="rect">
            <a:avLst/>
          </a:prstGeom>
        </p:spPr>
      </p:pic>
      <p:pic>
        <p:nvPicPr>
          <p:cNvPr id="37" name="Vannoy_Gen_Lec28_Slide02_08">
            <a:hlinkClick r:id="" action="ppaction://media"/>
            <a:extLst>
              <a:ext uri="{FF2B5EF4-FFF2-40B4-BE49-F238E27FC236}">
                <a16:creationId xmlns:a16="http://schemas.microsoft.com/office/drawing/2014/main" id="{FE277436-263D-1049-587A-B4A12A4D72C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73452" y="6307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43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2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71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2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62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416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678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450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329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565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946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615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99097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565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G. Joseph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1.  Genesis 37:2 –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Toledoth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Events of Joseph’s Life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Joseph’s Encounters with His Brothers – Genesis 42-45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Joseph’s Family Dreams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NT does not Mention Joseph as a Type of Christ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3.  The Significance of These Events in the Context of Redemptive History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Joseph Temporarily Become Prominent, although Judah is the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Promised Seed.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Genesis 38 – Judah and Tamar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Perez in Christ’s Line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Vannoy_Gen_Lec28_Slide03_02">
            <a:hlinkClick r:id="" action="ppaction://media"/>
            <a:extLst>
              <a:ext uri="{FF2B5EF4-FFF2-40B4-BE49-F238E27FC236}">
                <a16:creationId xmlns:a16="http://schemas.microsoft.com/office/drawing/2014/main" id="{A0EB0FDB-555C-6035-2F83-DFFA2C642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06597" y="374020"/>
            <a:ext cx="609600" cy="609600"/>
          </a:xfrm>
          <a:prstGeom prst="rect">
            <a:avLst/>
          </a:prstGeom>
        </p:spPr>
      </p:pic>
      <p:pic>
        <p:nvPicPr>
          <p:cNvPr id="19" name="Vannoy_Gen_Lec28_Slide03_03">
            <a:hlinkClick r:id="" action="ppaction://media"/>
            <a:extLst>
              <a:ext uri="{FF2B5EF4-FFF2-40B4-BE49-F238E27FC236}">
                <a16:creationId xmlns:a16="http://schemas.microsoft.com/office/drawing/2014/main" id="{59AD4DEC-6A8D-A0BD-08BB-18E31CD204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0898" y="1390624"/>
            <a:ext cx="609600" cy="609600"/>
          </a:xfrm>
          <a:prstGeom prst="rect">
            <a:avLst/>
          </a:prstGeom>
        </p:spPr>
      </p:pic>
      <p:pic>
        <p:nvPicPr>
          <p:cNvPr id="20" name="Vannoy_Gen_Lec28_Slide03_04">
            <a:hlinkClick r:id="" action="ppaction://media"/>
            <a:extLst>
              <a:ext uri="{FF2B5EF4-FFF2-40B4-BE49-F238E27FC236}">
                <a16:creationId xmlns:a16="http://schemas.microsoft.com/office/drawing/2014/main" id="{A0E694E6-7343-D42C-635E-3ADA9A81F1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06597" y="2407228"/>
            <a:ext cx="609600" cy="609600"/>
          </a:xfrm>
          <a:prstGeom prst="rect">
            <a:avLst/>
          </a:prstGeom>
        </p:spPr>
      </p:pic>
      <p:pic>
        <p:nvPicPr>
          <p:cNvPr id="21" name="Vannoy_Gen_Lec28_Slide03_05">
            <a:hlinkClick r:id="" action="ppaction://media"/>
            <a:extLst>
              <a:ext uri="{FF2B5EF4-FFF2-40B4-BE49-F238E27FC236}">
                <a16:creationId xmlns:a16="http://schemas.microsoft.com/office/drawing/2014/main" id="{815ABCDC-A19D-E0EE-E5E6-E252CE8935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0898" y="3423832"/>
            <a:ext cx="609600" cy="609600"/>
          </a:xfrm>
          <a:prstGeom prst="rect">
            <a:avLst/>
          </a:prstGeom>
        </p:spPr>
      </p:pic>
      <p:pic>
        <p:nvPicPr>
          <p:cNvPr id="22" name="Vannoy_Gen_Lec28_Slide03_06">
            <a:hlinkClick r:id="" action="ppaction://media"/>
            <a:extLst>
              <a:ext uri="{FF2B5EF4-FFF2-40B4-BE49-F238E27FC236}">
                <a16:creationId xmlns:a16="http://schemas.microsoft.com/office/drawing/2014/main" id="{5C589488-FA9A-90EC-BF06-542E7D4430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82" y="4126091"/>
            <a:ext cx="609600" cy="609600"/>
          </a:xfrm>
          <a:prstGeom prst="rect">
            <a:avLst/>
          </a:prstGeom>
        </p:spPr>
      </p:pic>
      <p:pic>
        <p:nvPicPr>
          <p:cNvPr id="23" name="Vannoy_Gen_Lec28_Slide03_07">
            <a:hlinkClick r:id="" action="ppaction://media"/>
            <a:extLst>
              <a:ext uri="{FF2B5EF4-FFF2-40B4-BE49-F238E27FC236}">
                <a16:creationId xmlns:a16="http://schemas.microsoft.com/office/drawing/2014/main" id="{F0AC2BE0-5C8C-2FC7-8145-ABFAFC70D3D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0898" y="5235354"/>
            <a:ext cx="609600" cy="609600"/>
          </a:xfrm>
          <a:prstGeom prst="rect">
            <a:avLst/>
          </a:prstGeom>
        </p:spPr>
      </p:pic>
      <p:pic>
        <p:nvPicPr>
          <p:cNvPr id="24" name="Vannoy_Gen_Lec28_Slide03_08">
            <a:hlinkClick r:id="" action="ppaction://media"/>
            <a:extLst>
              <a:ext uri="{FF2B5EF4-FFF2-40B4-BE49-F238E27FC236}">
                <a16:creationId xmlns:a16="http://schemas.microsoft.com/office/drawing/2014/main" id="{5C30B80F-8210-F3DC-EADD-7C5F6D87E05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6761" y="5786062"/>
            <a:ext cx="609600" cy="609600"/>
          </a:xfrm>
          <a:prstGeom prst="rect">
            <a:avLst/>
          </a:prstGeom>
        </p:spPr>
      </p:pic>
      <p:pic>
        <p:nvPicPr>
          <p:cNvPr id="25" name="Vannoy_Gen_Lec28_Slide03_09">
            <a:hlinkClick r:id="" action="ppaction://media"/>
            <a:extLst>
              <a:ext uri="{FF2B5EF4-FFF2-40B4-BE49-F238E27FC236}">
                <a16:creationId xmlns:a16="http://schemas.microsoft.com/office/drawing/2014/main" id="{FA20B84E-5159-2C2B-2BD1-415AE4F0F3F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6761" y="677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3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81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03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814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47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961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28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442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2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466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5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420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11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738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85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28_Slide04_01">
            <a:hlinkClick r:id="" action="ppaction://media"/>
            <a:extLst>
              <a:ext uri="{FF2B5EF4-FFF2-40B4-BE49-F238E27FC236}">
                <a16:creationId xmlns:a16="http://schemas.microsoft.com/office/drawing/2014/main" id="{22A21E10-3AD2-E117-D46C-044970ACF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143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33300</TotalTime>
  <Words>227</Words>
  <Application>Microsoft Office PowerPoint</Application>
  <PresentationFormat>Widescreen</PresentationFormat>
  <Paragraphs>26</Paragraphs>
  <Slides>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519</cp:revision>
  <dcterms:created xsi:type="dcterms:W3CDTF">2023-02-18T16:12:42Z</dcterms:created>
  <dcterms:modified xsi:type="dcterms:W3CDTF">2023-05-06T18:54:34Z</dcterms:modified>
</cp:coreProperties>
</file>