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139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image" Target="../media/image7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microsoft.com/office/2007/relationships/media" Target="../media/media16.mp3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16: The Flood Narrative (Gen. 6-9) and Mesopotamian Parallels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Gen_Lec16_Slide01_01">
            <a:hlinkClick r:id="" action="ppaction://media"/>
            <a:extLst>
              <a:ext uri="{FF2B5EF4-FFF2-40B4-BE49-F238E27FC236}">
                <a16:creationId xmlns:a16="http://schemas.microsoft.com/office/drawing/2014/main" id="{E6F8AE00-58AA-61C0-A4BC-5A7CE4532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47963" y="-574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Babylonian Floor Story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Similarities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Explanation of Parallels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Mesopotamian Account Was Borrowed from a Proto-Semitic/Biblical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Account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The Hebrews Borrowed Their Account from the Mesopotamians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Von Rad’s Analysis – Both Independent with a Common Source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A Common Source of National Occurrence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Conditions Governing the Post-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Deluvian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World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a.  The Directions for the Propagation and Maintenance of Human and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Animal Life</a:t>
            </a:r>
          </a:p>
        </p:txBody>
      </p:sp>
      <p:pic>
        <p:nvPicPr>
          <p:cNvPr id="21" name="Vannoy_Gen_Lec16_Slide02_01">
            <a:hlinkClick r:id="" action="ppaction://media"/>
            <a:extLst>
              <a:ext uri="{FF2B5EF4-FFF2-40B4-BE49-F238E27FC236}">
                <a16:creationId xmlns:a16="http://schemas.microsoft.com/office/drawing/2014/main" id="{20E54AA1-8943-F73D-8858-4CE1E77A4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15455" y="-304800"/>
            <a:ext cx="609600" cy="609600"/>
          </a:xfrm>
          <a:prstGeom prst="rect">
            <a:avLst/>
          </a:prstGeom>
        </p:spPr>
      </p:pic>
      <p:pic>
        <p:nvPicPr>
          <p:cNvPr id="22" name="Vannoy_Gen_Lec16_Slide02_02">
            <a:hlinkClick r:id="" action="ppaction://media"/>
            <a:extLst>
              <a:ext uri="{FF2B5EF4-FFF2-40B4-BE49-F238E27FC236}">
                <a16:creationId xmlns:a16="http://schemas.microsoft.com/office/drawing/2014/main" id="{158ED5D1-B6F2-6D36-F34A-16400C7D9E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20255" y="543383"/>
            <a:ext cx="609600" cy="609600"/>
          </a:xfrm>
          <a:prstGeom prst="rect">
            <a:avLst/>
          </a:prstGeom>
        </p:spPr>
      </p:pic>
      <p:pic>
        <p:nvPicPr>
          <p:cNvPr id="23" name="Vannoy_Gen_Lec16_Slide02_03">
            <a:hlinkClick r:id="" action="ppaction://media"/>
            <a:extLst>
              <a:ext uri="{FF2B5EF4-FFF2-40B4-BE49-F238E27FC236}">
                <a16:creationId xmlns:a16="http://schemas.microsoft.com/office/drawing/2014/main" id="{F38E35E9-885D-B960-57C8-59FBAA57A6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47964" y="1264430"/>
            <a:ext cx="609600" cy="609600"/>
          </a:xfrm>
          <a:prstGeom prst="rect">
            <a:avLst/>
          </a:prstGeom>
        </p:spPr>
      </p:pic>
      <p:pic>
        <p:nvPicPr>
          <p:cNvPr id="24" name="Vannoy_Gen_Lec16_Slide02_04">
            <a:hlinkClick r:id="" action="ppaction://media"/>
            <a:extLst>
              <a:ext uri="{FF2B5EF4-FFF2-40B4-BE49-F238E27FC236}">
                <a16:creationId xmlns:a16="http://schemas.microsoft.com/office/drawing/2014/main" id="{6ED968A0-4BEE-555F-B025-3110C2F635E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47964" y="2306781"/>
            <a:ext cx="609600" cy="609600"/>
          </a:xfrm>
          <a:prstGeom prst="rect">
            <a:avLst/>
          </a:prstGeom>
        </p:spPr>
      </p:pic>
      <p:pic>
        <p:nvPicPr>
          <p:cNvPr id="25" name="Vannoy_Gen_Lec16_Slide02_05">
            <a:hlinkClick r:id="" action="ppaction://media"/>
            <a:extLst>
              <a:ext uri="{FF2B5EF4-FFF2-40B4-BE49-F238E27FC236}">
                <a16:creationId xmlns:a16="http://schemas.microsoft.com/office/drawing/2014/main" id="{31C49C52-8FE0-7EE2-5F02-128A43D7998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47964" y="3044332"/>
            <a:ext cx="609600" cy="609600"/>
          </a:xfrm>
          <a:prstGeom prst="rect">
            <a:avLst/>
          </a:prstGeom>
        </p:spPr>
      </p:pic>
      <p:pic>
        <p:nvPicPr>
          <p:cNvPr id="26" name="Vannoy_Gen_Lec16_Slide02_06">
            <a:hlinkClick r:id="" action="ppaction://media"/>
            <a:extLst>
              <a:ext uri="{FF2B5EF4-FFF2-40B4-BE49-F238E27FC236}">
                <a16:creationId xmlns:a16="http://schemas.microsoft.com/office/drawing/2014/main" id="{25CD6830-5521-590C-62C6-8966598D9D6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15455" y="3941620"/>
            <a:ext cx="609600" cy="609600"/>
          </a:xfrm>
          <a:prstGeom prst="rect">
            <a:avLst/>
          </a:prstGeom>
        </p:spPr>
      </p:pic>
      <p:pic>
        <p:nvPicPr>
          <p:cNvPr id="27" name="Vannoy_Gen_Lec16_Slide02_07">
            <a:hlinkClick r:id="" action="ppaction://media"/>
            <a:extLst>
              <a:ext uri="{FF2B5EF4-FFF2-40B4-BE49-F238E27FC236}">
                <a16:creationId xmlns:a16="http://schemas.microsoft.com/office/drawing/2014/main" id="{7181A8AB-BDA6-1411-16A1-52D73E39FE4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03401" y="4799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4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3488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528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85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8383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4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7862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877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8633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91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39824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48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Dominion of Man over the Animals is Reconfirmed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They were to be Fruitful and Multiply &amp; Sacredness of Human Life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	2. The Noahic Covenant in Genesis 9:8-17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The Curse on Canaan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Ham and Slavery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Curse on Canaan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What Was Ham’s Offense?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Gen_Lec16_Slide03_01">
            <a:hlinkClick r:id="" action="ppaction://media"/>
            <a:extLst>
              <a:ext uri="{FF2B5EF4-FFF2-40B4-BE49-F238E27FC236}">
                <a16:creationId xmlns:a16="http://schemas.microsoft.com/office/drawing/2014/main" id="{010DE609-E11B-9D45-935A-96F614DBD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29309" y="-156882"/>
            <a:ext cx="609600" cy="609600"/>
          </a:xfrm>
          <a:prstGeom prst="rect">
            <a:avLst/>
          </a:prstGeom>
        </p:spPr>
      </p:pic>
      <p:pic>
        <p:nvPicPr>
          <p:cNvPr id="11" name="Vannoy_Gen_Lec16_Slide03_02">
            <a:hlinkClick r:id="" action="ppaction://media"/>
            <a:extLst>
              <a:ext uri="{FF2B5EF4-FFF2-40B4-BE49-F238E27FC236}">
                <a16:creationId xmlns:a16="http://schemas.microsoft.com/office/drawing/2014/main" id="{D3D436A3-29EF-66EF-FA9F-F5E2C07F27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06419" y="605728"/>
            <a:ext cx="609600" cy="609600"/>
          </a:xfrm>
          <a:prstGeom prst="rect">
            <a:avLst/>
          </a:prstGeom>
        </p:spPr>
      </p:pic>
      <p:pic>
        <p:nvPicPr>
          <p:cNvPr id="12" name="Vannoy_Gen_Lec16_Slide03_03">
            <a:hlinkClick r:id="" action="ppaction://media"/>
            <a:extLst>
              <a:ext uri="{FF2B5EF4-FFF2-40B4-BE49-F238E27FC236}">
                <a16:creationId xmlns:a16="http://schemas.microsoft.com/office/drawing/2014/main" id="{48720992-2B67-07ED-0192-8D0A9DBA76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06419" y="1548448"/>
            <a:ext cx="609600" cy="609600"/>
          </a:xfrm>
          <a:prstGeom prst="rect">
            <a:avLst/>
          </a:prstGeom>
        </p:spPr>
      </p:pic>
      <p:pic>
        <p:nvPicPr>
          <p:cNvPr id="13" name="Vannoy_Gen_Lec16_Slide03_04">
            <a:hlinkClick r:id="" action="ppaction://media"/>
            <a:extLst>
              <a:ext uri="{FF2B5EF4-FFF2-40B4-BE49-F238E27FC236}">
                <a16:creationId xmlns:a16="http://schemas.microsoft.com/office/drawing/2014/main" id="{ECC79466-E919-7EFD-C336-FAB593E86F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2545" y="2334491"/>
            <a:ext cx="609600" cy="609600"/>
          </a:xfrm>
          <a:prstGeom prst="rect">
            <a:avLst/>
          </a:prstGeom>
        </p:spPr>
      </p:pic>
      <p:pic>
        <p:nvPicPr>
          <p:cNvPr id="14" name="Vannoy_Gen_Lec16_Slide03_05">
            <a:hlinkClick r:id="" action="ppaction://media"/>
            <a:extLst>
              <a:ext uri="{FF2B5EF4-FFF2-40B4-BE49-F238E27FC236}">
                <a16:creationId xmlns:a16="http://schemas.microsoft.com/office/drawing/2014/main" id="{6673841F-B066-F1BB-DE34-6D4C8F1869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55800" y="3124200"/>
            <a:ext cx="609600" cy="609600"/>
          </a:xfrm>
          <a:prstGeom prst="rect">
            <a:avLst/>
          </a:prstGeom>
        </p:spPr>
      </p:pic>
      <p:pic>
        <p:nvPicPr>
          <p:cNvPr id="15" name="Vannoy_Gen_Lec16_Slide03_06">
            <a:hlinkClick r:id="" action="ppaction://media"/>
            <a:extLst>
              <a:ext uri="{FF2B5EF4-FFF2-40B4-BE49-F238E27FC236}">
                <a16:creationId xmlns:a16="http://schemas.microsoft.com/office/drawing/2014/main" id="{51A31D70-9D16-D5B4-721A-EBAD9786744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32910" y="3910243"/>
            <a:ext cx="609600" cy="609600"/>
          </a:xfrm>
          <a:prstGeom prst="rect">
            <a:avLst/>
          </a:prstGeom>
        </p:spPr>
      </p:pic>
      <p:pic>
        <p:nvPicPr>
          <p:cNvPr id="16" name="Vannoy_Gen_Lec16_Slide03_07">
            <a:hlinkClick r:id="" action="ppaction://media"/>
            <a:extLst>
              <a:ext uri="{FF2B5EF4-FFF2-40B4-BE49-F238E27FC236}">
                <a16:creationId xmlns:a16="http://schemas.microsoft.com/office/drawing/2014/main" id="{B0EB4375-5A65-9D99-184B-67E893A4EFE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29309" y="4758631"/>
            <a:ext cx="609600" cy="609600"/>
          </a:xfrm>
          <a:prstGeom prst="rect">
            <a:avLst/>
          </a:prstGeom>
        </p:spPr>
      </p:pic>
      <p:pic>
        <p:nvPicPr>
          <p:cNvPr id="17" name="Vannoy_Gen_Lec16_Slide03_08">
            <a:hlinkClick r:id="" action="ppaction://media"/>
            <a:extLst>
              <a:ext uri="{FF2B5EF4-FFF2-40B4-BE49-F238E27FC236}">
                <a16:creationId xmlns:a16="http://schemas.microsoft.com/office/drawing/2014/main" id="{79B9B9EA-66D4-B21B-124D-734D378E1A8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32910" y="5839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1578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40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7583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90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48671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0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9761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31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492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46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1607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39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47534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30217</TotalTime>
  <Words>208</Words>
  <Application>Microsoft Office PowerPoint</Application>
  <PresentationFormat>Widescreen</PresentationFormat>
  <Paragraphs>22</Paragraphs>
  <Slides>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461</cp:revision>
  <dcterms:created xsi:type="dcterms:W3CDTF">2023-02-18T16:12:42Z</dcterms:created>
  <dcterms:modified xsi:type="dcterms:W3CDTF">2023-05-02T18:23:29Z</dcterms:modified>
</cp:coreProperties>
</file>