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307" r:id="rId4"/>
    <p:sldId id="306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8" d="100"/>
          <a:sy n="78" d="100"/>
        </p:scale>
        <p:origin x="1260" y="8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microsoft.com/office/2007/relationships/media" Target="../media/media16.mp3"/><Relationship Id="rId18" Type="http://schemas.openxmlformats.org/officeDocument/2006/relationships/audio" Target="../media/media18.mp3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17" Type="http://schemas.microsoft.com/office/2007/relationships/media" Target="../media/media18.mp3"/><Relationship Id="rId2" Type="http://schemas.openxmlformats.org/officeDocument/2006/relationships/audio" Target="../media/media10.mp3"/><Relationship Id="rId16" Type="http://schemas.openxmlformats.org/officeDocument/2006/relationships/audio" Target="../media/media17.mp3"/><Relationship Id="rId20" Type="http://schemas.openxmlformats.org/officeDocument/2006/relationships/image" Target="../media/image7.png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5" Type="http://schemas.microsoft.com/office/2007/relationships/media" Target="../media/media12.mp3"/><Relationship Id="rId15" Type="http://schemas.microsoft.com/office/2007/relationships/media" Target="../media/media17.mp3"/><Relationship Id="rId10" Type="http://schemas.openxmlformats.org/officeDocument/2006/relationships/audio" Target="../media/media14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audio" Target="../media/media16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6:  Genesis 1 “Days” [Yom] – Theories of Interpretation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7" name="Vannoy_Gen_Lec06_Slide01_01">
            <a:hlinkClick r:id="" action="ppaction://media"/>
            <a:extLst>
              <a:ext uri="{FF2B5EF4-FFF2-40B4-BE49-F238E27FC236}">
                <a16:creationId xmlns:a16="http://schemas.microsoft.com/office/drawing/2014/main" id="{2415D10F-B725-E2F4-C6EB-B94CBD2ED7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6270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Yom [day]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a.  Usage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1.  Usage in the OT in General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2.  Usage in Genesis 1 Framework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Length of the Seventh Day is a Long Period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Argument for a Solar Day Based on Exod. 20 analogy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Differing Opinions Allowed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b. Main Types of Views of the Days of Genesis 1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Perspective on the Length of “days” in Gen. 1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1) 3 Approaches for Actual Days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Position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Vannoy_Gen_Lec06_Slide02_01">
            <a:hlinkClick r:id="" action="ppaction://media"/>
            <a:extLst>
              <a:ext uri="{FF2B5EF4-FFF2-40B4-BE49-F238E27FC236}">
                <a16:creationId xmlns:a16="http://schemas.microsoft.com/office/drawing/2014/main" id="{84CF0266-9E92-F581-E502-3AB93ACAE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69329" y="-156882"/>
            <a:ext cx="609600" cy="609600"/>
          </a:xfrm>
          <a:prstGeom prst="rect">
            <a:avLst/>
          </a:prstGeom>
        </p:spPr>
      </p:pic>
      <p:pic>
        <p:nvPicPr>
          <p:cNvPr id="10" name="Vannoy_Gen_Lec06_Slide02_02">
            <a:hlinkClick r:id="" action="ppaction://media"/>
            <a:extLst>
              <a:ext uri="{FF2B5EF4-FFF2-40B4-BE49-F238E27FC236}">
                <a16:creationId xmlns:a16="http://schemas.microsoft.com/office/drawing/2014/main" id="{8473A738-DED6-490F-3EEB-9AAFA8D879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01711" y="776415"/>
            <a:ext cx="609600" cy="609600"/>
          </a:xfrm>
          <a:prstGeom prst="rect">
            <a:avLst/>
          </a:prstGeom>
        </p:spPr>
      </p:pic>
      <p:pic>
        <p:nvPicPr>
          <p:cNvPr id="11" name="Vannoy_Gen_Lec06_Slide02_03">
            <a:hlinkClick r:id="" action="ppaction://media"/>
            <a:extLst>
              <a:ext uri="{FF2B5EF4-FFF2-40B4-BE49-F238E27FC236}">
                <a16:creationId xmlns:a16="http://schemas.microsoft.com/office/drawing/2014/main" id="{BF3F1422-5A35-04C9-B5E7-B4DA718C23C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4529" y="1709712"/>
            <a:ext cx="609600" cy="609600"/>
          </a:xfrm>
          <a:prstGeom prst="rect">
            <a:avLst/>
          </a:prstGeom>
        </p:spPr>
      </p:pic>
      <p:pic>
        <p:nvPicPr>
          <p:cNvPr id="18" name="Vannoy_Gen_Lec06_Slide02_04">
            <a:hlinkClick r:id="" action="ppaction://media"/>
            <a:extLst>
              <a:ext uri="{FF2B5EF4-FFF2-40B4-BE49-F238E27FC236}">
                <a16:creationId xmlns:a16="http://schemas.microsoft.com/office/drawing/2014/main" id="{AA981831-BF2E-1A8C-ED56-569B9DDD7FF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01711" y="2819400"/>
            <a:ext cx="609600" cy="609600"/>
          </a:xfrm>
          <a:prstGeom prst="rect">
            <a:avLst/>
          </a:prstGeom>
        </p:spPr>
      </p:pic>
      <p:pic>
        <p:nvPicPr>
          <p:cNvPr id="19" name="Vannoy_Gen_Lec06_Slide02_05">
            <a:hlinkClick r:id="" action="ppaction://media"/>
            <a:extLst>
              <a:ext uri="{FF2B5EF4-FFF2-40B4-BE49-F238E27FC236}">
                <a16:creationId xmlns:a16="http://schemas.microsoft.com/office/drawing/2014/main" id="{62175BAC-021D-8425-648E-D2A3F0FFA4C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01711" y="3624288"/>
            <a:ext cx="609600" cy="609600"/>
          </a:xfrm>
          <a:prstGeom prst="rect">
            <a:avLst/>
          </a:prstGeom>
        </p:spPr>
      </p:pic>
      <p:pic>
        <p:nvPicPr>
          <p:cNvPr id="20" name="Vannoy_Gen_Lec06_Slide02_06">
            <a:hlinkClick r:id="" action="ppaction://media"/>
            <a:extLst>
              <a:ext uri="{FF2B5EF4-FFF2-40B4-BE49-F238E27FC236}">
                <a16:creationId xmlns:a16="http://schemas.microsoft.com/office/drawing/2014/main" id="{D939F92B-3518-3195-83A2-F0D54E0D547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01711" y="4416459"/>
            <a:ext cx="609600" cy="609600"/>
          </a:xfrm>
          <a:prstGeom prst="rect">
            <a:avLst/>
          </a:prstGeom>
        </p:spPr>
      </p:pic>
      <p:pic>
        <p:nvPicPr>
          <p:cNvPr id="21" name="Vannoy_Gen_Lec06_Slide02_07">
            <a:hlinkClick r:id="" action="ppaction://media"/>
            <a:extLst>
              <a:ext uri="{FF2B5EF4-FFF2-40B4-BE49-F238E27FC236}">
                <a16:creationId xmlns:a16="http://schemas.microsoft.com/office/drawing/2014/main" id="{CF4A8968-8482-5D6C-F0CE-F02B8EF19B4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81116" y="5249459"/>
            <a:ext cx="609600" cy="609600"/>
          </a:xfrm>
          <a:prstGeom prst="rect">
            <a:avLst/>
          </a:prstGeom>
        </p:spPr>
      </p:pic>
      <p:pic>
        <p:nvPicPr>
          <p:cNvPr id="22" name="Vannoy_Gen_Lec06_Slide02_08">
            <a:hlinkClick r:id="" action="ppaction://media"/>
            <a:extLst>
              <a:ext uri="{FF2B5EF4-FFF2-40B4-BE49-F238E27FC236}">
                <a16:creationId xmlns:a16="http://schemas.microsoft.com/office/drawing/2014/main" id="{35CFB396-81EA-2DAC-CD89-CD8B9C638875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81116" y="6179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81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0661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72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19929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35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65514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175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9273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031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91583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856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421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832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32471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9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24-hour Solar Day Position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Day Age Theory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Comments on the Relationship between Science and the Bible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Non-Actual Days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a.  Symbolic or Logical Order Days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b.  Augustine’s Allegorical View of “Day”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c.  Revelational Day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d.  Framework Hypothesis:  “Day” as a Literary Device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Parallelism of Days 1-3 &amp; 4-6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Gen_Lec06_Slide03_01">
            <a:hlinkClick r:id="" action="ppaction://media"/>
            <a:extLst>
              <a:ext uri="{FF2B5EF4-FFF2-40B4-BE49-F238E27FC236}">
                <a16:creationId xmlns:a16="http://schemas.microsoft.com/office/drawing/2014/main" id="{6D1E10E4-025D-5FD2-6503-92FE73BD11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73914" y="-156882"/>
            <a:ext cx="609600" cy="609600"/>
          </a:xfrm>
          <a:prstGeom prst="rect">
            <a:avLst/>
          </a:prstGeom>
        </p:spPr>
      </p:pic>
      <p:pic>
        <p:nvPicPr>
          <p:cNvPr id="5" name="Vannoy_Gen_Lec06_Slide03_02">
            <a:hlinkClick r:id="" action="ppaction://media"/>
            <a:extLst>
              <a:ext uri="{FF2B5EF4-FFF2-40B4-BE49-F238E27FC236}">
                <a16:creationId xmlns:a16="http://schemas.microsoft.com/office/drawing/2014/main" id="{3F6D6175-EFCD-65C3-2DB9-155F2CADF1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36955" y="776415"/>
            <a:ext cx="609600" cy="609600"/>
          </a:xfrm>
          <a:prstGeom prst="rect">
            <a:avLst/>
          </a:prstGeom>
        </p:spPr>
      </p:pic>
      <p:pic>
        <p:nvPicPr>
          <p:cNvPr id="6" name="Vannoy_Gen_Lec06_Slide03_03">
            <a:hlinkClick r:id="" action="ppaction://media"/>
            <a:extLst>
              <a:ext uri="{FF2B5EF4-FFF2-40B4-BE49-F238E27FC236}">
                <a16:creationId xmlns:a16="http://schemas.microsoft.com/office/drawing/2014/main" id="{634BC1C3-D0E8-D54B-B743-23B4A85D267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68475" y="1629393"/>
            <a:ext cx="609600" cy="609600"/>
          </a:xfrm>
          <a:prstGeom prst="rect">
            <a:avLst/>
          </a:prstGeom>
        </p:spPr>
      </p:pic>
      <p:pic>
        <p:nvPicPr>
          <p:cNvPr id="7" name="Vannoy_Gen_Lec06_Slide03_04">
            <a:hlinkClick r:id="" action="ppaction://media"/>
            <a:extLst>
              <a:ext uri="{FF2B5EF4-FFF2-40B4-BE49-F238E27FC236}">
                <a16:creationId xmlns:a16="http://schemas.microsoft.com/office/drawing/2014/main" id="{0B27E0EA-901E-92AB-FD8D-0B8338BDF6A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73914" y="2525620"/>
            <a:ext cx="609600" cy="609600"/>
          </a:xfrm>
          <a:prstGeom prst="rect">
            <a:avLst/>
          </a:prstGeom>
        </p:spPr>
      </p:pic>
      <p:pic>
        <p:nvPicPr>
          <p:cNvPr id="8" name="Vannoy_Gen_Lec06_Slide03_05">
            <a:hlinkClick r:id="" action="ppaction://media"/>
            <a:extLst>
              <a:ext uri="{FF2B5EF4-FFF2-40B4-BE49-F238E27FC236}">
                <a16:creationId xmlns:a16="http://schemas.microsoft.com/office/drawing/2014/main" id="{4D4075FA-E83E-51B9-C5F9-C542503A849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63675" y="3429000"/>
            <a:ext cx="609600" cy="609600"/>
          </a:xfrm>
          <a:prstGeom prst="rect">
            <a:avLst/>
          </a:prstGeom>
        </p:spPr>
      </p:pic>
      <p:pic>
        <p:nvPicPr>
          <p:cNvPr id="9" name="Vannoy_Gen_Lec06_Slide03_06">
            <a:hlinkClick r:id="" action="ppaction://media"/>
            <a:extLst>
              <a:ext uri="{FF2B5EF4-FFF2-40B4-BE49-F238E27FC236}">
                <a16:creationId xmlns:a16="http://schemas.microsoft.com/office/drawing/2014/main" id="{B11C039B-B3F7-1C66-BF45-DB5E77EAEE9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68475" y="4318074"/>
            <a:ext cx="609600" cy="609600"/>
          </a:xfrm>
          <a:prstGeom prst="rect">
            <a:avLst/>
          </a:prstGeom>
        </p:spPr>
      </p:pic>
      <p:pic>
        <p:nvPicPr>
          <p:cNvPr id="10" name="Vannoy_Gen_Lec06_Slide03_07">
            <a:hlinkClick r:id="" action="ppaction://media"/>
            <a:extLst>
              <a:ext uri="{FF2B5EF4-FFF2-40B4-BE49-F238E27FC236}">
                <a16:creationId xmlns:a16="http://schemas.microsoft.com/office/drawing/2014/main" id="{F4267C3C-4746-D381-BA64-56BF0242776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36955" y="5207148"/>
            <a:ext cx="609600" cy="609600"/>
          </a:xfrm>
          <a:prstGeom prst="rect">
            <a:avLst/>
          </a:prstGeom>
        </p:spPr>
      </p:pic>
      <p:pic>
        <p:nvPicPr>
          <p:cNvPr id="11" name="Vannoy_Gen_Lec06_Slide03_08">
            <a:hlinkClick r:id="" action="ppaction://media"/>
            <a:extLst>
              <a:ext uri="{FF2B5EF4-FFF2-40B4-BE49-F238E27FC236}">
                <a16:creationId xmlns:a16="http://schemas.microsoft.com/office/drawing/2014/main" id="{905EAFDB-6C77-54DA-3364-EF773F28CDE0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32155" y="5929184"/>
            <a:ext cx="609600" cy="609600"/>
          </a:xfrm>
          <a:prstGeom prst="rect">
            <a:avLst/>
          </a:prstGeom>
        </p:spPr>
      </p:pic>
      <p:pic>
        <p:nvPicPr>
          <p:cNvPr id="12" name="Vannoy_Gen_Lec06_Slide03_09">
            <a:hlinkClick r:id="" action="ppaction://media"/>
            <a:extLst>
              <a:ext uri="{FF2B5EF4-FFF2-40B4-BE49-F238E27FC236}">
                <a16:creationId xmlns:a16="http://schemas.microsoft.com/office/drawing/2014/main" id="{B406BCF0-6AAD-61B9-E004-BB9585129FB9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32155" y="69791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1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6496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8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7069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298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8967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1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92188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04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4655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99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36598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66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45278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540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13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600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Vannoy_Gen_Lec06_Slide04_01">
            <a:hlinkClick r:id="" action="ppaction://media"/>
            <a:extLst>
              <a:ext uri="{FF2B5EF4-FFF2-40B4-BE49-F238E27FC236}">
                <a16:creationId xmlns:a16="http://schemas.microsoft.com/office/drawing/2014/main" id="{50F477B6-E660-2146-44B2-D69A855EA9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9862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7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8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27248</TotalTime>
  <Words>227</Words>
  <Application>Microsoft Office PowerPoint</Application>
  <PresentationFormat>Widescreen</PresentationFormat>
  <Paragraphs>27</Paragraphs>
  <Slides>4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Genesis</vt:lpstr>
      <vt:lpstr>Genesis</vt:lpstr>
      <vt:lpstr>Genesis</vt:lpstr>
      <vt:lpstr>Genesis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410</cp:revision>
  <dcterms:created xsi:type="dcterms:W3CDTF">2023-02-18T16:12:42Z</dcterms:created>
  <dcterms:modified xsi:type="dcterms:W3CDTF">2023-04-28T12:21:55Z</dcterms:modified>
</cp:coreProperties>
</file>