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7" r:id="rId4"/>
    <p:sldId id="30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image" Target="../media/image7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5:  Genesis 1 and God, Genesis 1:1-2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05_Slide01_01">
            <a:hlinkClick r:id="" action="ppaction://media"/>
            <a:extLst>
              <a:ext uri="{FF2B5EF4-FFF2-40B4-BE49-F238E27FC236}">
                <a16:creationId xmlns:a16="http://schemas.microsoft.com/office/drawing/2014/main" id="{32D38BEA-A756-46D9-5DEA-348BAE8F9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6270" y="-187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God is the Omnipotent Creator of the Universe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God is Separate from His Creation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General Teachings about the Universe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The Universe is not Self-Existent or Divine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b.  It is Not Inherently Evil or Antagonistic to God and Man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Universe Came into Being at the Will of the Divine Creator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Its Formation Follows Orderly Stages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Genesis 1-2’s General Teaching About Man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The Same as With the Universe, Man is Not Self-Existent or Divine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b.  Man Owes His Existence to a Creative Act of God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c.  Man Comes as the Culmination of the Creative Acts of God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d.  Man is Separate from All the Rest of God’s Creation</a:t>
            </a:r>
          </a:p>
        </p:txBody>
      </p:sp>
      <p:pic>
        <p:nvPicPr>
          <p:cNvPr id="4" name="Vannoy_Gen_Lec05_Slide02_01">
            <a:hlinkClick r:id="" action="ppaction://media"/>
            <a:extLst>
              <a:ext uri="{FF2B5EF4-FFF2-40B4-BE49-F238E27FC236}">
                <a16:creationId xmlns:a16="http://schemas.microsoft.com/office/drawing/2014/main" id="{93AB54B1-7C62-0B5C-2D30-0D93A2DF8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7481" y="-304800"/>
            <a:ext cx="609600" cy="609600"/>
          </a:xfrm>
          <a:prstGeom prst="rect">
            <a:avLst/>
          </a:prstGeom>
        </p:spPr>
      </p:pic>
      <p:pic>
        <p:nvPicPr>
          <p:cNvPr id="5" name="Vannoy_Gen_Lec05_Slide02_02">
            <a:hlinkClick r:id="" action="ppaction://media"/>
            <a:extLst>
              <a:ext uri="{FF2B5EF4-FFF2-40B4-BE49-F238E27FC236}">
                <a16:creationId xmlns:a16="http://schemas.microsoft.com/office/drawing/2014/main" id="{143505B9-AC82-D8EB-2B5C-97EA47BAB2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7481" y="543383"/>
            <a:ext cx="609600" cy="609600"/>
          </a:xfrm>
          <a:prstGeom prst="rect">
            <a:avLst/>
          </a:prstGeom>
        </p:spPr>
      </p:pic>
      <p:pic>
        <p:nvPicPr>
          <p:cNvPr id="6" name="Vannoy_Gen_Lec05_Slide02_03">
            <a:hlinkClick r:id="" action="ppaction://media"/>
            <a:extLst>
              <a:ext uri="{FF2B5EF4-FFF2-40B4-BE49-F238E27FC236}">
                <a16:creationId xmlns:a16="http://schemas.microsoft.com/office/drawing/2014/main" id="{1792DC90-A6C7-9B40-8F44-A37A697497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7481" y="1391566"/>
            <a:ext cx="609600" cy="609600"/>
          </a:xfrm>
          <a:prstGeom prst="rect">
            <a:avLst/>
          </a:prstGeom>
        </p:spPr>
      </p:pic>
      <p:pic>
        <p:nvPicPr>
          <p:cNvPr id="7" name="Vannoy_Gen_Lec05_Slide02_04">
            <a:hlinkClick r:id="" action="ppaction://media"/>
            <a:extLst>
              <a:ext uri="{FF2B5EF4-FFF2-40B4-BE49-F238E27FC236}">
                <a16:creationId xmlns:a16="http://schemas.microsoft.com/office/drawing/2014/main" id="{359475E5-8F61-186C-A5AF-B7C30F1FAF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6843" y="2320068"/>
            <a:ext cx="609600" cy="609600"/>
          </a:xfrm>
          <a:prstGeom prst="rect">
            <a:avLst/>
          </a:prstGeom>
        </p:spPr>
      </p:pic>
      <p:pic>
        <p:nvPicPr>
          <p:cNvPr id="8" name="Vannoy_Gen_Lec05_Slide02_05">
            <a:hlinkClick r:id="" action="ppaction://media"/>
            <a:extLst>
              <a:ext uri="{FF2B5EF4-FFF2-40B4-BE49-F238E27FC236}">
                <a16:creationId xmlns:a16="http://schemas.microsoft.com/office/drawing/2014/main" id="{5A75D574-BDE0-8B72-B6A5-430E4BA9D0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684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43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4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95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304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713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9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Man Has Divine Authority or Dominion over the Animal Creation and is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Given the Task of Subduing the Earth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4.  Interpretations of Genesis 1:1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Genesis 1:1 Taken as an Independent Clause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Genesis 1:2 “was” or “became”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 Gap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Theory Debunked – Weston Fields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There’s No Real Link Established with Genesis 1:2 even if Those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Passages are Talking about Satan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Third Possibility is that the Statement Refers to the Creation of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Matter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Genesis 1:1 as an Independent Clause / Subordinate Clause views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5_Slide03_01">
            <a:hlinkClick r:id="" action="ppaction://media"/>
            <a:extLst>
              <a:ext uri="{FF2B5EF4-FFF2-40B4-BE49-F238E27FC236}">
                <a16:creationId xmlns:a16="http://schemas.microsoft.com/office/drawing/2014/main" id="{102E459A-D9D3-6B23-C673-79E5A6AFC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481" y="-304800"/>
            <a:ext cx="609600" cy="609600"/>
          </a:xfrm>
          <a:prstGeom prst="rect">
            <a:avLst/>
          </a:prstGeom>
        </p:spPr>
      </p:pic>
      <p:pic>
        <p:nvPicPr>
          <p:cNvPr id="5" name="Vannoy_Gen_Lec05_Slide03_02">
            <a:hlinkClick r:id="" action="ppaction://media"/>
            <a:extLst>
              <a:ext uri="{FF2B5EF4-FFF2-40B4-BE49-F238E27FC236}">
                <a16:creationId xmlns:a16="http://schemas.microsoft.com/office/drawing/2014/main" id="{6A255F7A-A45A-00D5-2FCF-E7F8D2EDFE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3979" y="611345"/>
            <a:ext cx="609600" cy="609600"/>
          </a:xfrm>
          <a:prstGeom prst="rect">
            <a:avLst/>
          </a:prstGeom>
        </p:spPr>
      </p:pic>
      <p:pic>
        <p:nvPicPr>
          <p:cNvPr id="6" name="Vannoy_Gen_Lec05_Slide03_03">
            <a:hlinkClick r:id="" action="ppaction://media"/>
            <a:extLst>
              <a:ext uri="{FF2B5EF4-FFF2-40B4-BE49-F238E27FC236}">
                <a16:creationId xmlns:a16="http://schemas.microsoft.com/office/drawing/2014/main" id="{5CF9ADA4-9864-7354-DB19-E20C6CE1FB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481" y="1527490"/>
            <a:ext cx="609600" cy="609600"/>
          </a:xfrm>
          <a:prstGeom prst="rect">
            <a:avLst/>
          </a:prstGeom>
        </p:spPr>
      </p:pic>
      <p:pic>
        <p:nvPicPr>
          <p:cNvPr id="7" name="Vannoy_Gen_Lec05_Slide03_04">
            <a:hlinkClick r:id="" action="ppaction://media"/>
            <a:extLst>
              <a:ext uri="{FF2B5EF4-FFF2-40B4-BE49-F238E27FC236}">
                <a16:creationId xmlns:a16="http://schemas.microsoft.com/office/drawing/2014/main" id="{855270B2-7F80-FE3C-2CA9-6225BE12B4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481" y="2523954"/>
            <a:ext cx="609600" cy="609600"/>
          </a:xfrm>
          <a:prstGeom prst="rect">
            <a:avLst/>
          </a:prstGeom>
        </p:spPr>
      </p:pic>
      <p:pic>
        <p:nvPicPr>
          <p:cNvPr id="8" name="Vannoy_Gen_Lec05_Slide03_05">
            <a:hlinkClick r:id="" action="ppaction://media"/>
            <a:extLst>
              <a:ext uri="{FF2B5EF4-FFF2-40B4-BE49-F238E27FC236}">
                <a16:creationId xmlns:a16="http://schemas.microsoft.com/office/drawing/2014/main" id="{F50D5DFD-189F-6F0F-1A26-85D7262742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481" y="3359780"/>
            <a:ext cx="609600" cy="609600"/>
          </a:xfrm>
          <a:prstGeom prst="rect">
            <a:avLst/>
          </a:prstGeom>
        </p:spPr>
      </p:pic>
      <p:pic>
        <p:nvPicPr>
          <p:cNvPr id="9" name="Vannoy_Gen_Lec05_Slide03_06">
            <a:hlinkClick r:id="" action="ppaction://media"/>
            <a:extLst>
              <a:ext uri="{FF2B5EF4-FFF2-40B4-BE49-F238E27FC236}">
                <a16:creationId xmlns:a16="http://schemas.microsoft.com/office/drawing/2014/main" id="{6C56EF01-EF1C-0F99-2CD1-AC4FF1B913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02281" y="4416111"/>
            <a:ext cx="609600" cy="609600"/>
          </a:xfrm>
          <a:prstGeom prst="rect">
            <a:avLst/>
          </a:prstGeom>
        </p:spPr>
      </p:pic>
      <p:pic>
        <p:nvPicPr>
          <p:cNvPr id="10" name="Vannoy_Gen_Lec05_Slide03_07">
            <a:hlinkClick r:id="" action="ppaction://media"/>
            <a:extLst>
              <a:ext uri="{FF2B5EF4-FFF2-40B4-BE49-F238E27FC236}">
                <a16:creationId xmlns:a16="http://schemas.microsoft.com/office/drawing/2014/main" id="{A74753EE-263B-9066-04EB-975165C42F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3979" y="5330510"/>
            <a:ext cx="609600" cy="609600"/>
          </a:xfrm>
          <a:prstGeom prst="rect">
            <a:avLst/>
          </a:prstGeom>
        </p:spPr>
      </p:pic>
      <p:pic>
        <p:nvPicPr>
          <p:cNvPr id="11" name="Vannoy_Gen_Lec05_Slide03_08">
            <a:hlinkClick r:id="" action="ppaction://media"/>
            <a:extLst>
              <a:ext uri="{FF2B5EF4-FFF2-40B4-BE49-F238E27FC236}">
                <a16:creationId xmlns:a16="http://schemas.microsoft.com/office/drawing/2014/main" id="{377AA628-8AF4-7DDC-E412-A812D8CA547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481" y="617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13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620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7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562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3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136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73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53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306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2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3738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72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1:2 as a Parenthesis(?)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Gen_Lec05_Slide04_01">
            <a:hlinkClick r:id="" action="ppaction://media"/>
            <a:extLst>
              <a:ext uri="{FF2B5EF4-FFF2-40B4-BE49-F238E27FC236}">
                <a16:creationId xmlns:a16="http://schemas.microsoft.com/office/drawing/2014/main" id="{3E64DD91-ED8C-0AA4-085E-CF51A433A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8054" y="452718"/>
            <a:ext cx="609600" cy="609600"/>
          </a:xfrm>
          <a:prstGeom prst="rect">
            <a:avLst/>
          </a:prstGeom>
        </p:spPr>
      </p:pic>
      <p:pic>
        <p:nvPicPr>
          <p:cNvPr id="11" name="Vannoy_Gen_Lec05_Slide04_02">
            <a:hlinkClick r:id="" action="ppaction://media"/>
            <a:extLst>
              <a:ext uri="{FF2B5EF4-FFF2-40B4-BE49-F238E27FC236}">
                <a16:creationId xmlns:a16="http://schemas.microsoft.com/office/drawing/2014/main" id="{39663D7E-8611-ABC9-365B-8025D738C3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8054" y="1398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6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7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25915</TotalTime>
  <Words>323</Words>
  <Application>Microsoft Office PowerPoint</Application>
  <PresentationFormat>Widescreen</PresentationFormat>
  <Paragraphs>23</Paragraphs>
  <Slides>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402</cp:revision>
  <dcterms:created xsi:type="dcterms:W3CDTF">2023-02-18T16:12:42Z</dcterms:created>
  <dcterms:modified xsi:type="dcterms:W3CDTF">2023-04-27T14:09:45Z</dcterms:modified>
</cp:coreProperties>
</file>