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305" r:id="rId4"/>
    <p:sldId id="306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3" d="100"/>
          <a:sy n="73" d="100"/>
        </p:scale>
        <p:origin x="1422" y="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microsoft.com/office/2007/relationships/media" Target="../media/media14.mp3"/><Relationship Id="rId18" Type="http://schemas.openxmlformats.org/officeDocument/2006/relationships/image" Target="../media/image7.png"/><Relationship Id="rId3" Type="http://schemas.microsoft.com/office/2007/relationships/media" Target="../media/media9.mp3"/><Relationship Id="rId7" Type="http://schemas.microsoft.com/office/2007/relationships/media" Target="../media/media11.mp3"/><Relationship Id="rId12" Type="http://schemas.openxmlformats.org/officeDocument/2006/relationships/audio" Target="../media/media13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6" Type="http://schemas.openxmlformats.org/officeDocument/2006/relationships/audio" Target="../media/media15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microsoft.com/office/2007/relationships/media" Target="../media/media13.mp3"/><Relationship Id="rId5" Type="http://schemas.microsoft.com/office/2007/relationships/media" Target="../media/media10.mp3"/><Relationship Id="rId15" Type="http://schemas.microsoft.com/office/2007/relationships/media" Target="../media/media15.mp3"/><Relationship Id="rId10" Type="http://schemas.openxmlformats.org/officeDocument/2006/relationships/audio" Target="../media/media12.mp3"/><Relationship Id="rId4" Type="http://schemas.openxmlformats.org/officeDocument/2006/relationships/audio" Target="../media/media9.mp3"/><Relationship Id="rId9" Type="http://schemas.microsoft.com/office/2007/relationships/media" Target="../media/media12.mp3"/><Relationship Id="rId14" Type="http://schemas.openxmlformats.org/officeDocument/2006/relationships/audio" Target="../media/media14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p3"/><Relationship Id="rId13" Type="http://schemas.openxmlformats.org/officeDocument/2006/relationships/slideLayout" Target="../slideLayouts/slideLayout2.xml"/><Relationship Id="rId3" Type="http://schemas.microsoft.com/office/2007/relationships/media" Target="../media/media17.mp3"/><Relationship Id="rId7" Type="http://schemas.microsoft.com/office/2007/relationships/media" Target="../media/media19.mp3"/><Relationship Id="rId12" Type="http://schemas.openxmlformats.org/officeDocument/2006/relationships/audio" Target="../media/media21.mp3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audio" Target="../media/media18.mp3"/><Relationship Id="rId11" Type="http://schemas.microsoft.com/office/2007/relationships/media" Target="../media/media21.mp3"/><Relationship Id="rId5" Type="http://schemas.microsoft.com/office/2007/relationships/media" Target="../media/media18.mp3"/><Relationship Id="rId10" Type="http://schemas.openxmlformats.org/officeDocument/2006/relationships/audio" Target="../media/media20.mp3"/><Relationship Id="rId4" Type="http://schemas.openxmlformats.org/officeDocument/2006/relationships/audio" Target="../media/media17.mp3"/><Relationship Id="rId9" Type="http://schemas.microsoft.com/office/2007/relationships/media" Target="../media/media20.mp3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Genesis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4:  Early Chronology, Creation (Gen. 1:1-2:3)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Vannoy_Gen_Lec04_Slide01_01">
            <a:hlinkClick r:id="" action="ppaction://media"/>
            <a:extLst>
              <a:ext uri="{FF2B5EF4-FFF2-40B4-BE49-F238E27FC236}">
                <a16:creationId xmlns:a16="http://schemas.microsoft.com/office/drawing/2014/main" id="{3A9C6C68-021A-FDD1-B7FF-77CD449FE9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40195" y="-89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18053"/>
            <a:ext cx="11268430" cy="5470935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The Numbers Introduced into These Genealogies may Give an 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 Impression of Having Chronological Significance but in Reality They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 Have No Bearing on Chronology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5.  If You Total the Years in Genesis 11 Using Them for the Purpose of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 Chronology then Shem Would Still be Living in the Time of Abraham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 and the Flood to Abraham would be 292 Years.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6.  290 Years Before Abraham who was about 2000 BC There’s No Evidence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 of a Flood in Mesopotamia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Warfield’s Conclusion – Scripture Data Leave Us Wholly Without Guidance in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Estimating the Time which Elapsed from Creation to the Flood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7.  Universal Flood?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8.  Does Old Earth Open Up to Evolutionary Theory?</a:t>
            </a:r>
          </a:p>
        </p:txBody>
      </p:sp>
      <p:pic>
        <p:nvPicPr>
          <p:cNvPr id="12" name="Vannoy_Gen_Lec04_Slide02_01">
            <a:hlinkClick r:id="" action="ppaction://media"/>
            <a:extLst>
              <a:ext uri="{FF2B5EF4-FFF2-40B4-BE49-F238E27FC236}">
                <a16:creationId xmlns:a16="http://schemas.microsoft.com/office/drawing/2014/main" id="{C954C1CD-3BB0-E01E-CEB9-8B47224CAD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84331" y="-111162"/>
            <a:ext cx="609600" cy="609600"/>
          </a:xfrm>
          <a:prstGeom prst="rect">
            <a:avLst/>
          </a:prstGeom>
        </p:spPr>
      </p:pic>
      <p:pic>
        <p:nvPicPr>
          <p:cNvPr id="13" name="Vannoy_Gen_Lec04_Slide02_02">
            <a:hlinkClick r:id="" action="ppaction://media"/>
            <a:extLst>
              <a:ext uri="{FF2B5EF4-FFF2-40B4-BE49-F238E27FC236}">
                <a16:creationId xmlns:a16="http://schemas.microsoft.com/office/drawing/2014/main" id="{FDA1700F-9800-85CB-A467-66C80336EF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84331" y="848183"/>
            <a:ext cx="609600" cy="609600"/>
          </a:xfrm>
          <a:prstGeom prst="rect">
            <a:avLst/>
          </a:prstGeom>
        </p:spPr>
      </p:pic>
      <p:pic>
        <p:nvPicPr>
          <p:cNvPr id="14" name="Vannoy_Gen_Lec04_Slide02_03">
            <a:hlinkClick r:id="" action="ppaction://media"/>
            <a:extLst>
              <a:ext uri="{FF2B5EF4-FFF2-40B4-BE49-F238E27FC236}">
                <a16:creationId xmlns:a16="http://schemas.microsoft.com/office/drawing/2014/main" id="{5AE5BBBF-7405-6AAA-4095-3669ED23D42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28022" y="1807528"/>
            <a:ext cx="609600" cy="609600"/>
          </a:xfrm>
          <a:prstGeom prst="rect">
            <a:avLst/>
          </a:prstGeom>
        </p:spPr>
      </p:pic>
      <p:pic>
        <p:nvPicPr>
          <p:cNvPr id="15" name="Vannoy_Gen_Lec04_Slide02_04">
            <a:hlinkClick r:id="" action="ppaction://media"/>
            <a:extLst>
              <a:ext uri="{FF2B5EF4-FFF2-40B4-BE49-F238E27FC236}">
                <a16:creationId xmlns:a16="http://schemas.microsoft.com/office/drawing/2014/main" id="{E4ABFEC4-D3B8-77BC-3EC7-644F34E234A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10308" y="2640875"/>
            <a:ext cx="609600" cy="609600"/>
          </a:xfrm>
          <a:prstGeom prst="rect">
            <a:avLst/>
          </a:prstGeom>
        </p:spPr>
      </p:pic>
      <p:pic>
        <p:nvPicPr>
          <p:cNvPr id="16" name="Vannoy_Gen_Lec04_Slide02_05">
            <a:hlinkClick r:id="" action="ppaction://media"/>
            <a:extLst>
              <a:ext uri="{FF2B5EF4-FFF2-40B4-BE49-F238E27FC236}">
                <a16:creationId xmlns:a16="http://schemas.microsoft.com/office/drawing/2014/main" id="{8161316E-5005-D86C-D516-F14F3FE0AB3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23222" y="3506879"/>
            <a:ext cx="609600" cy="609600"/>
          </a:xfrm>
          <a:prstGeom prst="rect">
            <a:avLst/>
          </a:prstGeom>
        </p:spPr>
      </p:pic>
      <p:pic>
        <p:nvPicPr>
          <p:cNvPr id="17" name="Vannoy_Gen_Lec04_Slide02_06">
            <a:hlinkClick r:id="" action="ppaction://media"/>
            <a:extLst>
              <a:ext uri="{FF2B5EF4-FFF2-40B4-BE49-F238E27FC236}">
                <a16:creationId xmlns:a16="http://schemas.microsoft.com/office/drawing/2014/main" id="{5A41B14B-9469-C9D3-51FD-131DB2447D5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84331" y="41287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3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9851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290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4757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55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2261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91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82401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1101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95415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7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18053"/>
            <a:ext cx="11268430" cy="5470935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9. 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Response: Don’t say more or less than Scripture Itself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A Few Additional Considerations – Egyptian and Mesopotamian Cultures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back to 3000-5000 BC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Early Inadequate Attempts to Harmonize the Bible and Geological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Science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Table of Nations (Gen. 10)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The Bible Does Not Combine the Numbers of the Years in the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Genealogies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Matthew 1:2-17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III. The World Before Abraham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	The Creation of the Universe (Gen. 1:1-2:3)</a:t>
            </a:r>
          </a:p>
        </p:txBody>
      </p:sp>
      <p:pic>
        <p:nvPicPr>
          <p:cNvPr id="4" name="Vannoy_Gen_Lec04_Slide03_01">
            <a:hlinkClick r:id="" action="ppaction://media"/>
            <a:extLst>
              <a:ext uri="{FF2B5EF4-FFF2-40B4-BE49-F238E27FC236}">
                <a16:creationId xmlns:a16="http://schemas.microsoft.com/office/drawing/2014/main" id="{E1E7C228-4DB3-4CBC-03D1-323AB141E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0012" y="-156882"/>
            <a:ext cx="609600" cy="609600"/>
          </a:xfrm>
          <a:prstGeom prst="rect">
            <a:avLst/>
          </a:prstGeom>
        </p:spPr>
      </p:pic>
      <p:pic>
        <p:nvPicPr>
          <p:cNvPr id="5" name="Vannoy_Gen_Lec04_Slide03_02">
            <a:hlinkClick r:id="" action="ppaction://media"/>
            <a:extLst>
              <a:ext uri="{FF2B5EF4-FFF2-40B4-BE49-F238E27FC236}">
                <a16:creationId xmlns:a16="http://schemas.microsoft.com/office/drawing/2014/main" id="{15B0E88D-613F-A190-8661-C5BEC05EBA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5004" y="708453"/>
            <a:ext cx="609600" cy="609600"/>
          </a:xfrm>
          <a:prstGeom prst="rect">
            <a:avLst/>
          </a:prstGeom>
        </p:spPr>
      </p:pic>
      <p:pic>
        <p:nvPicPr>
          <p:cNvPr id="6" name="Vannoy_Gen_Lec04_Slide03_03">
            <a:hlinkClick r:id="" action="ppaction://media"/>
            <a:extLst>
              <a:ext uri="{FF2B5EF4-FFF2-40B4-BE49-F238E27FC236}">
                <a16:creationId xmlns:a16="http://schemas.microsoft.com/office/drawing/2014/main" id="{CB6243A9-64C5-C429-DCB8-401DAF2798F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0012" y="1632571"/>
            <a:ext cx="609600" cy="609600"/>
          </a:xfrm>
          <a:prstGeom prst="rect">
            <a:avLst/>
          </a:prstGeom>
        </p:spPr>
      </p:pic>
      <p:pic>
        <p:nvPicPr>
          <p:cNvPr id="7" name="Vannoy_Gen_Lec04_Slide03_04">
            <a:hlinkClick r:id="" action="ppaction://media"/>
            <a:extLst>
              <a:ext uri="{FF2B5EF4-FFF2-40B4-BE49-F238E27FC236}">
                <a16:creationId xmlns:a16="http://schemas.microsoft.com/office/drawing/2014/main" id="{71B7A5C2-C337-7892-E6F2-B751A9F1CCE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44846" y="2251889"/>
            <a:ext cx="609600" cy="609600"/>
          </a:xfrm>
          <a:prstGeom prst="rect">
            <a:avLst/>
          </a:prstGeom>
        </p:spPr>
      </p:pic>
      <p:pic>
        <p:nvPicPr>
          <p:cNvPr id="8" name="Vannoy_Gen_Lec04_Slide03_05">
            <a:hlinkClick r:id="" action="ppaction://media"/>
            <a:extLst>
              <a:ext uri="{FF2B5EF4-FFF2-40B4-BE49-F238E27FC236}">
                <a16:creationId xmlns:a16="http://schemas.microsoft.com/office/drawing/2014/main" id="{3B0D0F6A-8996-BAF8-30C4-E3C3AFE57D7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49646" y="3117224"/>
            <a:ext cx="609600" cy="609600"/>
          </a:xfrm>
          <a:prstGeom prst="rect">
            <a:avLst/>
          </a:prstGeom>
        </p:spPr>
      </p:pic>
      <p:pic>
        <p:nvPicPr>
          <p:cNvPr id="9" name="Vannoy_Gen_Lec04_Slide03_06">
            <a:hlinkClick r:id="" action="ppaction://media"/>
            <a:extLst>
              <a:ext uri="{FF2B5EF4-FFF2-40B4-BE49-F238E27FC236}">
                <a16:creationId xmlns:a16="http://schemas.microsoft.com/office/drawing/2014/main" id="{4B9643DD-BC7D-30CF-14EC-CF940A2D153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0012" y="3982559"/>
            <a:ext cx="609600" cy="609600"/>
          </a:xfrm>
          <a:prstGeom prst="rect">
            <a:avLst/>
          </a:prstGeom>
        </p:spPr>
      </p:pic>
      <p:pic>
        <p:nvPicPr>
          <p:cNvPr id="10" name="Vannoy_Gen_Lec04_Slide03_07">
            <a:hlinkClick r:id="" action="ppaction://media"/>
            <a:extLst>
              <a:ext uri="{FF2B5EF4-FFF2-40B4-BE49-F238E27FC236}">
                <a16:creationId xmlns:a16="http://schemas.microsoft.com/office/drawing/2014/main" id="{77720F86-C89A-3965-F0BD-53A376D3C83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5004" y="4920629"/>
            <a:ext cx="609600" cy="609600"/>
          </a:xfrm>
          <a:prstGeom prst="rect">
            <a:avLst/>
          </a:prstGeom>
        </p:spPr>
      </p:pic>
      <p:pic>
        <p:nvPicPr>
          <p:cNvPr id="11" name="Vannoy_Gen_Lec04_Slide03_08">
            <a:hlinkClick r:id="" action="ppaction://media"/>
            <a:extLst>
              <a:ext uri="{FF2B5EF4-FFF2-40B4-BE49-F238E27FC236}">
                <a16:creationId xmlns:a16="http://schemas.microsoft.com/office/drawing/2014/main" id="{D19C38D7-E972-2C31-9CB8-089776888278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92090" y="593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1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3933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53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1305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800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3309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77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3071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69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2021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206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7463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74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64113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45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18053"/>
            <a:ext cx="11268430" cy="5470935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Toledoth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10-fold Structure of Genesis 2:4 to chapter 50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General Teaching About God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God’s Existence Assumed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Monotheism is Presupposed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“Elohim”  singular [God] / plural [gods]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Gen_Lec04_Slide04_01">
            <a:hlinkClick r:id="" action="ppaction://media"/>
            <a:extLst>
              <a:ext uri="{FF2B5EF4-FFF2-40B4-BE49-F238E27FC236}">
                <a16:creationId xmlns:a16="http://schemas.microsoft.com/office/drawing/2014/main" id="{41C1EBEF-31EE-8838-BEAF-2723973B40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145588" y="-111162"/>
            <a:ext cx="609600" cy="609600"/>
          </a:xfrm>
          <a:prstGeom prst="rect">
            <a:avLst/>
          </a:prstGeom>
        </p:spPr>
      </p:pic>
      <p:pic>
        <p:nvPicPr>
          <p:cNvPr id="5" name="Vannoy_Gen_Lec04_Slide04_02">
            <a:hlinkClick r:id="" action="ppaction://media"/>
            <a:extLst>
              <a:ext uri="{FF2B5EF4-FFF2-40B4-BE49-F238E27FC236}">
                <a16:creationId xmlns:a16="http://schemas.microsoft.com/office/drawing/2014/main" id="{2C11988A-EDE2-BE5B-0E81-8E3B384BAB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72792" y="1013253"/>
            <a:ext cx="609600" cy="609600"/>
          </a:xfrm>
          <a:prstGeom prst="rect">
            <a:avLst/>
          </a:prstGeom>
        </p:spPr>
      </p:pic>
      <p:pic>
        <p:nvPicPr>
          <p:cNvPr id="6" name="Vannoy_Gen_Lec04_Slide04_03">
            <a:hlinkClick r:id="" action="ppaction://media"/>
            <a:extLst>
              <a:ext uri="{FF2B5EF4-FFF2-40B4-BE49-F238E27FC236}">
                <a16:creationId xmlns:a16="http://schemas.microsoft.com/office/drawing/2014/main" id="{13AC97E4-D45A-431C-6109-B1BC5FDFD6C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81501" y="1853248"/>
            <a:ext cx="609600" cy="609600"/>
          </a:xfrm>
          <a:prstGeom prst="rect">
            <a:avLst/>
          </a:prstGeom>
        </p:spPr>
      </p:pic>
      <p:pic>
        <p:nvPicPr>
          <p:cNvPr id="7" name="Vannoy_Gen_Lec04_Slide04_04">
            <a:hlinkClick r:id="" action="ppaction://media"/>
            <a:extLst>
              <a:ext uri="{FF2B5EF4-FFF2-40B4-BE49-F238E27FC236}">
                <a16:creationId xmlns:a16="http://schemas.microsoft.com/office/drawing/2014/main" id="{BDE0D273-B41B-30E9-5D26-E4D44DA1E3B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40788" y="2725900"/>
            <a:ext cx="609600" cy="609600"/>
          </a:xfrm>
          <a:prstGeom prst="rect">
            <a:avLst/>
          </a:prstGeom>
        </p:spPr>
      </p:pic>
      <p:pic>
        <p:nvPicPr>
          <p:cNvPr id="8" name="Vannoy_Gen_Lec04_Slide04_05">
            <a:hlinkClick r:id="" action="ppaction://media"/>
            <a:extLst>
              <a:ext uri="{FF2B5EF4-FFF2-40B4-BE49-F238E27FC236}">
                <a16:creationId xmlns:a16="http://schemas.microsoft.com/office/drawing/2014/main" id="{95B7FB8B-DF9B-3CC1-DF89-2D16C840F49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40788" y="3616086"/>
            <a:ext cx="609600" cy="609600"/>
          </a:xfrm>
          <a:prstGeom prst="rect">
            <a:avLst/>
          </a:prstGeom>
        </p:spPr>
      </p:pic>
      <p:pic>
        <p:nvPicPr>
          <p:cNvPr id="9" name="Vannoy_Gen_Lec04_Slide04_06">
            <a:hlinkClick r:id="" action="ppaction://media"/>
            <a:extLst>
              <a:ext uri="{FF2B5EF4-FFF2-40B4-BE49-F238E27FC236}">
                <a16:creationId xmlns:a16="http://schemas.microsoft.com/office/drawing/2014/main" id="{3D0374DF-FFEF-9E0F-8021-F8C90E07A56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76701" y="46003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7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1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3667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25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8246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45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4772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58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426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49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49533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17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25790</TotalTime>
  <Words>337</Words>
  <Application>Microsoft Office PowerPoint</Application>
  <PresentationFormat>Widescreen</PresentationFormat>
  <Paragraphs>28</Paragraphs>
  <Slides>4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Genesis</vt:lpstr>
      <vt:lpstr>Genesis</vt:lpstr>
      <vt:lpstr>Genesis</vt:lpstr>
      <vt:lpstr>Genesis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398</cp:revision>
  <dcterms:created xsi:type="dcterms:W3CDTF">2023-02-18T16:12:42Z</dcterms:created>
  <dcterms:modified xsi:type="dcterms:W3CDTF">2023-04-26T23:23:47Z</dcterms:modified>
</cp:coreProperties>
</file>