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3:  Primeval Period, Genealogy &amp; Chronology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03_Slide01_01">
            <a:hlinkClick r:id="" action="ppaction://media"/>
            <a:extLst>
              <a:ext uri="{FF2B5EF4-FFF2-40B4-BE49-F238E27FC236}">
                <a16:creationId xmlns:a16="http://schemas.microsoft.com/office/drawing/2014/main" id="{B505DDC7-03D2-3DD7-8ACC-EF5D5C049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949" y="31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Impact of Archaeology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Cautions on the Use of Archaeology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Scripture as the Foundation of Faith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 The Primeval Period – General Remarks on Chronology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Genealogies in Gen. 5 &amp; 11 and Chronology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5 Propositions on Green and Warfield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	   1.  The Idea that Man is of Recent Origin has no Basis in Scripture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2.  The Attempt to Date the Creation of a Man from Biblical Data Found in the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    Genealogies of Genesis 5 and 11 is an Invalid Procedure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3.  The Genealogies of Genesis 5 and 11 have a Different Purpose than Chronology –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        Their Purpose is to Show Lines of Descent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3_Slide02_01">
            <a:hlinkClick r:id="" action="ppaction://media"/>
            <a:extLst>
              <a:ext uri="{FF2B5EF4-FFF2-40B4-BE49-F238E27FC236}">
                <a16:creationId xmlns:a16="http://schemas.microsoft.com/office/drawing/2014/main" id="{08127535-0317-E1F6-2F65-D98EB04F7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6766" y="-156882"/>
            <a:ext cx="609600" cy="609600"/>
          </a:xfrm>
          <a:prstGeom prst="rect">
            <a:avLst/>
          </a:prstGeom>
        </p:spPr>
      </p:pic>
      <p:pic>
        <p:nvPicPr>
          <p:cNvPr id="5" name="Vannoy_Gen_Lec03_Slide02_02">
            <a:hlinkClick r:id="" action="ppaction://media"/>
            <a:extLst>
              <a:ext uri="{FF2B5EF4-FFF2-40B4-BE49-F238E27FC236}">
                <a16:creationId xmlns:a16="http://schemas.microsoft.com/office/drawing/2014/main" id="{EB8E3C39-CDC7-CCB9-FC14-CCDC9E4E86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6766" y="708453"/>
            <a:ext cx="609600" cy="609600"/>
          </a:xfrm>
          <a:prstGeom prst="rect">
            <a:avLst/>
          </a:prstGeom>
        </p:spPr>
      </p:pic>
      <p:pic>
        <p:nvPicPr>
          <p:cNvPr id="6" name="Vannoy_Gen_Lec03_Slide02_03">
            <a:hlinkClick r:id="" action="ppaction://media"/>
            <a:extLst>
              <a:ext uri="{FF2B5EF4-FFF2-40B4-BE49-F238E27FC236}">
                <a16:creationId xmlns:a16="http://schemas.microsoft.com/office/drawing/2014/main" id="{9D8E10DF-B4C3-6DB4-7670-8453DDAD2B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1278" y="1548448"/>
            <a:ext cx="609600" cy="609600"/>
          </a:xfrm>
          <a:prstGeom prst="rect">
            <a:avLst/>
          </a:prstGeom>
        </p:spPr>
      </p:pic>
      <p:pic>
        <p:nvPicPr>
          <p:cNvPr id="7" name="Vannoy_Gen_Lec03_Slide02_04">
            <a:hlinkClick r:id="" action="ppaction://media"/>
            <a:extLst>
              <a:ext uri="{FF2B5EF4-FFF2-40B4-BE49-F238E27FC236}">
                <a16:creationId xmlns:a16="http://schemas.microsoft.com/office/drawing/2014/main" id="{EF38529D-CA0D-2013-3D0A-D02FB93FB3E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66112" y="2388443"/>
            <a:ext cx="609600" cy="609600"/>
          </a:xfrm>
          <a:prstGeom prst="rect">
            <a:avLst/>
          </a:prstGeom>
        </p:spPr>
      </p:pic>
      <p:pic>
        <p:nvPicPr>
          <p:cNvPr id="8" name="Vannoy_Gen_Lec03_Slide02_05">
            <a:hlinkClick r:id="" action="ppaction://media"/>
            <a:extLst>
              <a:ext uri="{FF2B5EF4-FFF2-40B4-BE49-F238E27FC236}">
                <a16:creationId xmlns:a16="http://schemas.microsoft.com/office/drawing/2014/main" id="{F1B2CD77-30E3-65DA-49EA-4C10139CEC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6766" y="3253778"/>
            <a:ext cx="609600" cy="609600"/>
          </a:xfrm>
          <a:prstGeom prst="rect">
            <a:avLst/>
          </a:prstGeom>
        </p:spPr>
      </p:pic>
      <p:pic>
        <p:nvPicPr>
          <p:cNvPr id="9" name="Vannoy_Gen_Lec03_Slide02_06">
            <a:hlinkClick r:id="" action="ppaction://media"/>
            <a:extLst>
              <a:ext uri="{FF2B5EF4-FFF2-40B4-BE49-F238E27FC236}">
                <a16:creationId xmlns:a16="http://schemas.microsoft.com/office/drawing/2014/main" id="{834E6DC9-949A-E1DD-AF47-C659F42758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1312" y="4100304"/>
            <a:ext cx="609600" cy="609600"/>
          </a:xfrm>
          <a:prstGeom prst="rect">
            <a:avLst/>
          </a:prstGeom>
        </p:spPr>
      </p:pic>
      <p:pic>
        <p:nvPicPr>
          <p:cNvPr id="10" name="Vannoy_Gen_Lec03_Slide02_07">
            <a:hlinkClick r:id="" action="ppaction://media"/>
            <a:extLst>
              <a:ext uri="{FF2B5EF4-FFF2-40B4-BE49-F238E27FC236}">
                <a16:creationId xmlns:a16="http://schemas.microsoft.com/office/drawing/2014/main" id="{9E63C079-9040-6276-3DDE-D426EA8EC7A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1278" y="4959108"/>
            <a:ext cx="609600" cy="609600"/>
          </a:xfrm>
          <a:prstGeom prst="rect">
            <a:avLst/>
          </a:prstGeom>
        </p:spPr>
      </p:pic>
      <p:pic>
        <p:nvPicPr>
          <p:cNvPr id="11" name="Vannoy_Gen_Lec03_Slide02_08">
            <a:hlinkClick r:id="" action="ppaction://media"/>
            <a:extLst>
              <a:ext uri="{FF2B5EF4-FFF2-40B4-BE49-F238E27FC236}">
                <a16:creationId xmlns:a16="http://schemas.microsoft.com/office/drawing/2014/main" id="{3259317B-CE52-B55D-BEE4-E7034F708A8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1312" y="5799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45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87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3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97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63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29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62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2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9011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6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378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66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Meaning of “Beget”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Meaning of “son”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Example from Gen. 46:16-18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Abridgement is the General Rule in Biblical Genealogy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The Numbers Introduced into these Genealogies May Give an Impression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of Having Chronological Significance but in Reality They Have No Bearing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on This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Example:  Gen. 11:10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Gen_Lec03_Slide03_01">
            <a:hlinkClick r:id="" action="ppaction://media"/>
            <a:extLst>
              <a:ext uri="{FF2B5EF4-FFF2-40B4-BE49-F238E27FC236}">
                <a16:creationId xmlns:a16="http://schemas.microsoft.com/office/drawing/2014/main" id="{7A86F95D-8AA1-32F9-B50F-A809CC742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6766" y="-428897"/>
            <a:ext cx="609600" cy="609600"/>
          </a:xfrm>
          <a:prstGeom prst="rect">
            <a:avLst/>
          </a:prstGeom>
        </p:spPr>
      </p:pic>
      <p:pic>
        <p:nvPicPr>
          <p:cNvPr id="5" name="Vannoy_Gen_Lec03_Slide03_02">
            <a:hlinkClick r:id="" action="ppaction://media"/>
            <a:extLst>
              <a:ext uri="{FF2B5EF4-FFF2-40B4-BE49-F238E27FC236}">
                <a16:creationId xmlns:a16="http://schemas.microsoft.com/office/drawing/2014/main" id="{2806C8C9-FB01-2688-7472-B70409C85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6766" y="543383"/>
            <a:ext cx="609600" cy="609600"/>
          </a:xfrm>
          <a:prstGeom prst="rect">
            <a:avLst/>
          </a:prstGeom>
        </p:spPr>
      </p:pic>
      <p:pic>
        <p:nvPicPr>
          <p:cNvPr id="6" name="Vannoy_Gen_Lec03_Slide03_03">
            <a:hlinkClick r:id="" action="ppaction://media"/>
            <a:extLst>
              <a:ext uri="{FF2B5EF4-FFF2-40B4-BE49-F238E27FC236}">
                <a16:creationId xmlns:a16="http://schemas.microsoft.com/office/drawing/2014/main" id="{BEAAA11A-E434-7408-A3D0-953006037E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0467" y="1515663"/>
            <a:ext cx="609600" cy="609600"/>
          </a:xfrm>
          <a:prstGeom prst="rect">
            <a:avLst/>
          </a:prstGeom>
        </p:spPr>
      </p:pic>
      <p:pic>
        <p:nvPicPr>
          <p:cNvPr id="7" name="Vannoy_Gen_Lec03_Slide03_04">
            <a:hlinkClick r:id="" action="ppaction://media"/>
            <a:extLst>
              <a:ext uri="{FF2B5EF4-FFF2-40B4-BE49-F238E27FC236}">
                <a16:creationId xmlns:a16="http://schemas.microsoft.com/office/drawing/2014/main" id="{4F3FE29D-4BB9-CB52-381C-737D060D36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1427" y="2533663"/>
            <a:ext cx="609600" cy="609600"/>
          </a:xfrm>
          <a:prstGeom prst="rect">
            <a:avLst/>
          </a:prstGeom>
        </p:spPr>
      </p:pic>
      <p:pic>
        <p:nvPicPr>
          <p:cNvPr id="8" name="Vannoy_Gen_Lec03_Slide03_05">
            <a:hlinkClick r:id="" action="ppaction://media"/>
            <a:extLst>
              <a:ext uri="{FF2B5EF4-FFF2-40B4-BE49-F238E27FC236}">
                <a16:creationId xmlns:a16="http://schemas.microsoft.com/office/drawing/2014/main" id="{179ADDD8-DB38-8928-D473-7911E1A8558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1427" y="3429000"/>
            <a:ext cx="609600" cy="609600"/>
          </a:xfrm>
          <a:prstGeom prst="rect">
            <a:avLst/>
          </a:prstGeom>
        </p:spPr>
      </p:pic>
      <p:pic>
        <p:nvPicPr>
          <p:cNvPr id="9" name="Vannoy_Gen_Lec03_Slide03_06">
            <a:hlinkClick r:id="" action="ppaction://media"/>
            <a:extLst>
              <a:ext uri="{FF2B5EF4-FFF2-40B4-BE49-F238E27FC236}">
                <a16:creationId xmlns:a16="http://schemas.microsoft.com/office/drawing/2014/main" id="{57E86C5D-0D15-78FF-AADF-C6C65F99D02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5336" y="4427938"/>
            <a:ext cx="609600" cy="609600"/>
          </a:xfrm>
          <a:prstGeom prst="rect">
            <a:avLst/>
          </a:prstGeom>
        </p:spPr>
      </p:pic>
      <p:pic>
        <p:nvPicPr>
          <p:cNvPr id="10" name="Vannoy_Gen_Lec03_Slide03_07">
            <a:hlinkClick r:id="" action="ppaction://media"/>
            <a:extLst>
              <a:ext uri="{FF2B5EF4-FFF2-40B4-BE49-F238E27FC236}">
                <a16:creationId xmlns:a16="http://schemas.microsoft.com/office/drawing/2014/main" id="{999A5F27-4FC2-720F-48A5-74330AD3107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6766" y="532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2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34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4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447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2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939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951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914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25124</TotalTime>
  <Words>251</Words>
  <Application>Microsoft Office PowerPoint</Application>
  <PresentationFormat>Widescreen</PresentationFormat>
  <Paragraphs>22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393</cp:revision>
  <dcterms:created xsi:type="dcterms:W3CDTF">2023-02-18T16:12:42Z</dcterms:created>
  <dcterms:modified xsi:type="dcterms:W3CDTF">2023-04-26T12:18:22Z</dcterms:modified>
</cp:coreProperties>
</file>