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1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2/19/2023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microsoft.com/office/2007/relationships/media" Target="../media/media21.mp3"/><Relationship Id="rId18" Type="http://schemas.openxmlformats.org/officeDocument/2006/relationships/audio" Target="../media/media23.mp3"/><Relationship Id="rId3" Type="http://schemas.microsoft.com/office/2007/relationships/media" Target="../media/media16.mp3"/><Relationship Id="rId7" Type="http://schemas.microsoft.com/office/2007/relationships/media" Target="../media/media18.mp3"/><Relationship Id="rId12" Type="http://schemas.openxmlformats.org/officeDocument/2006/relationships/audio" Target="../media/media20.mp3"/><Relationship Id="rId17" Type="http://schemas.microsoft.com/office/2007/relationships/media" Target="../media/media23.mp3"/><Relationship Id="rId2" Type="http://schemas.openxmlformats.org/officeDocument/2006/relationships/audio" Target="../media/media15.mp3"/><Relationship Id="rId16" Type="http://schemas.openxmlformats.org/officeDocument/2006/relationships/audio" Target="../media/media22.mp3"/><Relationship Id="rId20" Type="http://schemas.openxmlformats.org/officeDocument/2006/relationships/image" Target="../media/image7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microsoft.com/office/2007/relationships/media" Target="../media/media20.mp3"/><Relationship Id="rId5" Type="http://schemas.microsoft.com/office/2007/relationships/media" Target="../media/media17.mp3"/><Relationship Id="rId15" Type="http://schemas.microsoft.com/office/2007/relationships/media" Target="../media/media22.mp3"/><Relationship Id="rId10" Type="http://schemas.openxmlformats.org/officeDocument/2006/relationships/audio" Target="../media/media19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audio" Target="../media/media2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26.mp3"/><Relationship Id="rId5" Type="http://schemas.microsoft.com/office/2007/relationships/media" Target="../media/media26.mp3"/><Relationship Id="rId4" Type="http://schemas.openxmlformats.org/officeDocument/2006/relationships/audio" Target="../media/media2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0757645" cy="1416115"/>
          </a:xfrm>
        </p:spPr>
        <p:txBody>
          <a:bodyPr/>
          <a:lstStyle/>
          <a:p>
            <a:r>
              <a:rPr lang="en-US" sz="5400" dirty="0"/>
              <a:t>Foundation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b="1" dirty="0">
                <a:solidFill>
                  <a:schemeClr val="tx1"/>
                </a:solidFill>
              </a:rPr>
              <a:t>Lecture 1A  Course Introduction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Vannoy_FBP_Session01_Slide01_Clip01">
            <a:hlinkClick r:id="" action="ppaction://media"/>
            <a:extLst>
              <a:ext uri="{FF2B5EF4-FFF2-40B4-BE49-F238E27FC236}">
                <a16:creationId xmlns:a16="http://schemas.microsoft.com/office/drawing/2014/main" id="{566433EA-4FFD-6610-6AA6-F82C6FA1B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06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94" y="1720018"/>
            <a:ext cx="11705806" cy="4195481"/>
          </a:xfrm>
        </p:spPr>
        <p:txBody>
          <a:bodyPr>
            <a:normAutofit/>
          </a:bodyPr>
          <a:lstStyle/>
          <a:p>
            <a:r>
              <a:rPr lang="en-US" sz="2800" dirty="0"/>
              <a:t>1. Course Description</a:t>
            </a:r>
          </a:p>
          <a:p>
            <a:pPr lvl="1"/>
            <a:r>
              <a:rPr lang="en-US" sz="2800" dirty="0"/>
              <a:t>1A.	 	Course Description</a:t>
            </a:r>
          </a:p>
          <a:p>
            <a:pPr lvl="1"/>
            <a:r>
              <a:rPr lang="en-US" sz="2800" dirty="0"/>
              <a:t>2A.		The Phenomenon of Prophecy</a:t>
            </a:r>
          </a:p>
          <a:p>
            <a:pPr lvl="1"/>
            <a:r>
              <a:rPr lang="en-US" sz="2800" dirty="0"/>
              <a:t>3A. 	Were the Prophets cultic functionaries</a:t>
            </a:r>
          </a:p>
          <a:p>
            <a:pPr lvl="1"/>
            <a:r>
              <a:rPr lang="en-US" sz="2800" dirty="0"/>
              <a:t>4A.	 	Does biblical prophecy have any apologetic value?</a:t>
            </a:r>
          </a:p>
          <a:p>
            <a:pPr lvl="1"/>
            <a:r>
              <a:rPr lang="en-US" sz="2800" dirty="0"/>
              <a:t>5A.	 	Hermeneutical Principles Important in Prophetic writings</a:t>
            </a:r>
          </a:p>
          <a:p>
            <a:pPr lvl="1"/>
            <a:r>
              <a:rPr lang="en-US" sz="2800" dirty="0"/>
              <a:t>6A. 	Reading Assignments</a:t>
            </a:r>
          </a:p>
        </p:txBody>
      </p:sp>
      <p:pic>
        <p:nvPicPr>
          <p:cNvPr id="4" name="Vannoy_FBP_Session01_Slide02_Clip01">
            <a:hlinkClick r:id="" action="ppaction://media"/>
            <a:extLst>
              <a:ext uri="{FF2B5EF4-FFF2-40B4-BE49-F238E27FC236}">
                <a16:creationId xmlns:a16="http://schemas.microsoft.com/office/drawing/2014/main" id="{BBFA1A86-8220-3DE6-DE35-512606CD8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83490" y="147918"/>
            <a:ext cx="609600" cy="609600"/>
          </a:xfrm>
          <a:prstGeom prst="rect">
            <a:avLst/>
          </a:prstGeom>
        </p:spPr>
      </p:pic>
      <p:pic>
        <p:nvPicPr>
          <p:cNvPr id="5" name="Vannoy_FBP_Session01_Slide02_Clip02">
            <a:hlinkClick r:id="" action="ppaction://media"/>
            <a:extLst>
              <a:ext uri="{FF2B5EF4-FFF2-40B4-BE49-F238E27FC236}">
                <a16:creationId xmlns:a16="http://schemas.microsoft.com/office/drawing/2014/main" id="{D6C13903-166C-6260-77D0-3C3356E58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77800" y="1104651"/>
            <a:ext cx="609600" cy="609600"/>
          </a:xfrm>
          <a:prstGeom prst="rect">
            <a:avLst/>
          </a:prstGeom>
        </p:spPr>
      </p:pic>
      <p:pic>
        <p:nvPicPr>
          <p:cNvPr id="6" name="Vannoy_FBP_Session01_Slide02_Clip03">
            <a:hlinkClick r:id="" action="ppaction://media"/>
            <a:extLst>
              <a:ext uri="{FF2B5EF4-FFF2-40B4-BE49-F238E27FC236}">
                <a16:creationId xmlns:a16="http://schemas.microsoft.com/office/drawing/2014/main" id="{8EC47CA8-337D-CA84-1E2F-423F911400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7330" y="2392680"/>
            <a:ext cx="609600" cy="609600"/>
          </a:xfrm>
          <a:prstGeom prst="rect">
            <a:avLst/>
          </a:prstGeom>
        </p:spPr>
      </p:pic>
      <p:pic>
        <p:nvPicPr>
          <p:cNvPr id="7" name="Vannoy_FBP_Session01_Slide02_Clip04">
            <a:hlinkClick r:id="" action="ppaction://media"/>
            <a:extLst>
              <a:ext uri="{FF2B5EF4-FFF2-40B4-BE49-F238E27FC236}">
                <a16:creationId xmlns:a16="http://schemas.microsoft.com/office/drawing/2014/main" id="{9F2F12B7-8210-1E49-2309-49D2AD8982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77800" y="3225251"/>
            <a:ext cx="609600" cy="609600"/>
          </a:xfrm>
          <a:prstGeom prst="rect">
            <a:avLst/>
          </a:prstGeom>
        </p:spPr>
      </p:pic>
      <p:pic>
        <p:nvPicPr>
          <p:cNvPr id="8" name="Vannoy_FBP_Session01_Slide02_Clip05">
            <a:hlinkClick r:id="" action="ppaction://media"/>
            <a:extLst>
              <a:ext uri="{FF2B5EF4-FFF2-40B4-BE49-F238E27FC236}">
                <a16:creationId xmlns:a16="http://schemas.microsoft.com/office/drawing/2014/main" id="{137EA251-0C2C-74FE-FCDE-BEF929A7C15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8290" y="4057822"/>
            <a:ext cx="609600" cy="609600"/>
          </a:xfrm>
          <a:prstGeom prst="rect">
            <a:avLst/>
          </a:prstGeom>
        </p:spPr>
      </p:pic>
      <p:pic>
        <p:nvPicPr>
          <p:cNvPr id="9" name="Vannoy_FBP_Session01_Slide02_Clip06">
            <a:hlinkClick r:id="" action="ppaction://media"/>
            <a:extLst>
              <a:ext uri="{FF2B5EF4-FFF2-40B4-BE49-F238E27FC236}">
                <a16:creationId xmlns:a16="http://schemas.microsoft.com/office/drawing/2014/main" id="{2F8C258F-C160-3142-28E3-D183FD812A8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86962" y="485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74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1749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120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2987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717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80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89" y="1714251"/>
            <a:ext cx="10871200" cy="419548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2. Course Objectives</a:t>
            </a:r>
          </a:p>
          <a:p>
            <a:pPr lvl="1"/>
            <a:r>
              <a:rPr lang="en-US" sz="2800" dirty="0"/>
              <a:t>1A.	Prophetic Phenomena</a:t>
            </a:r>
          </a:p>
          <a:p>
            <a:pPr lvl="1"/>
            <a:r>
              <a:rPr lang="en-US" sz="2800" dirty="0"/>
              <a:t>2A.	General Content of each prophetic book</a:t>
            </a:r>
          </a:p>
          <a:p>
            <a:pPr lvl="1"/>
            <a:r>
              <a:rPr lang="en-US" sz="2800" dirty="0"/>
              <a:t>3A. Hermeneutical principles for the prophetic writings</a:t>
            </a:r>
          </a:p>
          <a:p>
            <a:pPr lvl="1"/>
            <a:r>
              <a:rPr lang="en-US" sz="2800" dirty="0"/>
              <a:t>4A.	Critical theories esp. Isaiah and Daniel</a:t>
            </a:r>
          </a:p>
          <a:p>
            <a:pPr lvl="2"/>
            <a:r>
              <a:rPr lang="en-US" sz="2800" dirty="0"/>
              <a:t>1B.  	Isaiah:  Date and Authorship Questions</a:t>
            </a:r>
          </a:p>
          <a:p>
            <a:pPr lvl="2"/>
            <a:r>
              <a:rPr lang="en-US" sz="2800" dirty="0"/>
              <a:t>2B.		Daniel:  Date and Authorship Questions</a:t>
            </a:r>
          </a:p>
          <a:p>
            <a:pPr lvl="1"/>
            <a:r>
              <a:rPr lang="en-US" sz="3000" dirty="0"/>
              <a:t>5A. Relevance of the prophetic writings</a:t>
            </a:r>
          </a:p>
          <a:p>
            <a:endParaRPr lang="en-US" sz="3600" dirty="0"/>
          </a:p>
        </p:txBody>
      </p:sp>
      <p:pic>
        <p:nvPicPr>
          <p:cNvPr id="10" name="Vannoy_FBP_Session01_Slide03_Clip01">
            <a:hlinkClick r:id="" action="ppaction://media"/>
            <a:extLst>
              <a:ext uri="{FF2B5EF4-FFF2-40B4-BE49-F238E27FC236}">
                <a16:creationId xmlns:a16="http://schemas.microsoft.com/office/drawing/2014/main" id="{3A22949A-EAB5-75FD-0C31-85223808F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611" y="147918"/>
            <a:ext cx="609600" cy="609600"/>
          </a:xfrm>
          <a:prstGeom prst="rect">
            <a:avLst/>
          </a:prstGeom>
        </p:spPr>
      </p:pic>
      <p:pic>
        <p:nvPicPr>
          <p:cNvPr id="11" name="Vannoy_FBP_Session01_Slide03_Clip02">
            <a:hlinkClick r:id="" action="ppaction://media"/>
            <a:extLst>
              <a:ext uri="{FF2B5EF4-FFF2-40B4-BE49-F238E27FC236}">
                <a16:creationId xmlns:a16="http://schemas.microsoft.com/office/drawing/2014/main" id="{10FFCA5C-3A0E-D781-F9DE-B1437CC653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611" y="1279743"/>
            <a:ext cx="609600" cy="609600"/>
          </a:xfrm>
          <a:prstGeom prst="rect">
            <a:avLst/>
          </a:prstGeom>
        </p:spPr>
      </p:pic>
      <p:pic>
        <p:nvPicPr>
          <p:cNvPr id="12" name="Vannoy_FBP_Session01_Slide03_Clip03">
            <a:hlinkClick r:id="" action="ppaction://media"/>
            <a:extLst>
              <a:ext uri="{FF2B5EF4-FFF2-40B4-BE49-F238E27FC236}">
                <a16:creationId xmlns:a16="http://schemas.microsoft.com/office/drawing/2014/main" id="{3F2CFC92-3F91-6C68-C5F4-9CA8495C628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611" y="2411568"/>
            <a:ext cx="609600" cy="609600"/>
          </a:xfrm>
          <a:prstGeom prst="rect">
            <a:avLst/>
          </a:prstGeom>
        </p:spPr>
      </p:pic>
      <p:pic>
        <p:nvPicPr>
          <p:cNvPr id="13" name="Vannoy_FBP_Session01_Slide03_Clip04">
            <a:hlinkClick r:id="" action="ppaction://media"/>
            <a:extLst>
              <a:ext uri="{FF2B5EF4-FFF2-40B4-BE49-F238E27FC236}">
                <a16:creationId xmlns:a16="http://schemas.microsoft.com/office/drawing/2014/main" id="{0CA5B659-7C58-035F-AFFC-588AA946E2E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611" y="3543393"/>
            <a:ext cx="609600" cy="609600"/>
          </a:xfrm>
          <a:prstGeom prst="rect">
            <a:avLst/>
          </a:prstGeom>
        </p:spPr>
      </p:pic>
      <p:pic>
        <p:nvPicPr>
          <p:cNvPr id="14" name="Vannoy_FBP_Session01_Slide03_Clip05">
            <a:hlinkClick r:id="" action="ppaction://media"/>
            <a:extLst>
              <a:ext uri="{FF2B5EF4-FFF2-40B4-BE49-F238E27FC236}">
                <a16:creationId xmlns:a16="http://schemas.microsoft.com/office/drawing/2014/main" id="{4404466F-34C9-D95C-2956-486E03D23A7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05611" y="4407184"/>
            <a:ext cx="609600" cy="609600"/>
          </a:xfrm>
          <a:prstGeom prst="rect">
            <a:avLst/>
          </a:prstGeom>
        </p:spPr>
      </p:pic>
      <p:pic>
        <p:nvPicPr>
          <p:cNvPr id="15" name="Vannoy_FBP_Session01_Slide03_Clip06">
            <a:hlinkClick r:id="" action="ppaction://media"/>
            <a:extLst>
              <a:ext uri="{FF2B5EF4-FFF2-40B4-BE49-F238E27FC236}">
                <a16:creationId xmlns:a16="http://schemas.microsoft.com/office/drawing/2014/main" id="{CA0CDD4F-32C9-7978-1C9E-4BE74A127EE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0411" y="5270975"/>
            <a:ext cx="609600" cy="609600"/>
          </a:xfrm>
          <a:prstGeom prst="rect">
            <a:avLst/>
          </a:prstGeom>
        </p:spPr>
      </p:pic>
      <p:pic>
        <p:nvPicPr>
          <p:cNvPr id="4" name="Vannoy_FBP_Session01_Slide03_Clip07">
            <a:hlinkClick r:id="" action="ppaction://media"/>
            <a:extLst>
              <a:ext uri="{FF2B5EF4-FFF2-40B4-BE49-F238E27FC236}">
                <a16:creationId xmlns:a16="http://schemas.microsoft.com/office/drawing/2014/main" id="{CFD6E105-5FF6-C974-7223-325524D565D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10411" y="6134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407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3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41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0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9493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082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65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65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3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4006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77184"/>
            <a:ext cx="10871200" cy="4928097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 Methods of Reaching our Objectives</a:t>
            </a:r>
          </a:p>
          <a:p>
            <a:pPr lvl="1"/>
            <a:r>
              <a:rPr lang="en-US" sz="2400" dirty="0"/>
              <a:t>1A.	Readings</a:t>
            </a:r>
          </a:p>
          <a:p>
            <a:pPr lvl="1"/>
            <a:r>
              <a:rPr lang="en-US" sz="2400" dirty="0"/>
              <a:t>2A.	Lectures and papers</a:t>
            </a:r>
          </a:p>
          <a:p>
            <a:pPr lvl="1"/>
            <a:r>
              <a:rPr lang="en-US" sz="2400" dirty="0"/>
              <a:t>3A.	Assignments</a:t>
            </a:r>
          </a:p>
          <a:p>
            <a:pPr lvl="1"/>
            <a:r>
              <a:rPr lang="en-US" sz="2400" dirty="0"/>
              <a:t>4A.	Hosea Term Paper instructions</a:t>
            </a:r>
          </a:p>
          <a:p>
            <a:pPr lvl="1"/>
            <a:r>
              <a:rPr lang="en-US" sz="2400" dirty="0"/>
              <a:t>5A.	Bulloch reading Assignment and Dates</a:t>
            </a:r>
          </a:p>
          <a:p>
            <a:pPr lvl="1"/>
            <a:r>
              <a:rPr lang="en-US" sz="2400" dirty="0"/>
              <a:t>6A.	Extra Credit options</a:t>
            </a:r>
          </a:p>
          <a:p>
            <a:pPr lvl="1"/>
            <a:r>
              <a:rPr lang="en-US" sz="2400" dirty="0"/>
              <a:t>7A. 	Comments on Obadiah, Joel, Jonah and Amos</a:t>
            </a:r>
          </a:p>
          <a:p>
            <a:pPr lvl="1"/>
            <a:r>
              <a:rPr lang="en-US" sz="2400" dirty="0"/>
              <a:t>8A.	Extra Credit paper on Israel and the church in the prophets</a:t>
            </a:r>
          </a:p>
          <a:p>
            <a:pPr lvl="1"/>
            <a:r>
              <a:rPr lang="en-US" sz="2400" dirty="0"/>
              <a:t>9A.	Extra Credit on the 3 millennial positions paper</a:t>
            </a:r>
          </a:p>
          <a:p>
            <a:pPr marL="457200" lvl="1" indent="0">
              <a:buNone/>
            </a:pPr>
            <a:endParaRPr lang="en-US" sz="2600" dirty="0"/>
          </a:p>
          <a:p>
            <a:endParaRPr lang="en-US" sz="3200" dirty="0"/>
          </a:p>
        </p:txBody>
      </p:sp>
      <p:pic>
        <p:nvPicPr>
          <p:cNvPr id="4" name="Vannoy_FBP_Session01_Slide04_Clip01">
            <a:hlinkClick r:id="" action="ppaction://media"/>
            <a:extLst>
              <a:ext uri="{FF2B5EF4-FFF2-40B4-BE49-F238E27FC236}">
                <a16:creationId xmlns:a16="http://schemas.microsoft.com/office/drawing/2014/main" id="{667FAED3-855A-569F-F6FA-240F95A4E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1705" y="-156882"/>
            <a:ext cx="609600" cy="609600"/>
          </a:xfrm>
          <a:prstGeom prst="rect">
            <a:avLst/>
          </a:prstGeom>
        </p:spPr>
      </p:pic>
      <p:pic>
        <p:nvPicPr>
          <p:cNvPr id="5" name="Vannoy_FBP_Session01_Slide04_Clip02">
            <a:hlinkClick r:id="" action="ppaction://media"/>
            <a:extLst>
              <a:ext uri="{FF2B5EF4-FFF2-40B4-BE49-F238E27FC236}">
                <a16:creationId xmlns:a16="http://schemas.microsoft.com/office/drawing/2014/main" id="{5B2949EB-4E23-A879-F8ED-831F6C249B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9658" y="741948"/>
            <a:ext cx="609600" cy="609600"/>
          </a:xfrm>
          <a:prstGeom prst="rect">
            <a:avLst/>
          </a:prstGeom>
        </p:spPr>
      </p:pic>
      <p:pic>
        <p:nvPicPr>
          <p:cNvPr id="6" name="Vannoy_FBP_Session01_Slide04_Clip03">
            <a:hlinkClick r:id="" action="ppaction://media"/>
            <a:extLst>
              <a:ext uri="{FF2B5EF4-FFF2-40B4-BE49-F238E27FC236}">
                <a16:creationId xmlns:a16="http://schemas.microsoft.com/office/drawing/2014/main" id="{01526755-19E8-CE85-CCE5-6A18F800C4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9658" y="1853248"/>
            <a:ext cx="609600" cy="609600"/>
          </a:xfrm>
          <a:prstGeom prst="rect">
            <a:avLst/>
          </a:prstGeom>
        </p:spPr>
      </p:pic>
      <p:pic>
        <p:nvPicPr>
          <p:cNvPr id="7" name="Vannoy_FBP_Session01_Slide04_Clip04">
            <a:hlinkClick r:id="" action="ppaction://media"/>
            <a:extLst>
              <a:ext uri="{FF2B5EF4-FFF2-40B4-BE49-F238E27FC236}">
                <a16:creationId xmlns:a16="http://schemas.microsoft.com/office/drawing/2014/main" id="{7FAC0875-4648-EA6C-894D-AF00829B4F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1705" y="2819400"/>
            <a:ext cx="609600" cy="609600"/>
          </a:xfrm>
          <a:prstGeom prst="rect">
            <a:avLst/>
          </a:prstGeom>
        </p:spPr>
      </p:pic>
      <p:pic>
        <p:nvPicPr>
          <p:cNvPr id="8" name="Vannoy_FBP_Session01_Slide04_Clip05">
            <a:hlinkClick r:id="" action="ppaction://media"/>
            <a:extLst>
              <a:ext uri="{FF2B5EF4-FFF2-40B4-BE49-F238E27FC236}">
                <a16:creationId xmlns:a16="http://schemas.microsoft.com/office/drawing/2014/main" id="{288A2DDF-3DA1-D666-75FD-01BFF6E8234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4458" y="3480752"/>
            <a:ext cx="609600" cy="609600"/>
          </a:xfrm>
          <a:prstGeom prst="rect">
            <a:avLst/>
          </a:prstGeom>
        </p:spPr>
      </p:pic>
      <p:pic>
        <p:nvPicPr>
          <p:cNvPr id="9" name="Vannoy_FBP_Session01_Slide04_Clip06">
            <a:hlinkClick r:id="" action="ppaction://media"/>
            <a:extLst>
              <a:ext uri="{FF2B5EF4-FFF2-40B4-BE49-F238E27FC236}">
                <a16:creationId xmlns:a16="http://schemas.microsoft.com/office/drawing/2014/main" id="{7BE350B1-2284-C5EB-0266-9F9620585E4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64300" y="4524730"/>
            <a:ext cx="609600" cy="609600"/>
          </a:xfrm>
          <a:prstGeom prst="rect">
            <a:avLst/>
          </a:prstGeom>
        </p:spPr>
      </p:pic>
      <p:pic>
        <p:nvPicPr>
          <p:cNvPr id="10" name="Vannoy_FBP_Session01_Slide04_Clip07">
            <a:hlinkClick r:id="" action="ppaction://media"/>
            <a:extLst>
              <a:ext uri="{FF2B5EF4-FFF2-40B4-BE49-F238E27FC236}">
                <a16:creationId xmlns:a16="http://schemas.microsoft.com/office/drawing/2014/main" id="{3FFB104F-C146-B404-9589-72FB231F88A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0305" y="5490882"/>
            <a:ext cx="609600" cy="609600"/>
          </a:xfrm>
          <a:prstGeom prst="rect">
            <a:avLst/>
          </a:prstGeom>
        </p:spPr>
      </p:pic>
      <p:pic>
        <p:nvPicPr>
          <p:cNvPr id="11" name="Vannoy_FBP_Session01_Slide04_Clip08">
            <a:hlinkClick r:id="" action="ppaction://media"/>
            <a:extLst>
              <a:ext uri="{FF2B5EF4-FFF2-40B4-BE49-F238E27FC236}">
                <a16:creationId xmlns:a16="http://schemas.microsoft.com/office/drawing/2014/main" id="{17FE109F-BE6F-5403-EB10-6E1824C7557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41705" y="6160640"/>
            <a:ext cx="609600" cy="609600"/>
          </a:xfrm>
          <a:prstGeom prst="rect">
            <a:avLst/>
          </a:prstGeom>
        </p:spPr>
      </p:pic>
      <p:pic>
        <p:nvPicPr>
          <p:cNvPr id="12" name="Vannoy_FBP_Session01_Slide04_Clip09">
            <a:hlinkClick r:id="" action="ppaction://media"/>
            <a:extLst>
              <a:ext uri="{FF2B5EF4-FFF2-40B4-BE49-F238E27FC236}">
                <a16:creationId xmlns:a16="http://schemas.microsoft.com/office/drawing/2014/main" id="{9CF9A5D1-BE0D-0EAE-AFD3-A0E6F42D6C2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4858" y="682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4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893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1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4913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6393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70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348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2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67906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506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18511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9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99543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5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87461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43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77184"/>
            <a:ext cx="10871200" cy="4928097"/>
          </a:xfrm>
        </p:spPr>
        <p:txBody>
          <a:bodyPr>
            <a:normAutofit/>
          </a:bodyPr>
          <a:lstStyle/>
          <a:p>
            <a:r>
              <a:rPr lang="en-US" sz="2800" dirty="0"/>
              <a:t>4. Other Resources</a:t>
            </a:r>
          </a:p>
          <a:p>
            <a:pPr lvl="1"/>
            <a:r>
              <a:rPr lang="en-US" sz="2400" dirty="0"/>
              <a:t>1A.	Comments on the Bibliography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</a:t>
            </a:r>
            <a:br>
              <a:rPr lang="en-US" sz="2400" dirty="0"/>
            </a:br>
            <a:r>
              <a:rPr lang="en-US" sz="2400" dirty="0"/>
              <a:t>was scratchy and turned into video by Ted Hildebrandt for Biblicalelearning.org.   </a:t>
            </a:r>
          </a:p>
          <a:p>
            <a:pPr marL="457200" lvl="1" indent="0">
              <a:buNone/>
            </a:pPr>
            <a:endParaRPr lang="en-US" sz="2600" dirty="0"/>
          </a:p>
          <a:p>
            <a:endParaRPr lang="en-US" sz="3200" dirty="0"/>
          </a:p>
        </p:txBody>
      </p:sp>
      <p:pic>
        <p:nvPicPr>
          <p:cNvPr id="4" name="Vannoy_FBP_Session01_Slide05_Clip01">
            <a:hlinkClick r:id="" action="ppaction://media"/>
            <a:extLst>
              <a:ext uri="{FF2B5EF4-FFF2-40B4-BE49-F238E27FC236}">
                <a16:creationId xmlns:a16="http://schemas.microsoft.com/office/drawing/2014/main" id="{2B527214-FBB7-3A64-50E0-813030FC5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9358" y="1006642"/>
            <a:ext cx="609600" cy="609600"/>
          </a:xfrm>
          <a:prstGeom prst="rect">
            <a:avLst/>
          </a:prstGeom>
        </p:spPr>
      </p:pic>
      <p:pic>
        <p:nvPicPr>
          <p:cNvPr id="5" name="Vannoy_FBP_Session01_Slide05_Clip02">
            <a:hlinkClick r:id="" action="ppaction://media"/>
            <a:extLst>
              <a:ext uri="{FF2B5EF4-FFF2-40B4-BE49-F238E27FC236}">
                <a16:creationId xmlns:a16="http://schemas.microsoft.com/office/drawing/2014/main" id="{46BBF7F2-446C-4EB3-AE6E-7D4F4A88BB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09358" y="3391790"/>
            <a:ext cx="609600" cy="609600"/>
          </a:xfrm>
          <a:prstGeom prst="rect">
            <a:avLst/>
          </a:prstGeom>
        </p:spPr>
      </p:pic>
      <p:pic>
        <p:nvPicPr>
          <p:cNvPr id="6" name="Vannoy_FBP_Session01_Slide04_Clip10">
            <a:hlinkClick r:id="" action="ppaction://media"/>
            <a:extLst>
              <a:ext uri="{FF2B5EF4-FFF2-40B4-BE49-F238E27FC236}">
                <a16:creationId xmlns:a16="http://schemas.microsoft.com/office/drawing/2014/main" id="{B6EE7BC8-CA60-2A8F-2068-BD3A583370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55879" y="147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4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30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808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746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907</TotalTime>
  <Words>285</Words>
  <Application>Microsoft Office PowerPoint</Application>
  <PresentationFormat>Widescreen</PresentationFormat>
  <Paragraphs>37</Paragraphs>
  <Slides>5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AA Times New Roman</vt:lpstr>
      <vt:lpstr>Arial</vt:lpstr>
      <vt:lpstr>Century Gothic</vt:lpstr>
      <vt:lpstr>Wingdings 3</vt:lpstr>
      <vt:lpstr>Ion</vt:lpstr>
      <vt:lpstr>Foundation of Biblical Prophecy</vt:lpstr>
      <vt:lpstr>Foundation of Biblical Prophecy</vt:lpstr>
      <vt:lpstr>Foundation of Biblical Prophecy</vt:lpstr>
      <vt:lpstr>Foundation of Biblical Prophecy</vt:lpstr>
      <vt:lpstr>Foundation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23</cp:revision>
  <dcterms:created xsi:type="dcterms:W3CDTF">2023-02-18T16:12:42Z</dcterms:created>
  <dcterms:modified xsi:type="dcterms:W3CDTF">2023-02-19T21:47:11Z</dcterms:modified>
</cp:coreProperties>
</file>