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8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6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9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5776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4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81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19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9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0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9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4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3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9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0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2/25/2023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44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F4AA-2539-5263-C830-394F4AB1B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55" y="519608"/>
            <a:ext cx="11020112" cy="1416115"/>
          </a:xfrm>
        </p:spPr>
        <p:txBody>
          <a:bodyPr/>
          <a:lstStyle/>
          <a:p>
            <a:r>
              <a:rPr lang="en-US" sz="5400" dirty="0"/>
              <a:t>Foundations of Biblical Prophecy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30062-5DCA-AFA9-AA0C-B73D1BA3A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88904"/>
            <a:ext cx="8825658" cy="21690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Dr. Robert </a:t>
            </a:r>
            <a:r>
              <a:rPr lang="en-US" sz="3200" b="1" dirty="0" err="1">
                <a:solidFill>
                  <a:schemeClr val="tx1"/>
                </a:solidFill>
              </a:rPr>
              <a:t>Vannoy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1800" dirty="0" err="1">
                <a:solidFill>
                  <a:schemeClr val="tx1"/>
                </a:solidFill>
              </a:rPr>
              <a:t>ReNarrated</a:t>
            </a:r>
            <a:r>
              <a:rPr lang="en-US" sz="1800" dirty="0">
                <a:solidFill>
                  <a:schemeClr val="tx1"/>
                </a:solidFill>
              </a:rPr>
              <a:t> by Ted Hildebrandt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© 2023  Robert </a:t>
            </a:r>
            <a:r>
              <a:rPr lang="en-US" sz="1600" dirty="0" err="1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Vannoy</a:t>
            </a:r>
            <a:r>
              <a:rPr lang="en-US" sz="1600" dirty="0">
                <a:solidFill>
                  <a:schemeClr val="tx1"/>
                </a:solidFill>
                <a:latin typeface="AA Times New Roman" panose="02020603050405020304" pitchFamily="18" charset="0"/>
                <a:ea typeface="AA Times New Roman" panose="02020603050405020304" pitchFamily="18" charset="0"/>
                <a:cs typeface="AA Times New Roman" panose="02020603050405020304" pitchFamily="18" charset="0"/>
              </a:rPr>
              <a:t> &amp; Ted Hildebrandt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A501820-D71F-8F33-C587-4CD99EA96E21}"/>
              </a:ext>
            </a:extLst>
          </p:cNvPr>
          <p:cNvSpPr txBox="1">
            <a:spLocks/>
          </p:cNvSpPr>
          <p:nvPr/>
        </p:nvSpPr>
        <p:spPr>
          <a:xfrm>
            <a:off x="-216569" y="3306540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Lecture 9  True and False Prophets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99928-D4BF-24E3-6525-EF470C9C7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271" y="2164318"/>
            <a:ext cx="3465196" cy="4432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6" name="Vannoy_FBP_Lecture8_Session09_Slide01_Clip01">
            <a:hlinkClick r:id="" action="ppaction://media"/>
            <a:extLst>
              <a:ext uri="{FF2B5EF4-FFF2-40B4-BE49-F238E27FC236}">
                <a16:creationId xmlns:a16="http://schemas.microsoft.com/office/drawing/2014/main" id="{89981677-BF36-5786-3C1E-A9861A890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00530" y="1630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9209-9301-4C72-CC76-F3DADCBB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Foundations of Biblical Prophecy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DDA7-5EAE-A379-68F7-1B349588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33" y="1302589"/>
            <a:ext cx="11705806" cy="5243882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VI. Validation Criteria for True Prophecy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A. B. C. Review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4. Conformity of the Message to Previous Revelation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a. Deuteronomy 13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b. Jeremiah 28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c. Isaiah 8:19-20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d. Objections to this Criterion?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1. Unveiling of New Things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2. It’s not adequate for Testing Specific Details of Particular Prophecies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3. Authority is Impossible to Verify</a:t>
            </a:r>
          </a:p>
          <a:p>
            <a:pPr marL="1371600" lvl="2" indent="-457200">
              <a:buAutoNum type="arabicPeriod" startAt="4"/>
            </a:pPr>
            <a:endParaRPr lang="en-US" sz="2400" dirty="0"/>
          </a:p>
        </p:txBody>
      </p:sp>
      <p:pic>
        <p:nvPicPr>
          <p:cNvPr id="10" name="Vannoy_FBP_Lecture8_Session09_Slide01_Clip02">
            <a:hlinkClick r:id="" action="ppaction://media"/>
            <a:extLst>
              <a:ext uri="{FF2B5EF4-FFF2-40B4-BE49-F238E27FC236}">
                <a16:creationId xmlns:a16="http://schemas.microsoft.com/office/drawing/2014/main" id="{99D40A32-DBC3-4547-D76D-0D3C65752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0529" y="-129988"/>
            <a:ext cx="609600" cy="609600"/>
          </a:xfrm>
          <a:prstGeom prst="rect">
            <a:avLst/>
          </a:prstGeom>
        </p:spPr>
      </p:pic>
      <p:pic>
        <p:nvPicPr>
          <p:cNvPr id="11" name="Vannoy_FBP_Lecture8_Session09_Slide01_Clip03">
            <a:hlinkClick r:id="" action="ppaction://media"/>
            <a:extLst>
              <a:ext uri="{FF2B5EF4-FFF2-40B4-BE49-F238E27FC236}">
                <a16:creationId xmlns:a16="http://schemas.microsoft.com/office/drawing/2014/main" id="{6D875E75-7589-B58D-B77E-D3EDF9C9F1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0529" y="848183"/>
            <a:ext cx="609600" cy="609600"/>
          </a:xfrm>
          <a:prstGeom prst="rect">
            <a:avLst/>
          </a:prstGeom>
        </p:spPr>
      </p:pic>
      <p:pic>
        <p:nvPicPr>
          <p:cNvPr id="12" name="Vannoy_FBP_Lecture8_Session09_Slide01_Clip04">
            <a:hlinkClick r:id="" action="ppaction://media"/>
            <a:extLst>
              <a:ext uri="{FF2B5EF4-FFF2-40B4-BE49-F238E27FC236}">
                <a16:creationId xmlns:a16="http://schemas.microsoft.com/office/drawing/2014/main" id="{531B0C3A-39E7-AD5D-991F-5653B06A45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18950" y="1853248"/>
            <a:ext cx="609600" cy="609600"/>
          </a:xfrm>
          <a:prstGeom prst="rect">
            <a:avLst/>
          </a:prstGeom>
        </p:spPr>
      </p:pic>
      <p:pic>
        <p:nvPicPr>
          <p:cNvPr id="13" name="Vannoy_FBP_Lecture8_Session09_Slide01_Clip05">
            <a:hlinkClick r:id="" action="ppaction://media"/>
            <a:extLst>
              <a:ext uri="{FF2B5EF4-FFF2-40B4-BE49-F238E27FC236}">
                <a16:creationId xmlns:a16="http://schemas.microsoft.com/office/drawing/2014/main" id="{FD3CA380-F8B9-29A5-2E46-A53CDE416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35000" y="2989730"/>
            <a:ext cx="609600" cy="609600"/>
          </a:xfrm>
          <a:prstGeom prst="rect">
            <a:avLst/>
          </a:prstGeom>
        </p:spPr>
      </p:pic>
      <p:pic>
        <p:nvPicPr>
          <p:cNvPr id="14" name="Vannoy_FBP_Lecture8_Session09_Slide01_Clip06">
            <a:hlinkClick r:id="" action="ppaction://media"/>
            <a:extLst>
              <a:ext uri="{FF2B5EF4-FFF2-40B4-BE49-F238E27FC236}">
                <a16:creationId xmlns:a16="http://schemas.microsoft.com/office/drawing/2014/main" id="{AEF44C28-CB0D-6396-FDE0-B9482E2FE4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35000" y="4090353"/>
            <a:ext cx="609600" cy="609600"/>
          </a:xfrm>
          <a:prstGeom prst="rect">
            <a:avLst/>
          </a:prstGeom>
        </p:spPr>
      </p:pic>
      <p:pic>
        <p:nvPicPr>
          <p:cNvPr id="15" name="Vannoy_FBP_Lecture8_Session09_Slide01_Clip07">
            <a:hlinkClick r:id="" action="ppaction://media"/>
            <a:extLst>
              <a:ext uri="{FF2B5EF4-FFF2-40B4-BE49-F238E27FC236}">
                <a16:creationId xmlns:a16="http://schemas.microsoft.com/office/drawing/2014/main" id="{8BFF8148-5823-1177-B2E6-1968086942A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18950" y="5150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52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0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31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9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9209-9301-4C72-CC76-F3DADCBB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Foundations of Biblical Prophecy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DDA7-5EAE-A379-68F7-1B349588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33" y="1457783"/>
            <a:ext cx="11705806" cy="508868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Student Question:  Ezekiel 18 Sins of Fathers visited on Children contra Exodus 20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4. Short Term Prophecy Verifies Long Term Jer. 26-28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5. Enlightenment by God’s Spirit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a. Deut. 29:2-4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B. Present Application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1. Vos:  Objective and Subjective Aspects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2. Bavinck Revelation Reached its End in Christ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3. Modern Application</a:t>
            </a:r>
          </a:p>
        </p:txBody>
      </p:sp>
      <p:pic>
        <p:nvPicPr>
          <p:cNvPr id="10" name="Vannoy_FBP_Lecture8_Session09_Slide01_Clip02">
            <a:hlinkClick r:id="" action="ppaction://media"/>
            <a:extLst>
              <a:ext uri="{FF2B5EF4-FFF2-40B4-BE49-F238E27FC236}">
                <a16:creationId xmlns:a16="http://schemas.microsoft.com/office/drawing/2014/main" id="{99D40A32-DBC3-4547-D76D-0D3C65752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0529" y="-129988"/>
            <a:ext cx="609600" cy="609600"/>
          </a:xfrm>
          <a:prstGeom prst="rect">
            <a:avLst/>
          </a:prstGeom>
        </p:spPr>
      </p:pic>
      <p:pic>
        <p:nvPicPr>
          <p:cNvPr id="11" name="Vannoy_FBP_Lecture8_Session09_Slide01_Clip03">
            <a:hlinkClick r:id="" action="ppaction://media"/>
            <a:extLst>
              <a:ext uri="{FF2B5EF4-FFF2-40B4-BE49-F238E27FC236}">
                <a16:creationId xmlns:a16="http://schemas.microsoft.com/office/drawing/2014/main" id="{6D875E75-7589-B58D-B77E-D3EDF9C9F1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0529" y="848183"/>
            <a:ext cx="609600" cy="609600"/>
          </a:xfrm>
          <a:prstGeom prst="rect">
            <a:avLst/>
          </a:prstGeom>
        </p:spPr>
      </p:pic>
      <p:pic>
        <p:nvPicPr>
          <p:cNvPr id="12" name="Vannoy_FBP_Lecture8_Session09_Slide01_Clip04">
            <a:hlinkClick r:id="" action="ppaction://media"/>
            <a:extLst>
              <a:ext uri="{FF2B5EF4-FFF2-40B4-BE49-F238E27FC236}">
                <a16:creationId xmlns:a16="http://schemas.microsoft.com/office/drawing/2014/main" id="{531B0C3A-39E7-AD5D-991F-5653B06A45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18950" y="1853248"/>
            <a:ext cx="609600" cy="609600"/>
          </a:xfrm>
          <a:prstGeom prst="rect">
            <a:avLst/>
          </a:prstGeom>
        </p:spPr>
      </p:pic>
      <p:pic>
        <p:nvPicPr>
          <p:cNvPr id="13" name="Vannoy_FBP_Lecture8_Session09_Slide01_Clip05">
            <a:hlinkClick r:id="" action="ppaction://media"/>
            <a:extLst>
              <a:ext uri="{FF2B5EF4-FFF2-40B4-BE49-F238E27FC236}">
                <a16:creationId xmlns:a16="http://schemas.microsoft.com/office/drawing/2014/main" id="{FD3CA380-F8B9-29A5-2E46-A53CDE416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35000" y="2989730"/>
            <a:ext cx="609600" cy="609600"/>
          </a:xfrm>
          <a:prstGeom prst="rect">
            <a:avLst/>
          </a:prstGeom>
        </p:spPr>
      </p:pic>
      <p:pic>
        <p:nvPicPr>
          <p:cNvPr id="14" name="Vannoy_FBP_Lecture8_Session09_Slide01_Clip06">
            <a:hlinkClick r:id="" action="ppaction://media"/>
            <a:extLst>
              <a:ext uri="{FF2B5EF4-FFF2-40B4-BE49-F238E27FC236}">
                <a16:creationId xmlns:a16="http://schemas.microsoft.com/office/drawing/2014/main" id="{AEF44C28-CB0D-6396-FDE0-B9482E2FE4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35000" y="4090353"/>
            <a:ext cx="609600" cy="609600"/>
          </a:xfrm>
          <a:prstGeom prst="rect">
            <a:avLst/>
          </a:prstGeom>
        </p:spPr>
      </p:pic>
      <p:pic>
        <p:nvPicPr>
          <p:cNvPr id="15" name="Vannoy_FBP_Lecture8_Session09_Slide01_Clip07">
            <a:hlinkClick r:id="" action="ppaction://media"/>
            <a:extLst>
              <a:ext uri="{FF2B5EF4-FFF2-40B4-BE49-F238E27FC236}">
                <a16:creationId xmlns:a16="http://schemas.microsoft.com/office/drawing/2014/main" id="{8BFF8148-5823-1177-B2E6-1968086942A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18950" y="5150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2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2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0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31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9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19209-9301-4C72-CC76-F3DADCBB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Foundations of Biblical Prophecy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DDA7-5EAE-A379-68F7-1B349588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33" y="1457783"/>
            <a:ext cx="11705806" cy="50886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VII. The Prophet and the Cult in Ancient Israel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A. The View That The Prophets Were Anti-Cultic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1. The View That Prophets Were Anti-Cultic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2. Scripture Adduced for Support of the View that the Prophets </a:t>
            </a:r>
            <a:br>
              <a:rPr lang="en-US" sz="2400" dirty="0"/>
            </a:br>
            <a:r>
              <a:rPr lang="en-US" sz="2400" dirty="0"/>
              <a:t>       Were Opposed to the Cult</a:t>
            </a:r>
            <a:br>
              <a:rPr lang="en-US" sz="2400" dirty="0"/>
            </a:b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Video based on audio from Dr. </a:t>
            </a:r>
            <a:r>
              <a:rPr lang="en-US" sz="2400" dirty="0" err="1"/>
              <a:t>Vannoy’s</a:t>
            </a:r>
            <a:r>
              <a:rPr lang="en-US" sz="2400" dirty="0"/>
              <a:t> class at Biblical Theological Seminary. It was </a:t>
            </a:r>
            <a:r>
              <a:rPr lang="en-US" sz="2400" dirty="0" err="1"/>
              <a:t>renarrated</a:t>
            </a:r>
            <a:r>
              <a:rPr lang="en-US" sz="2400" dirty="0"/>
              <a:t> because the original audio was scratchy </a:t>
            </a:r>
            <a:br>
              <a:rPr lang="en-US" sz="2400" dirty="0"/>
            </a:br>
            <a:r>
              <a:rPr lang="en-US" sz="2400" dirty="0"/>
              <a:t>and it was turned into video by Ted Hildebrandt for Biblicalelearning.org.</a:t>
            </a:r>
            <a:br>
              <a:rPr lang="en-US" sz="2400" dirty="0"/>
            </a:br>
            <a:endParaRPr lang="en-US" sz="2400" dirty="0"/>
          </a:p>
          <a:p>
            <a:pPr lvl="3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10" name="Vannoy_FBP_Lecture8_Session09_Slide01_Clip02">
            <a:hlinkClick r:id="" action="ppaction://media"/>
            <a:extLst>
              <a:ext uri="{FF2B5EF4-FFF2-40B4-BE49-F238E27FC236}">
                <a16:creationId xmlns:a16="http://schemas.microsoft.com/office/drawing/2014/main" id="{99D40A32-DBC3-4547-D76D-0D3C65752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0529" y="-129988"/>
            <a:ext cx="609600" cy="609600"/>
          </a:xfrm>
          <a:prstGeom prst="rect">
            <a:avLst/>
          </a:prstGeom>
        </p:spPr>
      </p:pic>
      <p:pic>
        <p:nvPicPr>
          <p:cNvPr id="11" name="Vannoy_FBP_Lecture8_Session09_Slide01_Clip03">
            <a:hlinkClick r:id="" action="ppaction://media"/>
            <a:extLst>
              <a:ext uri="{FF2B5EF4-FFF2-40B4-BE49-F238E27FC236}">
                <a16:creationId xmlns:a16="http://schemas.microsoft.com/office/drawing/2014/main" id="{6D875E75-7589-B58D-B77E-D3EDF9C9F1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0529" y="848183"/>
            <a:ext cx="609600" cy="609600"/>
          </a:xfrm>
          <a:prstGeom prst="rect">
            <a:avLst/>
          </a:prstGeom>
        </p:spPr>
      </p:pic>
      <p:pic>
        <p:nvPicPr>
          <p:cNvPr id="12" name="Vannoy_FBP_Lecture8_Session09_Slide01_Clip04">
            <a:hlinkClick r:id="" action="ppaction://media"/>
            <a:extLst>
              <a:ext uri="{FF2B5EF4-FFF2-40B4-BE49-F238E27FC236}">
                <a16:creationId xmlns:a16="http://schemas.microsoft.com/office/drawing/2014/main" id="{531B0C3A-39E7-AD5D-991F-5653B06A45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18950" y="1853248"/>
            <a:ext cx="609600" cy="609600"/>
          </a:xfrm>
          <a:prstGeom prst="rect">
            <a:avLst/>
          </a:prstGeom>
        </p:spPr>
      </p:pic>
      <p:pic>
        <p:nvPicPr>
          <p:cNvPr id="13" name="Vannoy_FBP_Lecture8_Session09_Slide01_Clip05">
            <a:hlinkClick r:id="" action="ppaction://media"/>
            <a:extLst>
              <a:ext uri="{FF2B5EF4-FFF2-40B4-BE49-F238E27FC236}">
                <a16:creationId xmlns:a16="http://schemas.microsoft.com/office/drawing/2014/main" id="{FD3CA380-F8B9-29A5-2E46-A53CDE41605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35000" y="2989730"/>
            <a:ext cx="609600" cy="609600"/>
          </a:xfrm>
          <a:prstGeom prst="rect">
            <a:avLst/>
          </a:prstGeom>
        </p:spPr>
      </p:pic>
      <p:pic>
        <p:nvPicPr>
          <p:cNvPr id="14" name="Vannoy_FBP_Lecture8_Session09_Slide01_Clip06">
            <a:hlinkClick r:id="" action="ppaction://media"/>
            <a:extLst>
              <a:ext uri="{FF2B5EF4-FFF2-40B4-BE49-F238E27FC236}">
                <a16:creationId xmlns:a16="http://schemas.microsoft.com/office/drawing/2014/main" id="{AEF44C28-CB0D-6396-FDE0-B9482E2FE41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35000" y="4090353"/>
            <a:ext cx="609600" cy="609600"/>
          </a:xfrm>
          <a:prstGeom prst="rect">
            <a:avLst/>
          </a:prstGeom>
        </p:spPr>
      </p:pic>
      <p:pic>
        <p:nvPicPr>
          <p:cNvPr id="15" name="Vannoy_FBP_Lecture8_Session09_Slide01_Clip07">
            <a:hlinkClick r:id="" action="ppaction://media"/>
            <a:extLst>
              <a:ext uri="{FF2B5EF4-FFF2-40B4-BE49-F238E27FC236}">
                <a16:creationId xmlns:a16="http://schemas.microsoft.com/office/drawing/2014/main" id="{8BFF8148-5823-1177-B2E6-1968086942A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18950" y="51506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2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2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0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31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69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5050</TotalTime>
  <Words>254</Words>
  <Application>Microsoft Office PowerPoint</Application>
  <PresentationFormat>Widescreen</PresentationFormat>
  <Paragraphs>30</Paragraphs>
  <Slides>4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AA Times New Roman</vt:lpstr>
      <vt:lpstr>Arial</vt:lpstr>
      <vt:lpstr>Century Gothic</vt:lpstr>
      <vt:lpstr>Wingdings</vt:lpstr>
      <vt:lpstr>Wingdings 3</vt:lpstr>
      <vt:lpstr>Ion</vt:lpstr>
      <vt:lpstr>Foundations of Biblical Prophecy</vt:lpstr>
      <vt:lpstr>Foundations of Biblical Prophecy</vt:lpstr>
      <vt:lpstr>Foundations of Biblical Prophecy</vt:lpstr>
      <vt:lpstr>Foundations of Biblical Prophecy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of Biblical Prophecy</dc:title>
  <dc:creator>Ted Hildebrandt</dc:creator>
  <cp:lastModifiedBy>Ted Hildebrandt</cp:lastModifiedBy>
  <cp:revision>102</cp:revision>
  <dcterms:created xsi:type="dcterms:W3CDTF">2023-02-18T16:12:42Z</dcterms:created>
  <dcterms:modified xsi:type="dcterms:W3CDTF">2023-02-25T16:56:38Z</dcterms:modified>
</cp:coreProperties>
</file>