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9" r:id="rId4"/>
    <p:sldId id="271" r:id="rId5"/>
    <p:sldId id="27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2.xml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slideLayout" Target="../slideLayouts/slideLayout2.xml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audio" Target="../media/media18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microsoft.com/office/2007/relationships/media" Target="../media/media18.mp3"/><Relationship Id="rId5" Type="http://schemas.microsoft.com/office/2007/relationships/media" Target="../media/media15.mp3"/><Relationship Id="rId10" Type="http://schemas.openxmlformats.org/officeDocument/2006/relationships/audio" Target="../media/media17.mp3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5  Prophecy in the Ancient Near East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  - Egypt and Canaan Analogies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FBP_Lecture5_Session06_Slide01_Clip01">
            <a:hlinkClick r:id="" action="ppaction://media"/>
            <a:extLst>
              <a:ext uri="{FF2B5EF4-FFF2-40B4-BE49-F238E27FC236}">
                <a16:creationId xmlns:a16="http://schemas.microsoft.com/office/drawing/2014/main" id="{87ECEA03-9837-72AC-63B8-4BFD9F12F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0640" y="1935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III. The Origin of Prophetism in Israel </a:t>
            </a:r>
            <a:br>
              <a:rPr lang="en-US" sz="2400" dirty="0"/>
            </a:br>
            <a:r>
              <a:rPr lang="en-US" sz="2400" dirty="0"/>
              <a:t>    A. Alleged Analogies to Israel’s Prophecy in Other Nations</a:t>
            </a:r>
            <a:br>
              <a:rPr lang="en-US" sz="2400" dirty="0"/>
            </a:br>
            <a:r>
              <a:rPr lang="en-US" sz="2400" dirty="0"/>
              <a:t>         1.  Mesopotamian Analogy</a:t>
            </a:r>
          </a:p>
          <a:p>
            <a:pPr lvl="4"/>
            <a:r>
              <a:rPr lang="en-US" sz="2400" dirty="0"/>
              <a:t>a) Summary Review</a:t>
            </a:r>
          </a:p>
          <a:p>
            <a:pPr lvl="4"/>
            <a:r>
              <a:rPr lang="en-US" sz="2400" dirty="0"/>
              <a:t>b) Differences </a:t>
            </a:r>
          </a:p>
          <a:p>
            <a:pPr lvl="5"/>
            <a:r>
              <a:rPr lang="en-US" sz="2400" dirty="0"/>
              <a:t>1) Indirectly to the king</a:t>
            </a:r>
            <a:br>
              <a:rPr lang="en-US" sz="2400" dirty="0"/>
            </a:br>
            <a:r>
              <a:rPr lang="en-US" sz="2400" dirty="0"/>
              <a:t>2) …</a:t>
            </a:r>
          </a:p>
          <a:p>
            <a:pPr lvl="5"/>
            <a:r>
              <a:rPr lang="en-US" sz="2400" dirty="0"/>
              <a:t>3) Cultic Concern – no ethical or spiritual concern</a:t>
            </a:r>
          </a:p>
          <a:p>
            <a:pPr lvl="5"/>
            <a:r>
              <a:rPr lang="en-US" sz="2400" dirty="0"/>
              <a:t>4) No purposeful Divine Acts in History Referred to</a:t>
            </a:r>
          </a:p>
          <a:p>
            <a:pPr lvl="5"/>
            <a:r>
              <a:rPr lang="en-US" sz="2400" dirty="0"/>
              <a:t>5) Mari “prophets” distinct from Israelite Prophets</a:t>
            </a:r>
          </a:p>
        </p:txBody>
      </p:sp>
      <p:pic>
        <p:nvPicPr>
          <p:cNvPr id="11" name="Vannoy_FBP_Lecture5_Session06_Slide02_Clip01">
            <a:hlinkClick r:id="" action="ppaction://media"/>
            <a:extLst>
              <a:ext uri="{FF2B5EF4-FFF2-40B4-BE49-F238E27FC236}">
                <a16:creationId xmlns:a16="http://schemas.microsoft.com/office/drawing/2014/main" id="{42087A38-AB8A-E578-9A6A-7D5AEC51C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58205" y="-176476"/>
            <a:ext cx="609600" cy="609600"/>
          </a:xfrm>
          <a:prstGeom prst="rect">
            <a:avLst/>
          </a:prstGeom>
        </p:spPr>
      </p:pic>
      <p:pic>
        <p:nvPicPr>
          <p:cNvPr id="12" name="Vannoy_FBP_Lecture5_Session06_Slide02_Clip02">
            <a:hlinkClick r:id="" action="ppaction://media"/>
            <a:extLst>
              <a:ext uri="{FF2B5EF4-FFF2-40B4-BE49-F238E27FC236}">
                <a16:creationId xmlns:a16="http://schemas.microsoft.com/office/drawing/2014/main" id="{53E992B2-E667-7B80-ADE8-DD6955DCFE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9976" y="543383"/>
            <a:ext cx="609600" cy="609600"/>
          </a:xfrm>
          <a:prstGeom prst="rect">
            <a:avLst/>
          </a:prstGeom>
        </p:spPr>
      </p:pic>
      <p:pic>
        <p:nvPicPr>
          <p:cNvPr id="13" name="Vannoy_FBP_Lecture5_Session06_Slide02_Clip03">
            <a:hlinkClick r:id="" action="ppaction://media"/>
            <a:extLst>
              <a:ext uri="{FF2B5EF4-FFF2-40B4-BE49-F238E27FC236}">
                <a16:creationId xmlns:a16="http://schemas.microsoft.com/office/drawing/2014/main" id="{9B28F30C-7776-1E7C-77C6-C7DE55F99D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9976" y="1720018"/>
            <a:ext cx="609600" cy="609600"/>
          </a:xfrm>
          <a:prstGeom prst="rect">
            <a:avLst/>
          </a:prstGeom>
        </p:spPr>
      </p:pic>
      <p:pic>
        <p:nvPicPr>
          <p:cNvPr id="14" name="Vannoy_FBP_Lecture5_Session06_Slide02_Clip04">
            <a:hlinkClick r:id="" action="ppaction://media"/>
            <a:extLst>
              <a:ext uri="{FF2B5EF4-FFF2-40B4-BE49-F238E27FC236}">
                <a16:creationId xmlns:a16="http://schemas.microsoft.com/office/drawing/2014/main" id="{86A77371-2CE2-8219-3D0B-A81642CDB5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58205" y="2819400"/>
            <a:ext cx="609600" cy="609600"/>
          </a:xfrm>
          <a:prstGeom prst="rect">
            <a:avLst/>
          </a:prstGeom>
        </p:spPr>
      </p:pic>
      <p:pic>
        <p:nvPicPr>
          <p:cNvPr id="15" name="Vannoy_FBP_Lecture5_Session06_Slide02_Clip05">
            <a:hlinkClick r:id="" action="ppaction://media"/>
            <a:extLst>
              <a:ext uri="{FF2B5EF4-FFF2-40B4-BE49-F238E27FC236}">
                <a16:creationId xmlns:a16="http://schemas.microsoft.com/office/drawing/2014/main" id="{8CC2A213-FB2B-51F2-0B3C-0BA6A0280D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4149" y="3989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6723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4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922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1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933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45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88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83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Autofit/>
          </a:bodyPr>
          <a:lstStyle/>
          <a:p>
            <a:r>
              <a:rPr lang="en-US" sz="2400" dirty="0"/>
              <a:t>2.  Egyptian Analogies: Oracles and Prophecies</a:t>
            </a:r>
          </a:p>
          <a:p>
            <a:pPr lvl="1"/>
            <a:r>
              <a:rPr lang="en-US" sz="2400" dirty="0"/>
              <a:t>a) Admonitions of </a:t>
            </a:r>
            <a:r>
              <a:rPr lang="en-US" sz="2400" dirty="0" err="1"/>
              <a:t>Ipuwer</a:t>
            </a:r>
            <a:endParaRPr lang="en-US" sz="2400" dirty="0"/>
          </a:p>
          <a:p>
            <a:pPr lvl="2"/>
            <a:r>
              <a:rPr lang="en-US" sz="2400" dirty="0"/>
              <a:t>1) Summary</a:t>
            </a:r>
          </a:p>
          <a:p>
            <a:pPr lvl="2"/>
            <a:r>
              <a:rPr lang="en-US" sz="2400" dirty="0"/>
              <a:t>2) Alleged “Messianic” prediction text and its translational problems</a:t>
            </a:r>
          </a:p>
          <a:p>
            <a:pPr lvl="2"/>
            <a:r>
              <a:rPr lang="en-US" sz="2400" dirty="0"/>
              <a:t>3) Analysis of </a:t>
            </a:r>
            <a:r>
              <a:rPr lang="en-US" sz="2400" dirty="0" err="1"/>
              <a:t>Ipuwer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b) Prophecy of </a:t>
            </a:r>
            <a:r>
              <a:rPr lang="en-US" sz="2400" dirty="0" err="1"/>
              <a:t>Neferohu</a:t>
            </a:r>
            <a:r>
              <a:rPr lang="en-US" sz="2400" dirty="0"/>
              <a:t> </a:t>
            </a:r>
          </a:p>
          <a:p>
            <a:pPr lvl="2"/>
            <a:r>
              <a:rPr lang="en-US" sz="2400" dirty="0"/>
              <a:t>1) Text Summary and Dating</a:t>
            </a:r>
          </a:p>
          <a:p>
            <a:pPr lvl="2"/>
            <a:r>
              <a:rPr lang="en-US" sz="2400" dirty="0"/>
              <a:t>2) </a:t>
            </a:r>
            <a:r>
              <a:rPr lang="en-US" sz="2400" dirty="0" err="1"/>
              <a:t>Vaticinium</a:t>
            </a:r>
            <a:r>
              <a:rPr lang="en-US" sz="2400" dirty="0"/>
              <a:t> ex </a:t>
            </a:r>
            <a:r>
              <a:rPr lang="en-US" sz="2400" dirty="0" err="1"/>
              <a:t>eventu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3" name="Vannoy_FBP_Lecture5_Session06_Slide03_Clip01">
            <a:hlinkClick r:id="" action="ppaction://media"/>
            <a:extLst>
              <a:ext uri="{FF2B5EF4-FFF2-40B4-BE49-F238E27FC236}">
                <a16:creationId xmlns:a16="http://schemas.microsoft.com/office/drawing/2014/main" id="{D2FF4CCA-AAD4-265B-3D76-B57269A1A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92891" y="-304800"/>
            <a:ext cx="609600" cy="609600"/>
          </a:xfrm>
          <a:prstGeom prst="rect">
            <a:avLst/>
          </a:prstGeom>
        </p:spPr>
      </p:pic>
      <p:pic>
        <p:nvPicPr>
          <p:cNvPr id="14" name="Vannoy_FBP_Lecture5_Session06_Slide03_Clip02">
            <a:hlinkClick r:id="" action="ppaction://media"/>
            <a:extLst>
              <a:ext uri="{FF2B5EF4-FFF2-40B4-BE49-F238E27FC236}">
                <a16:creationId xmlns:a16="http://schemas.microsoft.com/office/drawing/2014/main" id="{D8C23DF0-7F32-D8F8-E80B-7461B7C2CF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49646" y="668383"/>
            <a:ext cx="609600" cy="609600"/>
          </a:xfrm>
          <a:prstGeom prst="rect">
            <a:avLst/>
          </a:prstGeom>
        </p:spPr>
      </p:pic>
      <p:pic>
        <p:nvPicPr>
          <p:cNvPr id="15" name="Vannoy_FBP_Lecture5_Session06_Slide03_Clip03">
            <a:hlinkClick r:id="" action="ppaction://media"/>
            <a:extLst>
              <a:ext uri="{FF2B5EF4-FFF2-40B4-BE49-F238E27FC236}">
                <a16:creationId xmlns:a16="http://schemas.microsoft.com/office/drawing/2014/main" id="{E308C28A-D39A-0669-AF8D-1991695B5C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1806" y="1430479"/>
            <a:ext cx="609600" cy="609600"/>
          </a:xfrm>
          <a:prstGeom prst="rect">
            <a:avLst/>
          </a:prstGeom>
        </p:spPr>
      </p:pic>
      <p:pic>
        <p:nvPicPr>
          <p:cNvPr id="16" name="Vannoy_FBP_Lecture5_Session06_Slide03_Clip04">
            <a:hlinkClick r:id="" action="ppaction://media"/>
            <a:extLst>
              <a:ext uri="{FF2B5EF4-FFF2-40B4-BE49-F238E27FC236}">
                <a16:creationId xmlns:a16="http://schemas.microsoft.com/office/drawing/2014/main" id="{6865053A-9830-5AF6-13C7-1F499A894C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49646" y="2438352"/>
            <a:ext cx="609600" cy="609600"/>
          </a:xfrm>
          <a:prstGeom prst="rect">
            <a:avLst/>
          </a:prstGeom>
        </p:spPr>
      </p:pic>
      <p:pic>
        <p:nvPicPr>
          <p:cNvPr id="17" name="Vannoy_FBP_Lecture5_Session06_Slide03_Clip05">
            <a:hlinkClick r:id="" action="ppaction://media"/>
            <a:extLst>
              <a:ext uri="{FF2B5EF4-FFF2-40B4-BE49-F238E27FC236}">
                <a16:creationId xmlns:a16="http://schemas.microsoft.com/office/drawing/2014/main" id="{CDD798D1-8BCC-3C2B-DEAC-514C9B7CB8E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3337" y="3810048"/>
            <a:ext cx="609600" cy="609600"/>
          </a:xfrm>
          <a:prstGeom prst="rect">
            <a:avLst/>
          </a:prstGeom>
        </p:spPr>
      </p:pic>
      <p:pic>
        <p:nvPicPr>
          <p:cNvPr id="18" name="Vannoy_FBP_Lecture5_Session06_Slide03_Clip06">
            <a:hlinkClick r:id="" action="ppaction://media"/>
            <a:extLst>
              <a:ext uri="{FF2B5EF4-FFF2-40B4-BE49-F238E27FC236}">
                <a16:creationId xmlns:a16="http://schemas.microsoft.com/office/drawing/2014/main" id="{11A668AA-DB08-0E09-8AF9-229CEE82120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8537" y="4913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66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5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25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62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352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48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82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3823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5323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79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15266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33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89389"/>
            <a:ext cx="11705806" cy="5137982"/>
          </a:xfrm>
        </p:spPr>
        <p:txBody>
          <a:bodyPr>
            <a:noAutofit/>
          </a:bodyPr>
          <a:lstStyle/>
          <a:p>
            <a:r>
              <a:rPr lang="en-US" sz="2400" dirty="0"/>
              <a:t>C. Canaanite Analogies</a:t>
            </a:r>
          </a:p>
          <a:p>
            <a:pPr lvl="1"/>
            <a:r>
              <a:rPr lang="en-US" sz="2400" dirty="0"/>
              <a:t>1. Lack of Data</a:t>
            </a:r>
          </a:p>
          <a:p>
            <a:pPr lvl="1"/>
            <a:r>
              <a:rPr lang="en-US" sz="2400" dirty="0"/>
              <a:t>2. 1 Kings 18:19ff – Ahab/Elijah and the Prophets of Baal on Mount Carmel</a:t>
            </a:r>
          </a:p>
          <a:p>
            <a:pPr lvl="1"/>
            <a:r>
              <a:rPr lang="en-US" sz="2400" dirty="0"/>
              <a:t>3) The Journey of </a:t>
            </a:r>
            <a:r>
              <a:rPr lang="en-US" sz="2400" dirty="0" err="1"/>
              <a:t>Wenamen</a:t>
            </a:r>
            <a:r>
              <a:rPr lang="en-US" sz="2400" dirty="0"/>
              <a:t> to Phoenicia </a:t>
            </a:r>
          </a:p>
          <a:p>
            <a:pPr lvl="1"/>
            <a:r>
              <a:rPr lang="en-US" sz="2400" dirty="0"/>
              <a:t>4) Conclusions</a:t>
            </a:r>
          </a:p>
          <a:p>
            <a:r>
              <a:rPr lang="en-US" sz="2400" dirty="0"/>
              <a:t>B. Internal Israelite Explanation for the Origin of Prophetism</a:t>
            </a:r>
          </a:p>
          <a:p>
            <a:pPr lvl="1"/>
            <a:r>
              <a:rPr lang="en-US" sz="2400" dirty="0"/>
              <a:t>1) The Religious Genius of Israel </a:t>
            </a:r>
          </a:p>
          <a:p>
            <a:r>
              <a:rPr lang="en-US" sz="2400" dirty="0"/>
              <a:t>C. Prophetism in Israel According to the Witness of the OT finds its </a:t>
            </a:r>
            <a:br>
              <a:rPr lang="en-US" sz="2400" dirty="0"/>
            </a:br>
            <a:r>
              <a:rPr lang="en-US" sz="2400" dirty="0"/>
              <a:t>           origin in God.</a:t>
            </a:r>
          </a:p>
        </p:txBody>
      </p:sp>
      <p:pic>
        <p:nvPicPr>
          <p:cNvPr id="13" name="Vannoy_FBP_Lecture5_Session06_Slide04_Clip01">
            <a:hlinkClick r:id="" action="ppaction://media"/>
            <a:extLst>
              <a:ext uri="{FF2B5EF4-FFF2-40B4-BE49-F238E27FC236}">
                <a16:creationId xmlns:a16="http://schemas.microsoft.com/office/drawing/2014/main" id="{49725A06-732F-D1CD-6A49-5105E7420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9017" y="-85036"/>
            <a:ext cx="609600" cy="609600"/>
          </a:xfrm>
          <a:prstGeom prst="rect">
            <a:avLst/>
          </a:prstGeom>
        </p:spPr>
      </p:pic>
      <p:pic>
        <p:nvPicPr>
          <p:cNvPr id="14" name="Vannoy_FBP_Lecture5_Session06_Slide04_Clip02">
            <a:hlinkClick r:id="" action="ppaction://media"/>
            <a:extLst>
              <a:ext uri="{FF2B5EF4-FFF2-40B4-BE49-F238E27FC236}">
                <a16:creationId xmlns:a16="http://schemas.microsoft.com/office/drawing/2014/main" id="{A5DB7655-4C3D-FF34-A154-A463456791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9017" y="848183"/>
            <a:ext cx="609600" cy="609600"/>
          </a:xfrm>
          <a:prstGeom prst="rect">
            <a:avLst/>
          </a:prstGeom>
        </p:spPr>
      </p:pic>
      <p:pic>
        <p:nvPicPr>
          <p:cNvPr id="15" name="Vannoy_FBP_Lecture5_Session06_Slide04_Clip03">
            <a:hlinkClick r:id="" action="ppaction://media"/>
            <a:extLst>
              <a:ext uri="{FF2B5EF4-FFF2-40B4-BE49-F238E27FC236}">
                <a16:creationId xmlns:a16="http://schemas.microsoft.com/office/drawing/2014/main" id="{51D2C8B1-1CBD-893B-C89D-F033962C4B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79977" y="1853248"/>
            <a:ext cx="609600" cy="609600"/>
          </a:xfrm>
          <a:prstGeom prst="rect">
            <a:avLst/>
          </a:prstGeom>
        </p:spPr>
      </p:pic>
      <p:pic>
        <p:nvPicPr>
          <p:cNvPr id="16" name="Vannoy_FBP_Lecture5_Session06_Slide04_Clip04">
            <a:hlinkClick r:id="" action="ppaction://media"/>
            <a:extLst>
              <a:ext uri="{FF2B5EF4-FFF2-40B4-BE49-F238E27FC236}">
                <a16:creationId xmlns:a16="http://schemas.microsoft.com/office/drawing/2014/main" id="{264B9FE5-7DA2-ED39-AC8D-6E578AFDBD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1748" y="2786467"/>
            <a:ext cx="609600" cy="609600"/>
          </a:xfrm>
          <a:prstGeom prst="rect">
            <a:avLst/>
          </a:prstGeom>
        </p:spPr>
      </p:pic>
      <p:pic>
        <p:nvPicPr>
          <p:cNvPr id="17" name="Vannoy_FBP_Lecture5_Session06_Slide04_Clip05">
            <a:hlinkClick r:id="" action="ppaction://media"/>
            <a:extLst>
              <a:ext uri="{FF2B5EF4-FFF2-40B4-BE49-F238E27FC236}">
                <a16:creationId xmlns:a16="http://schemas.microsoft.com/office/drawing/2014/main" id="{39EA358C-0E00-F9C7-4683-F986506432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4663" y="4090353"/>
            <a:ext cx="609600" cy="609600"/>
          </a:xfrm>
          <a:prstGeom prst="rect">
            <a:avLst/>
          </a:prstGeom>
        </p:spPr>
      </p:pic>
      <p:pic>
        <p:nvPicPr>
          <p:cNvPr id="18" name="Vannoy_FBP_Lecture5_Session06_Slide04_Clip06">
            <a:hlinkClick r:id="" action="ppaction://media"/>
            <a:extLst>
              <a:ext uri="{FF2B5EF4-FFF2-40B4-BE49-F238E27FC236}">
                <a16:creationId xmlns:a16="http://schemas.microsoft.com/office/drawing/2014/main" id="{93766DAD-1956-A763-B742-B71157C945A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1748" y="5419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5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402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3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742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4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3672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2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90916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71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005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501695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9" name="Vannoy_FBP_Lecture5_Session06_Slide05_Clip01">
            <a:hlinkClick r:id="" action="ppaction://media"/>
            <a:extLst>
              <a:ext uri="{FF2B5EF4-FFF2-40B4-BE49-F238E27FC236}">
                <a16:creationId xmlns:a16="http://schemas.microsoft.com/office/drawing/2014/main" id="{9C8CAFEE-BD9D-6A80-290D-5FC7AA16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7475" y="2183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3534</TotalTime>
  <Words>285</Words>
  <Application>Microsoft Office PowerPoint</Application>
  <PresentationFormat>Widescreen</PresentationFormat>
  <Paragraphs>33</Paragraphs>
  <Slides>5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AA Times New Roman</vt:lpstr>
      <vt:lpstr>Arial</vt:lpstr>
      <vt:lpstr>Century Gothic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71</cp:revision>
  <dcterms:created xsi:type="dcterms:W3CDTF">2023-02-18T16:12:42Z</dcterms:created>
  <dcterms:modified xsi:type="dcterms:W3CDTF">2023-02-22T17:25:59Z</dcterms:modified>
</cp:coreProperties>
</file>