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9" r:id="rId4"/>
    <p:sldId id="27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50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slideLayout" Target="../slideLayouts/slideLayout2.xml"/><Relationship Id="rId5" Type="http://schemas.microsoft.com/office/2007/relationships/media" Target="../media/media20.mp3"/><Relationship Id="rId10" Type="http://schemas.openxmlformats.org/officeDocument/2006/relationships/audio" Target="../media/media22.mp3"/><Relationship Id="rId4" Type="http://schemas.openxmlformats.org/officeDocument/2006/relationships/audio" Target="../media/media19.mp3"/><Relationship Id="rId9" Type="http://schemas.microsoft.com/office/2007/relationships/media" Target="../media/media2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Lecture 4  Terms Used to refer 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to Prophets Continued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4_Session05_Slide01_Clip01">
            <a:hlinkClick r:id="" action="ppaction://media"/>
            <a:extLst>
              <a:ext uri="{FF2B5EF4-FFF2-40B4-BE49-F238E27FC236}">
                <a16:creationId xmlns:a16="http://schemas.microsoft.com/office/drawing/2014/main" id="{1F78807A-0E08-7425-3B3A-A9FA1EC51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0259" y="377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e. Nabi discussion continued</a:t>
            </a:r>
          </a:p>
          <a:p>
            <a:pPr lvl="1"/>
            <a:r>
              <a:rPr lang="en-US" sz="2400" dirty="0"/>
              <a:t>f.  </a:t>
            </a:r>
            <a:r>
              <a:rPr lang="en-US" sz="2400" dirty="0" err="1"/>
              <a:t>Roeh</a:t>
            </a:r>
            <a:r>
              <a:rPr lang="en-US" sz="2400" dirty="0"/>
              <a:t> – seer </a:t>
            </a:r>
          </a:p>
          <a:p>
            <a:pPr lvl="2"/>
            <a:r>
              <a:rPr lang="en-US" sz="2400" dirty="0"/>
              <a:t> 	1.  </a:t>
            </a:r>
            <a:r>
              <a:rPr lang="en-US" sz="2400" dirty="0" err="1"/>
              <a:t>Mahu</a:t>
            </a:r>
            <a:r>
              <a:rPr lang="en-US" sz="2400" dirty="0"/>
              <a:t> and </a:t>
            </a:r>
            <a:r>
              <a:rPr lang="en-US" sz="2400" dirty="0" err="1"/>
              <a:t>Baru</a:t>
            </a:r>
            <a:r>
              <a:rPr lang="en-US" sz="2400" dirty="0"/>
              <a:t> from Mesopotamia </a:t>
            </a:r>
          </a:p>
          <a:p>
            <a:pPr lvl="2"/>
            <a:r>
              <a:rPr lang="en-US" sz="2400" dirty="0"/>
              <a:t>   2.  External means of Determining God’s will </a:t>
            </a:r>
          </a:p>
          <a:p>
            <a:pPr lvl="2"/>
            <a:r>
              <a:rPr lang="en-US" sz="2400" dirty="0"/>
              <a:t>   3.  1 Sam 9:9 </a:t>
            </a:r>
            <a:r>
              <a:rPr lang="en-US" sz="2400" dirty="0" err="1"/>
              <a:t>nabi</a:t>
            </a:r>
            <a:r>
              <a:rPr lang="en-US" sz="2400" dirty="0"/>
              <a:t> used to be called a </a:t>
            </a:r>
            <a:r>
              <a:rPr lang="en-US" sz="2400" dirty="0" err="1"/>
              <a:t>ro’eh</a:t>
            </a:r>
            <a:r>
              <a:rPr lang="en-US" sz="2400" dirty="0"/>
              <a:t> discussion</a:t>
            </a:r>
          </a:p>
          <a:p>
            <a:pPr lvl="2"/>
            <a:r>
              <a:rPr lang="en-US" sz="2400" dirty="0"/>
              <a:t>   4.  Amos 1:1 </a:t>
            </a:r>
          </a:p>
          <a:p>
            <a:pPr lvl="1"/>
            <a:r>
              <a:rPr lang="en-US" sz="2400" dirty="0"/>
              <a:t>g. </a:t>
            </a:r>
            <a:r>
              <a:rPr lang="en-US" sz="2400" dirty="0" err="1"/>
              <a:t>Hozeh</a:t>
            </a:r>
            <a:r>
              <a:rPr lang="en-US" sz="2400" dirty="0"/>
              <a:t> – to gaze at  </a:t>
            </a:r>
          </a:p>
        </p:txBody>
      </p:sp>
      <p:pic>
        <p:nvPicPr>
          <p:cNvPr id="4" name="Vannoy_FBP_Lecture4_Session05_Slide02_Clip01">
            <a:hlinkClick r:id="" action="ppaction://media"/>
            <a:extLst>
              <a:ext uri="{FF2B5EF4-FFF2-40B4-BE49-F238E27FC236}">
                <a16:creationId xmlns:a16="http://schemas.microsoft.com/office/drawing/2014/main" id="{D640FEE1-4D0F-AD54-1A43-04BE1CDA4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4694" y="-304800"/>
            <a:ext cx="609600" cy="609600"/>
          </a:xfrm>
          <a:prstGeom prst="rect">
            <a:avLst/>
          </a:prstGeom>
        </p:spPr>
      </p:pic>
      <p:pic>
        <p:nvPicPr>
          <p:cNvPr id="5" name="Vannoy_FBP_Lecture4_Session05_Slide02_Clip02">
            <a:hlinkClick r:id="" action="ppaction://media"/>
            <a:extLst>
              <a:ext uri="{FF2B5EF4-FFF2-40B4-BE49-F238E27FC236}">
                <a16:creationId xmlns:a16="http://schemas.microsoft.com/office/drawing/2014/main" id="{BF1729E4-0CCE-C9B7-8CB3-7308219404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4694" y="676836"/>
            <a:ext cx="609600" cy="609600"/>
          </a:xfrm>
          <a:prstGeom prst="rect">
            <a:avLst/>
          </a:prstGeom>
        </p:spPr>
      </p:pic>
      <p:pic>
        <p:nvPicPr>
          <p:cNvPr id="6" name="Vannoy_FBP_Lecture4_Session05_Slide02_Clip03">
            <a:hlinkClick r:id="" action="ppaction://media"/>
            <a:extLst>
              <a:ext uri="{FF2B5EF4-FFF2-40B4-BE49-F238E27FC236}">
                <a16:creationId xmlns:a16="http://schemas.microsoft.com/office/drawing/2014/main" id="{01AB0CEA-25FD-2962-572E-2B0001F2BB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9330" y="1733465"/>
            <a:ext cx="609600" cy="609600"/>
          </a:xfrm>
          <a:prstGeom prst="rect">
            <a:avLst/>
          </a:prstGeom>
        </p:spPr>
      </p:pic>
      <p:pic>
        <p:nvPicPr>
          <p:cNvPr id="7" name="Vannoy_FBP_Lecture4_Session05_Slide02_Clip04">
            <a:hlinkClick r:id="" action="ppaction://media"/>
            <a:extLst>
              <a:ext uri="{FF2B5EF4-FFF2-40B4-BE49-F238E27FC236}">
                <a16:creationId xmlns:a16="http://schemas.microsoft.com/office/drawing/2014/main" id="{8F2351CD-F793-B416-84B0-7559A0DDCF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9494" y="2819400"/>
            <a:ext cx="609600" cy="609600"/>
          </a:xfrm>
          <a:prstGeom prst="rect">
            <a:avLst/>
          </a:prstGeom>
        </p:spPr>
      </p:pic>
      <p:pic>
        <p:nvPicPr>
          <p:cNvPr id="8" name="Vannoy_FBP_Lecture4_Session05_Slide02_Clip05">
            <a:hlinkClick r:id="" action="ppaction://media"/>
            <a:extLst>
              <a:ext uri="{FF2B5EF4-FFF2-40B4-BE49-F238E27FC236}">
                <a16:creationId xmlns:a16="http://schemas.microsoft.com/office/drawing/2014/main" id="{BCB252D0-6449-82BA-8561-9F54101588F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9494" y="3838965"/>
            <a:ext cx="609600" cy="609600"/>
          </a:xfrm>
          <a:prstGeom prst="rect">
            <a:avLst/>
          </a:prstGeom>
        </p:spPr>
      </p:pic>
      <p:pic>
        <p:nvPicPr>
          <p:cNvPr id="9" name="Vannoy_FBP_Lecture4_Session05_Slide02_Clip06">
            <a:hlinkClick r:id="" action="ppaction://media"/>
            <a:extLst>
              <a:ext uri="{FF2B5EF4-FFF2-40B4-BE49-F238E27FC236}">
                <a16:creationId xmlns:a16="http://schemas.microsoft.com/office/drawing/2014/main" id="{73C61BCE-A68F-39A1-9703-1E4B27B18D4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9494" y="4925765"/>
            <a:ext cx="609600" cy="609600"/>
          </a:xfrm>
          <a:prstGeom prst="rect">
            <a:avLst/>
          </a:prstGeom>
        </p:spPr>
      </p:pic>
      <p:pic>
        <p:nvPicPr>
          <p:cNvPr id="10" name="Vannoy_FBP_Lecture4_Session05_Slide02_Clip07">
            <a:hlinkClick r:id="" action="ppaction://media"/>
            <a:extLst>
              <a:ext uri="{FF2B5EF4-FFF2-40B4-BE49-F238E27FC236}">
                <a16:creationId xmlns:a16="http://schemas.microsoft.com/office/drawing/2014/main" id="{C2048B0E-51FD-7023-2CFF-A98BDDE096C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9330" y="5876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39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184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9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46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7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330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43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8903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7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8812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6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Autofit/>
          </a:bodyPr>
          <a:lstStyle/>
          <a:p>
            <a:r>
              <a:rPr lang="en-US" sz="2400" dirty="0"/>
              <a:t>3. The Origin of Prophetism in Israel </a:t>
            </a:r>
          </a:p>
          <a:p>
            <a:pPr lvl="1"/>
            <a:r>
              <a:rPr lang="en-US" sz="2400" dirty="0"/>
              <a:t>A.	Alleged Analogies to Israel’s Prophetism in Other Nations</a:t>
            </a:r>
          </a:p>
          <a:p>
            <a:pPr lvl="2"/>
            <a:r>
              <a:rPr lang="en-US" sz="2400" dirty="0"/>
              <a:t>Formal Similarities </a:t>
            </a:r>
          </a:p>
          <a:p>
            <a:pPr lvl="2"/>
            <a:r>
              <a:rPr lang="en-US" sz="2400" dirty="0"/>
              <a:t>1) Mesopotamian Analogies</a:t>
            </a:r>
          </a:p>
          <a:p>
            <a:pPr lvl="3"/>
            <a:r>
              <a:rPr lang="en-US" sz="2400" dirty="0"/>
              <a:t>a) Letter of </a:t>
            </a:r>
            <a:r>
              <a:rPr lang="en-US" sz="2400" dirty="0" err="1"/>
              <a:t>Itorastu</a:t>
            </a:r>
            <a:r>
              <a:rPr lang="en-US" sz="2400" dirty="0"/>
              <a:t> to </a:t>
            </a:r>
            <a:r>
              <a:rPr lang="en-US" sz="2400" dirty="0" err="1"/>
              <a:t>Zimri</a:t>
            </a:r>
            <a:r>
              <a:rPr lang="en-US" sz="2400" dirty="0"/>
              <a:t> Lim of Mari</a:t>
            </a:r>
          </a:p>
          <a:p>
            <a:pPr lvl="3"/>
            <a:r>
              <a:rPr lang="en-US" sz="2400" dirty="0"/>
              <a:t>b) Letter of </a:t>
            </a:r>
            <a:r>
              <a:rPr lang="en-US" sz="2400" dirty="0" err="1"/>
              <a:t>Kidri</a:t>
            </a:r>
            <a:r>
              <a:rPr lang="en-US" sz="2400" dirty="0"/>
              <a:t> Dagon to </a:t>
            </a:r>
            <a:r>
              <a:rPr lang="en-US" sz="2400" dirty="0" err="1"/>
              <a:t>Zimri</a:t>
            </a:r>
            <a:r>
              <a:rPr lang="en-US" sz="2400" dirty="0"/>
              <a:t> Lim of Mari</a:t>
            </a:r>
          </a:p>
          <a:p>
            <a:pPr lvl="3"/>
            <a:r>
              <a:rPr lang="en-US" sz="2400" dirty="0"/>
              <a:t>c) Ecstatic text to </a:t>
            </a:r>
            <a:r>
              <a:rPr lang="en-US" sz="2400" dirty="0" err="1"/>
              <a:t>Zimri</a:t>
            </a:r>
            <a:r>
              <a:rPr lang="en-US" sz="2400" dirty="0"/>
              <a:t> Lim of Mari</a:t>
            </a:r>
          </a:p>
          <a:p>
            <a:pPr lvl="3"/>
            <a:r>
              <a:rPr lang="en-US" sz="2400" dirty="0"/>
              <a:t>d) Another Letter of </a:t>
            </a:r>
            <a:r>
              <a:rPr lang="en-US" sz="2400" dirty="0" err="1"/>
              <a:t>Kidri</a:t>
            </a:r>
            <a:r>
              <a:rPr lang="en-US" sz="2400" dirty="0"/>
              <a:t> Dagon </a:t>
            </a:r>
          </a:p>
          <a:p>
            <a:pPr lvl="3"/>
            <a:r>
              <a:rPr lang="en-US" sz="2400" dirty="0"/>
              <a:t>e) Conclusion Concerning the Mesopotamian analogies </a:t>
            </a:r>
          </a:p>
        </p:txBody>
      </p:sp>
      <p:pic>
        <p:nvPicPr>
          <p:cNvPr id="4" name="Vannoy_FBP_Lecture4_Session05_Slide03_Clip01">
            <a:hlinkClick r:id="" action="ppaction://media"/>
            <a:extLst>
              <a:ext uri="{FF2B5EF4-FFF2-40B4-BE49-F238E27FC236}">
                <a16:creationId xmlns:a16="http://schemas.microsoft.com/office/drawing/2014/main" id="{33BF9A0F-EA6E-EF49-3E7A-A30BF1967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62647" y="-475129"/>
            <a:ext cx="609600" cy="609600"/>
          </a:xfrm>
          <a:prstGeom prst="rect">
            <a:avLst/>
          </a:prstGeom>
        </p:spPr>
      </p:pic>
      <p:pic>
        <p:nvPicPr>
          <p:cNvPr id="5" name="Vannoy_FBP_Lecture4_Session05_Slide03_Clip02">
            <a:hlinkClick r:id="" action="ppaction://media"/>
            <a:extLst>
              <a:ext uri="{FF2B5EF4-FFF2-40B4-BE49-F238E27FC236}">
                <a16:creationId xmlns:a16="http://schemas.microsoft.com/office/drawing/2014/main" id="{F6634551-4783-535C-DA9E-5C7AB53935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0906" y="354106"/>
            <a:ext cx="609600" cy="609600"/>
          </a:xfrm>
          <a:prstGeom prst="rect">
            <a:avLst/>
          </a:prstGeom>
        </p:spPr>
      </p:pic>
      <p:pic>
        <p:nvPicPr>
          <p:cNvPr id="6" name="Vannoy_FBP_Lecture4_Session05_Slide03_Clip03">
            <a:hlinkClick r:id="" action="ppaction://media"/>
            <a:extLst>
              <a:ext uri="{FF2B5EF4-FFF2-40B4-BE49-F238E27FC236}">
                <a16:creationId xmlns:a16="http://schemas.microsoft.com/office/drawing/2014/main" id="{6CFD300C-5099-B5DA-B961-7CA98E0157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57783" y="1548448"/>
            <a:ext cx="609600" cy="609600"/>
          </a:xfrm>
          <a:prstGeom prst="rect">
            <a:avLst/>
          </a:prstGeom>
        </p:spPr>
      </p:pic>
      <p:pic>
        <p:nvPicPr>
          <p:cNvPr id="7" name="Vannoy_FBP_Lecture4_Session05_Slide03_Clip04">
            <a:hlinkClick r:id="" action="ppaction://media"/>
            <a:extLst>
              <a:ext uri="{FF2B5EF4-FFF2-40B4-BE49-F238E27FC236}">
                <a16:creationId xmlns:a16="http://schemas.microsoft.com/office/drawing/2014/main" id="{472A6B73-33F8-6DEA-BF5E-2DBE4BB9F82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5376" y="2729343"/>
            <a:ext cx="609600" cy="609600"/>
          </a:xfrm>
          <a:prstGeom prst="rect">
            <a:avLst/>
          </a:prstGeom>
        </p:spPr>
      </p:pic>
      <p:pic>
        <p:nvPicPr>
          <p:cNvPr id="8" name="Vannoy_FBP_Lecture4_Session05_Slide03_Clip05">
            <a:hlinkClick r:id="" action="ppaction://media"/>
            <a:extLst>
              <a:ext uri="{FF2B5EF4-FFF2-40B4-BE49-F238E27FC236}">
                <a16:creationId xmlns:a16="http://schemas.microsoft.com/office/drawing/2014/main" id="{5187BE99-E5E8-485D-F9BD-843C845778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5376" y="3873969"/>
            <a:ext cx="609600" cy="609600"/>
          </a:xfrm>
          <a:prstGeom prst="rect">
            <a:avLst/>
          </a:prstGeom>
        </p:spPr>
      </p:pic>
      <p:pic>
        <p:nvPicPr>
          <p:cNvPr id="9" name="Vannoy_FBP_Lecture4_Session05_Slide03_Clip06">
            <a:hlinkClick r:id="" action="ppaction://media"/>
            <a:extLst>
              <a:ext uri="{FF2B5EF4-FFF2-40B4-BE49-F238E27FC236}">
                <a16:creationId xmlns:a16="http://schemas.microsoft.com/office/drawing/2014/main" id="{F9AF0FE9-F222-111F-C25D-571494AF7A0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0906" y="4845424"/>
            <a:ext cx="609600" cy="609600"/>
          </a:xfrm>
          <a:prstGeom prst="rect">
            <a:avLst/>
          </a:prstGeom>
        </p:spPr>
      </p:pic>
      <p:pic>
        <p:nvPicPr>
          <p:cNvPr id="10" name="Vannoy_FBP_Lecture4_Session05_Slide03_Clip07">
            <a:hlinkClick r:id="" action="ppaction://media"/>
            <a:extLst>
              <a:ext uri="{FF2B5EF4-FFF2-40B4-BE49-F238E27FC236}">
                <a16:creationId xmlns:a16="http://schemas.microsoft.com/office/drawing/2014/main" id="{095CAF93-2092-6B31-143F-122B0CFA634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0906" y="5816879"/>
            <a:ext cx="609600" cy="609600"/>
          </a:xfrm>
          <a:prstGeom prst="rect">
            <a:avLst/>
          </a:prstGeom>
        </p:spPr>
      </p:pic>
      <p:pic>
        <p:nvPicPr>
          <p:cNvPr id="11" name="Vannoy_FBP_Lecture4_Session05_Slide03_Clip08">
            <a:hlinkClick r:id="" action="ppaction://media"/>
            <a:extLst>
              <a:ext uri="{FF2B5EF4-FFF2-40B4-BE49-F238E27FC236}">
                <a16:creationId xmlns:a16="http://schemas.microsoft.com/office/drawing/2014/main" id="{1DA7DB47-9CCF-5986-EEA2-EBD88EAB10E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0906" y="6734546"/>
            <a:ext cx="609600" cy="609600"/>
          </a:xfrm>
          <a:prstGeom prst="rect">
            <a:avLst/>
          </a:prstGeom>
        </p:spPr>
      </p:pic>
      <p:pic>
        <p:nvPicPr>
          <p:cNvPr id="12" name="Vannoy_FBP_Lecture4_Session05_Slide03_Clip09">
            <a:hlinkClick r:id="" action="ppaction://media"/>
            <a:extLst>
              <a:ext uri="{FF2B5EF4-FFF2-40B4-BE49-F238E27FC236}">
                <a16:creationId xmlns:a16="http://schemas.microsoft.com/office/drawing/2014/main" id="{3A035888-8DE0-A8DC-B7BC-350656189D4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6106" y="7561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8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982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85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7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79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4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693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4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361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725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2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66531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68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5016958"/>
          </a:xfrm>
        </p:spPr>
        <p:txBody>
          <a:bodyPr>
            <a:noAutofit/>
          </a:bodyPr>
          <a:lstStyle/>
          <a:p>
            <a:r>
              <a:rPr lang="en-US" sz="2400" dirty="0"/>
              <a:t>Similarities in Content from Mesopotamia</a:t>
            </a:r>
          </a:p>
          <a:p>
            <a:pPr lvl="1"/>
            <a:r>
              <a:rPr lang="en-US" sz="2400" dirty="0"/>
              <a:t>1) First text:  </a:t>
            </a:r>
            <a:r>
              <a:rPr lang="en-US" sz="2400" dirty="0" err="1"/>
              <a:t>Malack</a:t>
            </a:r>
            <a:r>
              <a:rPr lang="en-US" sz="2400" dirty="0"/>
              <a:t> Dagon</a:t>
            </a:r>
          </a:p>
          <a:p>
            <a:pPr lvl="1"/>
            <a:r>
              <a:rPr lang="en-US" sz="2400" dirty="0"/>
              <a:t>2) Two tablets end with a rather striking statement</a:t>
            </a:r>
          </a:p>
          <a:p>
            <a:pPr lvl="1"/>
            <a:r>
              <a:rPr lang="en-US" sz="2400" dirty="0"/>
              <a:t>3) Focus of the Message in the Mari Text Does not Concern Ethical</a:t>
            </a:r>
            <a:br>
              <a:rPr lang="en-US" sz="2400" dirty="0"/>
            </a:br>
            <a:r>
              <a:rPr lang="en-US" sz="2400" dirty="0"/>
              <a:t>            or Spiritual Realities but only External Cultic Obligations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Vannoy_FBP_Lecture4_Session05_Slide04_Clip01">
            <a:hlinkClick r:id="" action="ppaction://media"/>
            <a:extLst>
              <a:ext uri="{FF2B5EF4-FFF2-40B4-BE49-F238E27FC236}">
                <a16:creationId xmlns:a16="http://schemas.microsoft.com/office/drawing/2014/main" id="{1B44EB06-6A30-FB80-C197-2702C2216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2271" y="-304800"/>
            <a:ext cx="609600" cy="609600"/>
          </a:xfrm>
          <a:prstGeom prst="rect">
            <a:avLst/>
          </a:prstGeom>
        </p:spPr>
      </p:pic>
      <p:pic>
        <p:nvPicPr>
          <p:cNvPr id="5" name="Vannoy_FBP_Lecture4_Session05_Slide04_Clip02">
            <a:hlinkClick r:id="" action="ppaction://media"/>
            <a:extLst>
              <a:ext uri="{FF2B5EF4-FFF2-40B4-BE49-F238E27FC236}">
                <a16:creationId xmlns:a16="http://schemas.microsoft.com/office/drawing/2014/main" id="{5CCA49CF-982D-2873-1798-ACA307136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3294" y="663389"/>
            <a:ext cx="609600" cy="609600"/>
          </a:xfrm>
          <a:prstGeom prst="rect">
            <a:avLst/>
          </a:prstGeom>
        </p:spPr>
      </p:pic>
      <p:pic>
        <p:nvPicPr>
          <p:cNvPr id="6" name="Vannoy_FBP_Lecture4_Session05_Slide04_Clip03">
            <a:hlinkClick r:id="" action="ppaction://media"/>
            <a:extLst>
              <a:ext uri="{FF2B5EF4-FFF2-40B4-BE49-F238E27FC236}">
                <a16:creationId xmlns:a16="http://schemas.microsoft.com/office/drawing/2014/main" id="{40275B79-AE47-AFAD-2276-929855A18E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3294" y="1631578"/>
            <a:ext cx="609600" cy="609600"/>
          </a:xfrm>
          <a:prstGeom prst="rect">
            <a:avLst/>
          </a:prstGeom>
        </p:spPr>
      </p:pic>
      <p:pic>
        <p:nvPicPr>
          <p:cNvPr id="7" name="Vannoy_FBP_Lecture4_Session05_Slide04_Clip04">
            <a:hlinkClick r:id="" action="ppaction://media"/>
            <a:extLst>
              <a:ext uri="{FF2B5EF4-FFF2-40B4-BE49-F238E27FC236}">
                <a16:creationId xmlns:a16="http://schemas.microsoft.com/office/drawing/2014/main" id="{DA38CC85-7A18-BABB-8F2A-6289687A163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3294" y="2599767"/>
            <a:ext cx="609600" cy="609600"/>
          </a:xfrm>
          <a:prstGeom prst="rect">
            <a:avLst/>
          </a:prstGeom>
        </p:spPr>
      </p:pic>
      <p:pic>
        <p:nvPicPr>
          <p:cNvPr id="8" name="Vannoy_FBP_Lecture4_Session05_Slide04_Clip05">
            <a:hlinkClick r:id="" action="ppaction://media"/>
            <a:extLst>
              <a:ext uri="{FF2B5EF4-FFF2-40B4-BE49-F238E27FC236}">
                <a16:creationId xmlns:a16="http://schemas.microsoft.com/office/drawing/2014/main" id="{AFCBA4B8-4051-9BC1-74E4-0788243338C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2271" y="4007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64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39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19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457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3244</TotalTime>
  <Words>248</Words>
  <Application>Microsoft Office PowerPoint</Application>
  <PresentationFormat>Widescreen</PresentationFormat>
  <Paragraphs>30</Paragraphs>
  <Slides>4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AA Times New Roman</vt:lpstr>
      <vt:lpstr>Arial</vt:lpstr>
      <vt:lpstr>Century Gothic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63</cp:revision>
  <dcterms:created xsi:type="dcterms:W3CDTF">2023-02-18T16:12:42Z</dcterms:created>
  <dcterms:modified xsi:type="dcterms:W3CDTF">2023-02-22T02:38:29Z</dcterms:modified>
</cp:coreProperties>
</file>