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3" r:id="rId4"/>
    <p:sldId id="264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image" Target="../media/image7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microsoft.com/office/2007/relationships/media" Target="../media/media16.mp3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5" Type="http://schemas.microsoft.com/office/2007/relationships/media" Target="../media/media19.mp3"/><Relationship Id="rId4" Type="http://schemas.openxmlformats.org/officeDocument/2006/relationships/audio" Target="../media/media1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Lecture 2  Prophetic Awareness and History of the Prophets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FBP_Lecture2_Session03_Slide01_Clip01">
            <a:hlinkClick r:id="" action="ppaction://media"/>
            <a:extLst>
              <a:ext uri="{FF2B5EF4-FFF2-40B4-BE49-F238E27FC236}">
                <a16:creationId xmlns:a16="http://schemas.microsoft.com/office/drawing/2014/main" id="{568B66B8-B6C3-BFC7-E148-8F552616D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57485" y="3185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C. 3. There is a distinction between a prophet’s own word and the Word of God which they spoke</a:t>
            </a:r>
          </a:p>
          <a:p>
            <a:pPr lvl="1"/>
            <a:r>
              <a:rPr lang="en-US" sz="2600" dirty="0"/>
              <a:t>a. Example:  2 Sam 7 – David and Nathan </a:t>
            </a:r>
          </a:p>
          <a:p>
            <a:pPr lvl="1"/>
            <a:r>
              <a:rPr lang="en-US" sz="2600" dirty="0"/>
              <a:t>b. Example: 1 Sam 16 – Samuel’s anointing of David</a:t>
            </a:r>
          </a:p>
          <a:p>
            <a:pPr lvl="1"/>
            <a:r>
              <a:rPr lang="en-US" sz="2600" dirty="0"/>
              <a:t>c. Example: Jonah</a:t>
            </a:r>
          </a:p>
          <a:p>
            <a:pPr lvl="1"/>
            <a:r>
              <a:rPr lang="en-US" sz="2600" dirty="0"/>
              <a:t>d. Example:  Jeremiah 27-28 Jeremiah and Hananiah</a:t>
            </a:r>
          </a:p>
          <a:p>
            <a:pPr lvl="1"/>
            <a:r>
              <a:rPr lang="en-US" sz="2600" dirty="0"/>
              <a:t>e. Example:  1 Kings 13 The Man of God out of Judah and the</a:t>
            </a:r>
            <a:br>
              <a:rPr lang="en-US" sz="2600" dirty="0"/>
            </a:br>
            <a:r>
              <a:rPr lang="en-US" sz="2600" dirty="0"/>
              <a:t>                      Old Prophet</a:t>
            </a:r>
          </a:p>
          <a:p>
            <a:pPr lvl="1"/>
            <a:r>
              <a:rPr lang="en-US" sz="2600" dirty="0"/>
              <a:t>f.  Conclusion</a:t>
            </a:r>
            <a:endParaRPr lang="en-US" sz="2400" dirty="0"/>
          </a:p>
        </p:txBody>
      </p:sp>
      <p:pic>
        <p:nvPicPr>
          <p:cNvPr id="4" name="Vannoy_FBP_Lecture2_Session03_Slide02_Clip01">
            <a:hlinkClick r:id="" action="ppaction://media"/>
            <a:extLst>
              <a:ext uri="{FF2B5EF4-FFF2-40B4-BE49-F238E27FC236}">
                <a16:creationId xmlns:a16="http://schemas.microsoft.com/office/drawing/2014/main" id="{740DBC6F-5E3B-A55B-5F6D-E02356807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69515" y="452718"/>
            <a:ext cx="609600" cy="609600"/>
          </a:xfrm>
          <a:prstGeom prst="rect">
            <a:avLst/>
          </a:prstGeom>
        </p:spPr>
      </p:pic>
      <p:pic>
        <p:nvPicPr>
          <p:cNvPr id="5" name="Vannoy_FBP_Lecture2_Session03_Slide02_Clip02">
            <a:hlinkClick r:id="" action="ppaction://media"/>
            <a:extLst>
              <a:ext uri="{FF2B5EF4-FFF2-40B4-BE49-F238E27FC236}">
                <a16:creationId xmlns:a16="http://schemas.microsoft.com/office/drawing/2014/main" id="{C82F8CC2-0894-8DE0-1224-968A1B7B1E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41740" y="1548448"/>
            <a:ext cx="609600" cy="609600"/>
          </a:xfrm>
          <a:prstGeom prst="rect">
            <a:avLst/>
          </a:prstGeom>
        </p:spPr>
      </p:pic>
      <p:pic>
        <p:nvPicPr>
          <p:cNvPr id="6" name="Vannoy_FBP_Lecture2_Session03_Slide02_Clip03">
            <a:hlinkClick r:id="" action="ppaction://media"/>
            <a:extLst>
              <a:ext uri="{FF2B5EF4-FFF2-40B4-BE49-F238E27FC236}">
                <a16:creationId xmlns:a16="http://schemas.microsoft.com/office/drawing/2014/main" id="{15343786-E76A-BD4B-6A36-C62CFD88A1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36940" y="2644178"/>
            <a:ext cx="609600" cy="609600"/>
          </a:xfrm>
          <a:prstGeom prst="rect">
            <a:avLst/>
          </a:prstGeom>
        </p:spPr>
      </p:pic>
      <p:pic>
        <p:nvPicPr>
          <p:cNvPr id="7" name="Vannoy_FBP_Lecture2_Session03_Slide02_Clip04">
            <a:hlinkClick r:id="" action="ppaction://media"/>
            <a:extLst>
              <a:ext uri="{FF2B5EF4-FFF2-40B4-BE49-F238E27FC236}">
                <a16:creationId xmlns:a16="http://schemas.microsoft.com/office/drawing/2014/main" id="{CFEDC766-6B49-CB11-7780-CE402A57C0E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81056" y="3739908"/>
            <a:ext cx="609600" cy="609600"/>
          </a:xfrm>
          <a:prstGeom prst="rect">
            <a:avLst/>
          </a:prstGeom>
        </p:spPr>
      </p:pic>
      <p:pic>
        <p:nvPicPr>
          <p:cNvPr id="8" name="Vannoy_FBP_Lecture2_Session03_Slide02_Clip05">
            <a:hlinkClick r:id="" action="ppaction://media"/>
            <a:extLst>
              <a:ext uri="{FF2B5EF4-FFF2-40B4-BE49-F238E27FC236}">
                <a16:creationId xmlns:a16="http://schemas.microsoft.com/office/drawing/2014/main" id="{7F8C9204-DEFB-3B2A-2D59-E82D1E73EE6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41740" y="4530838"/>
            <a:ext cx="609600" cy="609600"/>
          </a:xfrm>
          <a:prstGeom prst="rect">
            <a:avLst/>
          </a:prstGeom>
        </p:spPr>
      </p:pic>
      <p:pic>
        <p:nvPicPr>
          <p:cNvPr id="9" name="Vannoy_FBP_Lecture2_Session03_Slide02_Clip06">
            <a:hlinkClick r:id="" action="ppaction://media"/>
            <a:extLst>
              <a:ext uri="{FF2B5EF4-FFF2-40B4-BE49-F238E27FC236}">
                <a16:creationId xmlns:a16="http://schemas.microsoft.com/office/drawing/2014/main" id="{1DBCBE72-2FF6-B2D4-9D55-0AF68186894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41740" y="5254830"/>
            <a:ext cx="609600" cy="609600"/>
          </a:xfrm>
          <a:prstGeom prst="rect">
            <a:avLst/>
          </a:prstGeom>
        </p:spPr>
      </p:pic>
      <p:pic>
        <p:nvPicPr>
          <p:cNvPr id="10" name="Vannoy_FBP_Lecture2_Session03_Slide02_Clip07">
            <a:hlinkClick r:id="" action="ppaction://media"/>
            <a:extLst>
              <a:ext uri="{FF2B5EF4-FFF2-40B4-BE49-F238E27FC236}">
                <a16:creationId xmlns:a16="http://schemas.microsoft.com/office/drawing/2014/main" id="{790E844C-DA88-0407-6596-4C5E9B27619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74315" y="5987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748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87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8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174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9644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5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36084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8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81911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51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03" y="1616501"/>
            <a:ext cx="11705806" cy="4930948"/>
          </a:xfrm>
        </p:spPr>
        <p:txBody>
          <a:bodyPr>
            <a:noAutofit/>
          </a:bodyPr>
          <a:lstStyle/>
          <a:p>
            <a:r>
              <a:rPr lang="en-US" sz="2400" dirty="0"/>
              <a:t>D. The Phenomenon of Israel’s prophets is as old as the history of Israel Itself</a:t>
            </a:r>
          </a:p>
          <a:p>
            <a:pPr lvl="1"/>
            <a:r>
              <a:rPr lang="en-US" sz="2400" dirty="0"/>
              <a:t>1. History of Israel and History of Prophets Coextensive</a:t>
            </a:r>
          </a:p>
          <a:p>
            <a:pPr lvl="2"/>
            <a:r>
              <a:rPr lang="en-US" sz="2400" dirty="0"/>
              <a:t>a. Prophets of Old</a:t>
            </a:r>
          </a:p>
          <a:p>
            <a:pPr lvl="2"/>
            <a:r>
              <a:rPr lang="en-US" sz="2400" dirty="0"/>
              <a:t>b. Prophetesses </a:t>
            </a:r>
          </a:p>
          <a:p>
            <a:pPr lvl="2"/>
            <a:r>
              <a:rPr lang="en-US" sz="2400" dirty="0"/>
              <a:t>c. Companies/bands of Prophets</a:t>
            </a:r>
          </a:p>
          <a:p>
            <a:pPr lvl="3"/>
            <a:r>
              <a:rPr lang="en-US" sz="2000" dirty="0"/>
              <a:t>1. 1 Sam 10 – Saul and the Company of Prophets</a:t>
            </a:r>
          </a:p>
          <a:p>
            <a:pPr lvl="3"/>
            <a:r>
              <a:rPr lang="en-US" sz="2000" dirty="0"/>
              <a:t>2. 2 Kgs 2-4 Elisha and the Company of the prophets at Jericho, Bethel…</a:t>
            </a:r>
          </a:p>
          <a:p>
            <a:pPr lvl="3"/>
            <a:r>
              <a:rPr lang="en-US" sz="2000" dirty="0"/>
              <a:t>3. 1 Sam. 19 Saul and the prophetic companies</a:t>
            </a:r>
          </a:p>
          <a:p>
            <a:pPr lvl="3"/>
            <a:r>
              <a:rPr lang="en-US" sz="2000" dirty="0"/>
              <a:t>4. 1 Kgs 20 A prophet from the company of the prophets speaks for God</a:t>
            </a:r>
          </a:p>
          <a:p>
            <a:pPr lvl="3"/>
            <a:r>
              <a:rPr lang="en-US" sz="2000" dirty="0"/>
              <a:t>5. Function of the companies of the prophets</a:t>
            </a:r>
            <a:endParaRPr lang="en-US" sz="2400" dirty="0"/>
          </a:p>
        </p:txBody>
      </p:sp>
      <p:pic>
        <p:nvPicPr>
          <p:cNvPr id="4" name="Vannoy_FBP_Lecture2_Session03_Slide03_Clip01">
            <a:hlinkClick r:id="" action="ppaction://media"/>
            <a:extLst>
              <a:ext uri="{FF2B5EF4-FFF2-40B4-BE49-F238E27FC236}">
                <a16:creationId xmlns:a16="http://schemas.microsoft.com/office/drawing/2014/main" id="{FBE0ADE4-BF20-34E5-885A-A3ED41C39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3579" y="-304800"/>
            <a:ext cx="609600" cy="609600"/>
          </a:xfrm>
          <a:prstGeom prst="rect">
            <a:avLst/>
          </a:prstGeom>
        </p:spPr>
      </p:pic>
      <p:pic>
        <p:nvPicPr>
          <p:cNvPr id="5" name="Vannoy_FBP_Lecture2_Session03_Slide03_Clip02">
            <a:hlinkClick r:id="" action="ppaction://media"/>
            <a:extLst>
              <a:ext uri="{FF2B5EF4-FFF2-40B4-BE49-F238E27FC236}">
                <a16:creationId xmlns:a16="http://schemas.microsoft.com/office/drawing/2014/main" id="{23BA1DA7-B726-88ED-7915-D264CABAB6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9726" y="848183"/>
            <a:ext cx="609600" cy="609600"/>
          </a:xfrm>
          <a:prstGeom prst="rect">
            <a:avLst/>
          </a:prstGeom>
        </p:spPr>
      </p:pic>
      <p:pic>
        <p:nvPicPr>
          <p:cNvPr id="6" name="Vannoy_FBP_Lecture2_Session03_Slide03_Clip03">
            <a:hlinkClick r:id="" action="ppaction://media"/>
            <a:extLst>
              <a:ext uri="{FF2B5EF4-FFF2-40B4-BE49-F238E27FC236}">
                <a16:creationId xmlns:a16="http://schemas.microsoft.com/office/drawing/2014/main" id="{4D3F5568-5203-0E6D-01FF-AF3475CD351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3579" y="1853248"/>
            <a:ext cx="609600" cy="609600"/>
          </a:xfrm>
          <a:prstGeom prst="rect">
            <a:avLst/>
          </a:prstGeom>
        </p:spPr>
      </p:pic>
      <p:pic>
        <p:nvPicPr>
          <p:cNvPr id="7" name="Vannoy_FBP_Lecture2_Session03_Slide03_Clip04">
            <a:hlinkClick r:id="" action="ppaction://media"/>
            <a:extLst>
              <a:ext uri="{FF2B5EF4-FFF2-40B4-BE49-F238E27FC236}">
                <a16:creationId xmlns:a16="http://schemas.microsoft.com/office/drawing/2014/main" id="{A7027C21-98B7-2711-7990-9213DF35F5E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3579" y="2553513"/>
            <a:ext cx="609600" cy="609600"/>
          </a:xfrm>
          <a:prstGeom prst="rect">
            <a:avLst/>
          </a:prstGeom>
        </p:spPr>
      </p:pic>
      <p:pic>
        <p:nvPicPr>
          <p:cNvPr id="8" name="Vannoy_FBP_Lecture2_Session03_Slide03_Clip05">
            <a:hlinkClick r:id="" action="ppaction://media"/>
            <a:extLst>
              <a:ext uri="{FF2B5EF4-FFF2-40B4-BE49-F238E27FC236}">
                <a16:creationId xmlns:a16="http://schemas.microsoft.com/office/drawing/2014/main" id="{D8B9534F-6B88-50C4-ED8F-0F2B4A38C10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3579" y="3601117"/>
            <a:ext cx="609600" cy="609600"/>
          </a:xfrm>
          <a:prstGeom prst="rect">
            <a:avLst/>
          </a:prstGeom>
        </p:spPr>
      </p:pic>
      <p:pic>
        <p:nvPicPr>
          <p:cNvPr id="9" name="Vannoy_FBP_Lecture2_Session03_Slide03_Clip06">
            <a:hlinkClick r:id="" action="ppaction://media"/>
            <a:extLst>
              <a:ext uri="{FF2B5EF4-FFF2-40B4-BE49-F238E27FC236}">
                <a16:creationId xmlns:a16="http://schemas.microsoft.com/office/drawing/2014/main" id="{FA931A54-D516-9831-E592-56A48082984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77537" y="4406761"/>
            <a:ext cx="609600" cy="609600"/>
          </a:xfrm>
          <a:prstGeom prst="rect">
            <a:avLst/>
          </a:prstGeom>
        </p:spPr>
      </p:pic>
      <p:pic>
        <p:nvPicPr>
          <p:cNvPr id="10" name="Vannoy_FBP_Lecture2_Session03_Slide03_Clip07">
            <a:hlinkClick r:id="" action="ppaction://media"/>
            <a:extLst>
              <a:ext uri="{FF2B5EF4-FFF2-40B4-BE49-F238E27FC236}">
                <a16:creationId xmlns:a16="http://schemas.microsoft.com/office/drawing/2014/main" id="{87434A7C-7AAB-440D-4808-01A64571B69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82337" y="5254944"/>
            <a:ext cx="609600" cy="609600"/>
          </a:xfrm>
          <a:prstGeom prst="rect">
            <a:avLst/>
          </a:prstGeom>
        </p:spPr>
      </p:pic>
      <p:pic>
        <p:nvPicPr>
          <p:cNvPr id="17" name="Vannoy_FBP_Lecture2_Session03_Slide03_Clip08">
            <a:hlinkClick r:id="" action="ppaction://media"/>
            <a:extLst>
              <a:ext uri="{FF2B5EF4-FFF2-40B4-BE49-F238E27FC236}">
                <a16:creationId xmlns:a16="http://schemas.microsoft.com/office/drawing/2014/main" id="{4DFB8111-4C32-E7A0-C728-1DA6B41A072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49463" y="6060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436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2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9295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4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877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084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923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2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1245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166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03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23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34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rmAutofit/>
          </a:bodyPr>
          <a:lstStyle/>
          <a:p>
            <a:r>
              <a:rPr lang="en-US" sz="2400" dirty="0"/>
              <a:t>D. 2.  Sons of the Prophets [bene </a:t>
            </a:r>
            <a:r>
              <a:rPr lang="en-US" sz="2400" dirty="0" err="1"/>
              <a:t>hanebiim</a:t>
            </a:r>
            <a:r>
              <a:rPr lang="en-US" sz="2400" dirty="0"/>
              <a:t>:  </a:t>
            </a:r>
            <a:r>
              <a:rPr lang="he-IL" sz="4000" dirty="0"/>
              <a:t>בְנֵי־הַנְּבִיאִים</a:t>
            </a:r>
            <a:r>
              <a:rPr lang="en-US" sz="4000" dirty="0"/>
              <a:t> </a:t>
            </a:r>
            <a:r>
              <a:rPr lang="en-US" sz="2400" dirty="0"/>
              <a:t>] </a:t>
            </a:r>
          </a:p>
          <a:p>
            <a:pPr lvl="1"/>
            <a:r>
              <a:rPr lang="en-US" sz="2400" dirty="0"/>
              <a:t>a.  The Various Meanings of the Term “son” (ben) etc.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marL="0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and turned into video by Ted Hildebrandt for Biblicalelearning.org.   </a:t>
            </a:r>
          </a:p>
          <a:p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4" name="Vannoy_FBP_Lecture2_Session03_Slide04_Clip01">
            <a:hlinkClick r:id="" action="ppaction://media"/>
            <a:extLst>
              <a:ext uri="{FF2B5EF4-FFF2-40B4-BE49-F238E27FC236}">
                <a16:creationId xmlns:a16="http://schemas.microsoft.com/office/drawing/2014/main" id="{A69C0005-D61A-79F8-0969-0C474E5A7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90620" y="-156882"/>
            <a:ext cx="609600" cy="609600"/>
          </a:xfrm>
          <a:prstGeom prst="rect">
            <a:avLst/>
          </a:prstGeom>
        </p:spPr>
      </p:pic>
      <p:pic>
        <p:nvPicPr>
          <p:cNvPr id="5" name="Vannoy_FBP_Lecture2_Session03_Slide04_Clip02">
            <a:hlinkClick r:id="" action="ppaction://media"/>
            <a:extLst>
              <a:ext uri="{FF2B5EF4-FFF2-40B4-BE49-F238E27FC236}">
                <a16:creationId xmlns:a16="http://schemas.microsoft.com/office/drawing/2014/main" id="{336E45C5-EA5E-E77E-718D-780E7E4F76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57093" y="1243648"/>
            <a:ext cx="609600" cy="609600"/>
          </a:xfrm>
          <a:prstGeom prst="rect">
            <a:avLst/>
          </a:prstGeom>
        </p:spPr>
      </p:pic>
      <p:pic>
        <p:nvPicPr>
          <p:cNvPr id="6" name="Vannoy_FBP_Lecture2_Session03_Slide04_Clip03">
            <a:hlinkClick r:id="" action="ppaction://media"/>
            <a:extLst>
              <a:ext uri="{FF2B5EF4-FFF2-40B4-BE49-F238E27FC236}">
                <a16:creationId xmlns:a16="http://schemas.microsoft.com/office/drawing/2014/main" id="{EB4954A6-FC27-3BF4-287B-4E6296E7E8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7032" y="3954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96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609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1418</TotalTime>
  <Words>296</Words>
  <Application>Microsoft Office PowerPoint</Application>
  <PresentationFormat>Widescreen</PresentationFormat>
  <Paragraphs>29</Paragraphs>
  <Slides>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AA Times New Roman</vt:lpstr>
      <vt:lpstr>Arial</vt:lpstr>
      <vt:lpstr>Century Gothic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40</cp:revision>
  <dcterms:created xsi:type="dcterms:W3CDTF">2023-02-18T16:12:42Z</dcterms:created>
  <dcterms:modified xsi:type="dcterms:W3CDTF">2023-02-20T20:09:39Z</dcterms:modified>
</cp:coreProperties>
</file>