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0" r:id="rId4"/>
    <p:sldId id="28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338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1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6" Type="http://schemas.openxmlformats.org/officeDocument/2006/relationships/audio" Target="../media/media15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microsoft.com/office/2007/relationships/media" Target="../media/media15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7.mp3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334136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21A:  Jonah Content, Amos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FBP_Lecture21A_Session23_Slide01_Clip01">
            <a:hlinkClick r:id="" action="ppaction://media"/>
            <a:extLst>
              <a:ext uri="{FF2B5EF4-FFF2-40B4-BE49-F238E27FC236}">
                <a16:creationId xmlns:a16="http://schemas.microsoft.com/office/drawing/2014/main" id="{F1FB9623-A25C-2BDB-D04E-4C46A64B5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3800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620831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IV.  Jonah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The Content of Jonah	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Historical Background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External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Ascendance of Assyria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Jonah &amp; Urartu – weakening of Assyria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Internal 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Prosperity under Jeroboam II 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Elijah and Elisha’s Benefits to Syria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Deut. 32:21 God makes Israel Jealous by blessing foreign nations</a:t>
            </a:r>
          </a:p>
        </p:txBody>
      </p:sp>
      <p:pic>
        <p:nvPicPr>
          <p:cNvPr id="4" name="Vannoy_FBP_Lecture21A_Session23_Slide02_Clip01">
            <a:hlinkClick r:id="" action="ppaction://media"/>
            <a:extLst>
              <a:ext uri="{FF2B5EF4-FFF2-40B4-BE49-F238E27FC236}">
                <a16:creationId xmlns:a16="http://schemas.microsoft.com/office/drawing/2014/main" id="{AD770033-C047-6469-40EA-DB17C2B90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87300" y="-156882"/>
            <a:ext cx="609600" cy="609600"/>
          </a:xfrm>
          <a:prstGeom prst="rect">
            <a:avLst/>
          </a:prstGeom>
        </p:spPr>
      </p:pic>
      <p:pic>
        <p:nvPicPr>
          <p:cNvPr id="5" name="Vannoy_FBP_Lecture21A_Session23_Slide02_Clip02">
            <a:hlinkClick r:id="" action="ppaction://media"/>
            <a:extLst>
              <a:ext uri="{FF2B5EF4-FFF2-40B4-BE49-F238E27FC236}">
                <a16:creationId xmlns:a16="http://schemas.microsoft.com/office/drawing/2014/main" id="{B0B6701C-FB94-7BFE-AF92-6648ACABD4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39700" y="848183"/>
            <a:ext cx="609600" cy="609600"/>
          </a:xfrm>
          <a:prstGeom prst="rect">
            <a:avLst/>
          </a:prstGeom>
        </p:spPr>
      </p:pic>
      <p:pic>
        <p:nvPicPr>
          <p:cNvPr id="6" name="Vannoy_FBP_Lecture21A_Session23_Slide02_Clip03">
            <a:hlinkClick r:id="" action="ppaction://media"/>
            <a:extLst>
              <a:ext uri="{FF2B5EF4-FFF2-40B4-BE49-F238E27FC236}">
                <a16:creationId xmlns:a16="http://schemas.microsoft.com/office/drawing/2014/main" id="{2D09CAA6-11DE-681B-2360-95E14FE8AA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0633" y="1853248"/>
            <a:ext cx="609600" cy="609600"/>
          </a:xfrm>
          <a:prstGeom prst="rect">
            <a:avLst/>
          </a:prstGeom>
        </p:spPr>
      </p:pic>
      <p:pic>
        <p:nvPicPr>
          <p:cNvPr id="7" name="Vannoy_FBP_Lecture21A_Session23_Slide02_Clip04">
            <a:hlinkClick r:id="" action="ppaction://media"/>
            <a:extLst>
              <a:ext uri="{FF2B5EF4-FFF2-40B4-BE49-F238E27FC236}">
                <a16:creationId xmlns:a16="http://schemas.microsoft.com/office/drawing/2014/main" id="{2CD5EBBB-F5EA-9B12-ED0D-A85470F75B4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15900" y="2858313"/>
            <a:ext cx="609600" cy="609600"/>
          </a:xfrm>
          <a:prstGeom prst="rect">
            <a:avLst/>
          </a:prstGeom>
        </p:spPr>
      </p:pic>
      <p:pic>
        <p:nvPicPr>
          <p:cNvPr id="8" name="Vannoy_FBP_Lecture21A_Session23_Slide02_Clip05">
            <a:hlinkClick r:id="" action="ppaction://media"/>
            <a:extLst>
              <a:ext uri="{FF2B5EF4-FFF2-40B4-BE49-F238E27FC236}">
                <a16:creationId xmlns:a16="http://schemas.microsoft.com/office/drawing/2014/main" id="{8B5F5C64-D1DB-F171-0223-07FB0D41E58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39700" y="3863378"/>
            <a:ext cx="609600" cy="609600"/>
          </a:xfrm>
          <a:prstGeom prst="rect">
            <a:avLst/>
          </a:prstGeom>
        </p:spPr>
      </p:pic>
      <p:pic>
        <p:nvPicPr>
          <p:cNvPr id="9" name="Vannoy_FBP_Lecture21A_Session23_Slide03_Clip01">
            <a:hlinkClick r:id="" action="ppaction://media"/>
            <a:extLst>
              <a:ext uri="{FF2B5EF4-FFF2-40B4-BE49-F238E27FC236}">
                <a16:creationId xmlns:a16="http://schemas.microsoft.com/office/drawing/2014/main" id="{E0697FB9-44AA-279B-DC39-B8A4C0F3674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33300" y="4868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23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5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654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2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73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141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11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4524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8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986" y="1455940"/>
            <a:ext cx="11705806" cy="5402060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Amos &amp; Hosea Denounce Israel’s sin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Replacement:  Return to God or He will Work Elsewhere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The Key Purposes for the Book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Jonah’s Rebuke of the Sin Laden Israel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Israel did not have Exclusive Rights to the Lord’s Salvation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Jonah was Intended to Play a Representative Role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Israel’s Unfaithfulness will Not Thwart God’s Purposes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The Sovereignty of God who Accomplishes His Purposes in spite of Human Rebellion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Jonah as an Illustration of the Messiah’s Death and Resurrection </a:t>
            </a:r>
          </a:p>
        </p:txBody>
      </p:sp>
      <p:pic>
        <p:nvPicPr>
          <p:cNvPr id="5" name="Vannoy_FBP_Lecture21A_Session23_Slide03_Clip02">
            <a:hlinkClick r:id="" action="ppaction://media"/>
            <a:extLst>
              <a:ext uri="{FF2B5EF4-FFF2-40B4-BE49-F238E27FC236}">
                <a16:creationId xmlns:a16="http://schemas.microsoft.com/office/drawing/2014/main" id="{92F2D5E6-784D-21AA-6290-4BFB57CEB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5900" y="594183"/>
            <a:ext cx="609600" cy="609600"/>
          </a:xfrm>
          <a:prstGeom prst="rect">
            <a:avLst/>
          </a:prstGeom>
        </p:spPr>
      </p:pic>
      <p:pic>
        <p:nvPicPr>
          <p:cNvPr id="6" name="Vannoy_FBP_Lecture21A_Session23_Slide03_Clip03">
            <a:hlinkClick r:id="" action="ppaction://media"/>
            <a:extLst>
              <a:ext uri="{FF2B5EF4-FFF2-40B4-BE49-F238E27FC236}">
                <a16:creationId xmlns:a16="http://schemas.microsoft.com/office/drawing/2014/main" id="{0CD369E3-05A5-18E5-765A-244F229DBE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5900" y="1548448"/>
            <a:ext cx="609600" cy="609600"/>
          </a:xfrm>
          <a:prstGeom prst="rect">
            <a:avLst/>
          </a:prstGeom>
        </p:spPr>
      </p:pic>
      <p:pic>
        <p:nvPicPr>
          <p:cNvPr id="7" name="Vannoy_FBP_Lecture21A_Session23_Slide03_Clip04">
            <a:hlinkClick r:id="" action="ppaction://media"/>
            <a:extLst>
              <a:ext uri="{FF2B5EF4-FFF2-40B4-BE49-F238E27FC236}">
                <a16:creationId xmlns:a16="http://schemas.microsoft.com/office/drawing/2014/main" id="{C90841A0-7DC7-C649-6DEA-BCD5F1635A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5900" y="2502713"/>
            <a:ext cx="609600" cy="609600"/>
          </a:xfrm>
          <a:prstGeom prst="rect">
            <a:avLst/>
          </a:prstGeom>
        </p:spPr>
      </p:pic>
      <p:pic>
        <p:nvPicPr>
          <p:cNvPr id="8" name="Vannoy_FBP_Lecture21A_Session23_Slide03_Clip05">
            <a:hlinkClick r:id="" action="ppaction://media"/>
            <a:extLst>
              <a:ext uri="{FF2B5EF4-FFF2-40B4-BE49-F238E27FC236}">
                <a16:creationId xmlns:a16="http://schemas.microsoft.com/office/drawing/2014/main" id="{2000DB4E-03AA-3342-A57D-9C8964ECAA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1100" y="3745688"/>
            <a:ext cx="609600" cy="609600"/>
          </a:xfrm>
          <a:prstGeom prst="rect">
            <a:avLst/>
          </a:prstGeom>
        </p:spPr>
      </p:pic>
      <p:pic>
        <p:nvPicPr>
          <p:cNvPr id="9" name="Vannoy_FBP_Lecture21A_Session23_Slide03_Clip06">
            <a:hlinkClick r:id="" action="ppaction://media"/>
            <a:extLst>
              <a:ext uri="{FF2B5EF4-FFF2-40B4-BE49-F238E27FC236}">
                <a16:creationId xmlns:a16="http://schemas.microsoft.com/office/drawing/2014/main" id="{9A500EF2-909B-F48C-6E20-E23CE360D38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8100" y="4644671"/>
            <a:ext cx="609600" cy="609600"/>
          </a:xfrm>
          <a:prstGeom prst="rect">
            <a:avLst/>
          </a:prstGeom>
        </p:spPr>
      </p:pic>
      <p:pic>
        <p:nvPicPr>
          <p:cNvPr id="10" name="Vannoy_FBP_Lecture21A_Session23_Slide03_Clip07">
            <a:hlinkClick r:id="" action="ppaction://media"/>
            <a:extLst>
              <a:ext uri="{FF2B5EF4-FFF2-40B4-BE49-F238E27FC236}">
                <a16:creationId xmlns:a16="http://schemas.microsoft.com/office/drawing/2014/main" id="{1EF3E939-6E61-70E5-51F5-54B4CD35399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8100" y="5598936"/>
            <a:ext cx="609600" cy="609600"/>
          </a:xfrm>
          <a:prstGeom prst="rect">
            <a:avLst/>
          </a:prstGeom>
        </p:spPr>
      </p:pic>
      <p:pic>
        <p:nvPicPr>
          <p:cNvPr id="11" name="Vannoy_FBP_Lecture21A_Session23_Slide03_Clip08">
            <a:hlinkClick r:id="" action="ppaction://media"/>
            <a:extLst>
              <a:ext uri="{FF2B5EF4-FFF2-40B4-BE49-F238E27FC236}">
                <a16:creationId xmlns:a16="http://schemas.microsoft.com/office/drawing/2014/main" id="{3290EAB0-2795-EBB1-8B7D-10B351CBE2C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8100" y="6592393"/>
            <a:ext cx="609600" cy="609600"/>
          </a:xfrm>
          <a:prstGeom prst="rect">
            <a:avLst/>
          </a:prstGeom>
        </p:spPr>
      </p:pic>
      <p:pic>
        <p:nvPicPr>
          <p:cNvPr id="19" name="Vannoy_FBP_Lecture21A_Session23_Slide03_Clip01A">
            <a:hlinkClick r:id="" action="ppaction://media"/>
            <a:extLst>
              <a:ext uri="{FF2B5EF4-FFF2-40B4-BE49-F238E27FC236}">
                <a16:creationId xmlns:a16="http://schemas.microsoft.com/office/drawing/2014/main" id="{E05B2517-B76B-8904-D194-20EF8873459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42900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4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2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76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25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2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4598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6479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44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2906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18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6787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76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6396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98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462" y="1455940"/>
            <a:ext cx="10679427" cy="374564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V.  Amos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Author and Background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FBP_Lecture21A_Session23_Slide04_Clip01">
            <a:hlinkClick r:id="" action="ppaction://media"/>
            <a:extLst>
              <a:ext uri="{FF2B5EF4-FFF2-40B4-BE49-F238E27FC236}">
                <a16:creationId xmlns:a16="http://schemas.microsoft.com/office/drawing/2014/main" id="{471AE0C8-AE8C-F889-A9FA-6756184E5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1600" y="1548448"/>
            <a:ext cx="609600" cy="609600"/>
          </a:xfrm>
          <a:prstGeom prst="rect">
            <a:avLst/>
          </a:prstGeom>
        </p:spPr>
      </p:pic>
      <p:pic>
        <p:nvPicPr>
          <p:cNvPr id="5" name="Vannoy_FBP_Lecture21A_Session23_Slide04_Clip02">
            <a:hlinkClick r:id="" action="ppaction://media"/>
            <a:extLst>
              <a:ext uri="{FF2B5EF4-FFF2-40B4-BE49-F238E27FC236}">
                <a16:creationId xmlns:a16="http://schemas.microsoft.com/office/drawing/2014/main" id="{014469D6-8980-44CF-16EF-90F88A9357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01600" y="3023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332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14745</TotalTime>
  <Words>231</Words>
  <Application>Microsoft Office PowerPoint</Application>
  <PresentationFormat>Widescreen</PresentationFormat>
  <Paragraphs>30</Paragraphs>
  <Slides>4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229</cp:revision>
  <dcterms:created xsi:type="dcterms:W3CDTF">2023-02-18T16:12:42Z</dcterms:created>
  <dcterms:modified xsi:type="dcterms:W3CDTF">2023-03-11T15:20:16Z</dcterms:modified>
</cp:coreProperties>
</file>