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88" r:id="rId4"/>
    <p:sldId id="287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2" d="100"/>
          <a:sy n="82" d="100"/>
        </p:scale>
        <p:origin x="930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audio" Target="../media/media18.mp3"/><Relationship Id="rId3" Type="http://schemas.microsoft.com/office/2007/relationships/media" Target="../media/media11.mp3"/><Relationship Id="rId21" Type="http://schemas.openxmlformats.org/officeDocument/2006/relationships/slideLayout" Target="../slideLayouts/slideLayout2.xml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microsoft.com/office/2007/relationships/media" Target="../media/media18.mp3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audio" Target="../media/media19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19" Type="http://schemas.microsoft.com/office/2007/relationships/media" Target="../media/media19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5" Type="http://schemas.microsoft.com/office/2007/relationships/media" Target="../media/media22.mp3"/><Relationship Id="rId4" Type="http://schemas.openxmlformats.org/officeDocument/2006/relationships/audio" Target="../media/media2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18:  Structure and Content of Joel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FBP_Lecture18_Session20_Slide01_Clip01">
            <a:hlinkClick r:id="" action="ppaction://media"/>
            <a:extLst>
              <a:ext uri="{FF2B5EF4-FFF2-40B4-BE49-F238E27FC236}">
                <a16:creationId xmlns:a16="http://schemas.microsoft.com/office/drawing/2014/main" id="{CFB30210-E663-934D-D527-7FDE362A8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67138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97" y="1335685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1. Relationship of Joel 1 to Joel 2:  Freeman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 Apocalyptic Interpretation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 Allegorical Interpretation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c.  Literal 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2. Bullock’s Approach to Joel 1 and Joel 2 relationship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3. Structure of Joel and the Day of the Lord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4. </a:t>
            </a:r>
            <a:r>
              <a:rPr lang="en-US" sz="2400" dirty="0" err="1"/>
              <a:t>Vannoy’s</a:t>
            </a:r>
            <a:r>
              <a:rPr lang="en-US" sz="2400" dirty="0"/>
              <a:t> Structure of Joel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 Joel 1:1-20 Locust Plague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 Joel 1-27 Day of the Lord using Locust Imagery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c.  Joel 2:28-31 Holy Spirit and the Day of the Lord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d.  Joel 3:1-21 Judgment on Nations and Salvation of God’s People   </a:t>
            </a:r>
          </a:p>
        </p:txBody>
      </p:sp>
      <p:pic>
        <p:nvPicPr>
          <p:cNvPr id="12" name="Vannoy_FBP_Lecture18_Session20_Slide02_Clip01">
            <a:hlinkClick r:id="" action="ppaction://media"/>
            <a:extLst>
              <a:ext uri="{FF2B5EF4-FFF2-40B4-BE49-F238E27FC236}">
                <a16:creationId xmlns:a16="http://schemas.microsoft.com/office/drawing/2014/main" id="{10FA77FC-8153-CCBB-161C-E3E7FC686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65723" y="-392723"/>
            <a:ext cx="609600" cy="609600"/>
          </a:xfrm>
          <a:prstGeom prst="rect">
            <a:avLst/>
          </a:prstGeom>
        </p:spPr>
      </p:pic>
      <p:pic>
        <p:nvPicPr>
          <p:cNvPr id="13" name="Vannoy_FBP_Lecture18_Session20_Slide02_Clip02">
            <a:hlinkClick r:id="" action="ppaction://media"/>
            <a:extLst>
              <a:ext uri="{FF2B5EF4-FFF2-40B4-BE49-F238E27FC236}">
                <a16:creationId xmlns:a16="http://schemas.microsoft.com/office/drawing/2014/main" id="{37D93465-C87B-F57C-468B-AD00B2CEBB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60923" y="726085"/>
            <a:ext cx="609600" cy="609600"/>
          </a:xfrm>
          <a:prstGeom prst="rect">
            <a:avLst/>
          </a:prstGeom>
        </p:spPr>
      </p:pic>
      <p:pic>
        <p:nvPicPr>
          <p:cNvPr id="14" name="Vannoy_FBP_Lecture18_Session20_Slide02_Clip03">
            <a:hlinkClick r:id="" action="ppaction://media"/>
            <a:extLst>
              <a:ext uri="{FF2B5EF4-FFF2-40B4-BE49-F238E27FC236}">
                <a16:creationId xmlns:a16="http://schemas.microsoft.com/office/drawing/2014/main" id="{648ECB11-853A-2B73-47C3-856E8F8CC7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687" y="1844893"/>
            <a:ext cx="609600" cy="609600"/>
          </a:xfrm>
          <a:prstGeom prst="rect">
            <a:avLst/>
          </a:prstGeom>
        </p:spPr>
      </p:pic>
      <p:pic>
        <p:nvPicPr>
          <p:cNvPr id="15" name="Vannoy_FBP_Lecture18_Session20_Slide02_Clip04">
            <a:hlinkClick r:id="" action="ppaction://media"/>
            <a:extLst>
              <a:ext uri="{FF2B5EF4-FFF2-40B4-BE49-F238E27FC236}">
                <a16:creationId xmlns:a16="http://schemas.microsoft.com/office/drawing/2014/main" id="{38F22AF8-522B-200A-84BB-9E315C022C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687" y="2819400"/>
            <a:ext cx="609600" cy="609600"/>
          </a:xfrm>
          <a:prstGeom prst="rect">
            <a:avLst/>
          </a:prstGeom>
        </p:spPr>
      </p:pic>
      <p:pic>
        <p:nvPicPr>
          <p:cNvPr id="16" name="Vannoy_FBP_Lecture18_Session20_Slide02_Clip05">
            <a:hlinkClick r:id="" action="ppaction://media"/>
            <a:extLst>
              <a:ext uri="{FF2B5EF4-FFF2-40B4-BE49-F238E27FC236}">
                <a16:creationId xmlns:a16="http://schemas.microsoft.com/office/drawing/2014/main" id="{E8AFE6A1-7DCB-ED91-72FB-A31CEC4997A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65723" y="3731915"/>
            <a:ext cx="609600" cy="609600"/>
          </a:xfrm>
          <a:prstGeom prst="rect">
            <a:avLst/>
          </a:prstGeom>
        </p:spPr>
      </p:pic>
      <p:pic>
        <p:nvPicPr>
          <p:cNvPr id="17" name="Vannoy_FBP_Lecture18_Session20_Slide02_Clip06">
            <a:hlinkClick r:id="" action="ppaction://media"/>
            <a:extLst>
              <a:ext uri="{FF2B5EF4-FFF2-40B4-BE49-F238E27FC236}">
                <a16:creationId xmlns:a16="http://schemas.microsoft.com/office/drawing/2014/main" id="{19B7EB4A-F0F5-C006-0B93-7DE64315B4E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73287" y="4644430"/>
            <a:ext cx="609600" cy="609600"/>
          </a:xfrm>
          <a:prstGeom prst="rect">
            <a:avLst/>
          </a:prstGeom>
        </p:spPr>
      </p:pic>
      <p:pic>
        <p:nvPicPr>
          <p:cNvPr id="18" name="Vannoy_FBP_Lecture18_Session20_Slide02_Clip07">
            <a:hlinkClick r:id="" action="ppaction://media"/>
            <a:extLst>
              <a:ext uri="{FF2B5EF4-FFF2-40B4-BE49-F238E27FC236}">
                <a16:creationId xmlns:a16="http://schemas.microsoft.com/office/drawing/2014/main" id="{D9D49800-2F4F-A944-1E76-8A71AE3C80D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27810" y="5425754"/>
            <a:ext cx="609600" cy="609600"/>
          </a:xfrm>
          <a:prstGeom prst="rect">
            <a:avLst/>
          </a:prstGeom>
        </p:spPr>
      </p:pic>
      <p:pic>
        <p:nvPicPr>
          <p:cNvPr id="19" name="Vannoy_FBP_Lecture18_Session20_Slide02_Clip08">
            <a:hlinkClick r:id="" action="ppaction://media"/>
            <a:extLst>
              <a:ext uri="{FF2B5EF4-FFF2-40B4-BE49-F238E27FC236}">
                <a16:creationId xmlns:a16="http://schemas.microsoft.com/office/drawing/2014/main" id="{EF8CA088-9E6A-7F2F-8079-B60B39C39C0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60923" y="6432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8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8392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8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1244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84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1702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78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1556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47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8269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9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45226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2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751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96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97" y="1335685"/>
            <a:ext cx="11705806" cy="540206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e.  Summary of Structure of Joel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4.  Comments on Content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a.  Joel 1:1-20  Description of the Present Locust Plague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Four Terms for Locusts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Description of Devastation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Call to Repentance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 Joel 2:1-3:21  3 Descriptions of the Day of the Lord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1. Joel 2:1-27 Day of the Lord using Locusts Imagery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Northern Enemy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Judgment of God in Locust Imagery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Joel 2:12-17 Call to Repentance</a:t>
            </a:r>
          </a:p>
        </p:txBody>
      </p:sp>
      <p:pic>
        <p:nvPicPr>
          <p:cNvPr id="12" name="Vannoy_FBP_Lecture18_Session20_Slide03_Clip01">
            <a:hlinkClick r:id="" action="ppaction://media"/>
            <a:extLst>
              <a:ext uri="{FF2B5EF4-FFF2-40B4-BE49-F238E27FC236}">
                <a16:creationId xmlns:a16="http://schemas.microsoft.com/office/drawing/2014/main" id="{A45A7A1E-0B4D-38E3-C8FC-61EDA92D5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96093" y="-156882"/>
            <a:ext cx="609600" cy="609600"/>
          </a:xfrm>
          <a:prstGeom prst="rect">
            <a:avLst/>
          </a:prstGeom>
        </p:spPr>
      </p:pic>
      <p:pic>
        <p:nvPicPr>
          <p:cNvPr id="13" name="Vannoy_FBP_Lecture18_Session20_Slide03_Clip02">
            <a:hlinkClick r:id="" action="ppaction://media"/>
            <a:extLst>
              <a:ext uri="{FF2B5EF4-FFF2-40B4-BE49-F238E27FC236}">
                <a16:creationId xmlns:a16="http://schemas.microsoft.com/office/drawing/2014/main" id="{64490BF3-7921-3B50-D32D-9ADAF84F29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305693" y="848183"/>
            <a:ext cx="609600" cy="609600"/>
          </a:xfrm>
          <a:prstGeom prst="rect">
            <a:avLst/>
          </a:prstGeom>
        </p:spPr>
      </p:pic>
      <p:pic>
        <p:nvPicPr>
          <p:cNvPr id="14" name="Vannoy_FBP_Lecture18_Session20_Slide03_Clip03">
            <a:hlinkClick r:id="" action="ppaction://media"/>
            <a:extLst>
              <a:ext uri="{FF2B5EF4-FFF2-40B4-BE49-F238E27FC236}">
                <a16:creationId xmlns:a16="http://schemas.microsoft.com/office/drawing/2014/main" id="{DC09A843-B628-059B-9633-5ABED27FF6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02308" y="1752600"/>
            <a:ext cx="609600" cy="609600"/>
          </a:xfrm>
          <a:prstGeom prst="rect">
            <a:avLst/>
          </a:prstGeom>
        </p:spPr>
      </p:pic>
      <p:pic>
        <p:nvPicPr>
          <p:cNvPr id="15" name="Vannoy_FBP_Lecture18_Session20_Slide03_Clip04">
            <a:hlinkClick r:id="" action="ppaction://media"/>
            <a:extLst>
              <a:ext uri="{FF2B5EF4-FFF2-40B4-BE49-F238E27FC236}">
                <a16:creationId xmlns:a16="http://schemas.microsoft.com/office/drawing/2014/main" id="{8325607D-9163-1CCE-C4AB-CE76D9A5A57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96093" y="2678723"/>
            <a:ext cx="609600" cy="609600"/>
          </a:xfrm>
          <a:prstGeom prst="rect">
            <a:avLst/>
          </a:prstGeom>
        </p:spPr>
      </p:pic>
      <p:pic>
        <p:nvPicPr>
          <p:cNvPr id="17" name="Vannoy_FBP_Lecture18_Session20_Slide03_Clip05">
            <a:hlinkClick r:id="" action="ppaction://media"/>
            <a:extLst>
              <a:ext uri="{FF2B5EF4-FFF2-40B4-BE49-F238E27FC236}">
                <a16:creationId xmlns:a16="http://schemas.microsoft.com/office/drawing/2014/main" id="{BEA7256A-B6A2-F896-9C20-30F8EAB46D0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54708" y="3569678"/>
            <a:ext cx="609600" cy="609600"/>
          </a:xfrm>
          <a:prstGeom prst="rect">
            <a:avLst/>
          </a:prstGeom>
        </p:spPr>
      </p:pic>
      <p:pic>
        <p:nvPicPr>
          <p:cNvPr id="18" name="Vannoy_FBP_Lecture18_Session20_Slide03_Clip06">
            <a:hlinkClick r:id="" action="ppaction://media"/>
            <a:extLst>
              <a:ext uri="{FF2B5EF4-FFF2-40B4-BE49-F238E27FC236}">
                <a16:creationId xmlns:a16="http://schemas.microsoft.com/office/drawing/2014/main" id="{E58BD983-5BD1-83D4-7698-862650C6FF8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54708" y="4288907"/>
            <a:ext cx="609600" cy="609600"/>
          </a:xfrm>
          <a:prstGeom prst="rect">
            <a:avLst/>
          </a:prstGeom>
        </p:spPr>
      </p:pic>
      <p:pic>
        <p:nvPicPr>
          <p:cNvPr id="19" name="Vannoy_FBP_Lecture18_Session20_Slide03_Clip07">
            <a:hlinkClick r:id="" action="ppaction://media"/>
            <a:extLst>
              <a:ext uri="{FF2B5EF4-FFF2-40B4-BE49-F238E27FC236}">
                <a16:creationId xmlns:a16="http://schemas.microsoft.com/office/drawing/2014/main" id="{1A2667B1-9894-89F4-09F3-44F391A50BB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7108" y="5295391"/>
            <a:ext cx="609600" cy="609600"/>
          </a:xfrm>
          <a:prstGeom prst="rect">
            <a:avLst/>
          </a:prstGeom>
        </p:spPr>
      </p:pic>
      <p:pic>
        <p:nvPicPr>
          <p:cNvPr id="20" name="Vannoy_FBP_Lecture18_Session20_Slide03_Clip09">
            <a:hlinkClick r:id="" action="ppaction://media"/>
            <a:extLst>
              <a:ext uri="{FF2B5EF4-FFF2-40B4-BE49-F238E27FC236}">
                <a16:creationId xmlns:a16="http://schemas.microsoft.com/office/drawing/2014/main" id="{3E32ABFD-76C8-D90D-F8BB-AAD13574657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02308" y="6885928"/>
            <a:ext cx="609600" cy="609600"/>
          </a:xfrm>
          <a:prstGeom prst="rect">
            <a:avLst/>
          </a:prstGeom>
        </p:spPr>
      </p:pic>
      <p:pic>
        <p:nvPicPr>
          <p:cNvPr id="21" name="Vannoy_FBP_Lecture18_Session20_Slide03_Clip10">
            <a:hlinkClick r:id="" action="ppaction://media"/>
            <a:extLst>
              <a:ext uri="{FF2B5EF4-FFF2-40B4-BE49-F238E27FC236}">
                <a16:creationId xmlns:a16="http://schemas.microsoft.com/office/drawing/2014/main" id="{88207378-4F10-67BA-AD7A-B3DB7568B6C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582400" y="7190728"/>
            <a:ext cx="609600" cy="609600"/>
          </a:xfrm>
          <a:prstGeom prst="rect">
            <a:avLst/>
          </a:prstGeom>
        </p:spPr>
      </p:pic>
      <p:pic>
        <p:nvPicPr>
          <p:cNvPr id="22" name="Vannoy_FBP_Lecture18_Session20_Slide03_Clip08">
            <a:hlinkClick r:id="" action="ppaction://media"/>
            <a:extLst>
              <a:ext uri="{FF2B5EF4-FFF2-40B4-BE49-F238E27FC236}">
                <a16:creationId xmlns:a16="http://schemas.microsoft.com/office/drawing/2014/main" id="{4B9E395D-7A56-E685-9DEA-1B1BC7DE667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7108" y="6018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4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91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5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148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4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3926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0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102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72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0245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6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91859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288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64739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56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12362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94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13765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29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92" y="1715479"/>
            <a:ext cx="11705806" cy="5402060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Joel 2:18-27  The Lord’s Response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Joel 2:18 and the Prophetic Perfect Tense in Hebrew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</a:t>
            </a:r>
            <a:br>
              <a:rPr lang="en-US" sz="2400" dirty="0"/>
            </a:br>
            <a:r>
              <a:rPr lang="en-US" sz="2400" dirty="0"/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9" name="Vannoy_FBP_Lecture18_Session20_Slide04_Clip01">
            <a:hlinkClick r:id="" action="ppaction://media"/>
            <a:extLst>
              <a:ext uri="{FF2B5EF4-FFF2-40B4-BE49-F238E27FC236}">
                <a16:creationId xmlns:a16="http://schemas.microsoft.com/office/drawing/2014/main" id="{7A4BAE6B-8324-087A-9CBC-856096E53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25754" y="-156882"/>
            <a:ext cx="609600" cy="609600"/>
          </a:xfrm>
          <a:prstGeom prst="rect">
            <a:avLst/>
          </a:prstGeom>
        </p:spPr>
      </p:pic>
      <p:pic>
        <p:nvPicPr>
          <p:cNvPr id="10" name="Vannoy_FBP_Lecture18_Session20_Slide04_Clip02">
            <a:hlinkClick r:id="" action="ppaction://media"/>
            <a:extLst>
              <a:ext uri="{FF2B5EF4-FFF2-40B4-BE49-F238E27FC236}">
                <a16:creationId xmlns:a16="http://schemas.microsoft.com/office/drawing/2014/main" id="{06992F2B-0C7A-9E92-2F06-1A58A46112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25754" y="848183"/>
            <a:ext cx="609600" cy="609600"/>
          </a:xfrm>
          <a:prstGeom prst="rect">
            <a:avLst/>
          </a:prstGeom>
        </p:spPr>
      </p:pic>
      <p:pic>
        <p:nvPicPr>
          <p:cNvPr id="11" name="Vannoy_FBP_Lecture18_Session20_Slide04_Clip03">
            <a:hlinkClick r:id="" action="ppaction://media"/>
            <a:extLst>
              <a:ext uri="{FF2B5EF4-FFF2-40B4-BE49-F238E27FC236}">
                <a16:creationId xmlns:a16="http://schemas.microsoft.com/office/drawing/2014/main" id="{5B5D9A49-CE42-066A-378B-AF5AE8C580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770" y="1987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7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525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950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8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13989</TotalTime>
  <Words>253</Words>
  <Application>Microsoft Office PowerPoint</Application>
  <PresentationFormat>Widescreen</PresentationFormat>
  <Paragraphs>33</Paragraphs>
  <Slides>4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210</cp:revision>
  <dcterms:created xsi:type="dcterms:W3CDTF">2023-02-18T16:12:42Z</dcterms:created>
  <dcterms:modified xsi:type="dcterms:W3CDTF">2023-03-09T15:47:56Z</dcterms:modified>
</cp:coreProperties>
</file>