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85" r:id="rId4"/>
    <p:sldId id="286" r:id="rId5"/>
    <p:sldId id="284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3" d="100"/>
          <a:sy n="73" d="100"/>
        </p:scale>
        <p:origin x="1422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microsoft.com/office/2007/relationships/media" Target="../media/media15.mp3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audio" Target="../media/media14.mp3"/><Relationship Id="rId2" Type="http://schemas.openxmlformats.org/officeDocument/2006/relationships/audio" Target="../media/media9.mp3"/><Relationship Id="rId16" Type="http://schemas.openxmlformats.org/officeDocument/2006/relationships/image" Target="../media/image7.png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microsoft.com/office/2007/relationships/media" Target="../media/media14.mp3"/><Relationship Id="rId5" Type="http://schemas.microsoft.com/office/2007/relationships/media" Target="../media/media11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3.mp3"/><Relationship Id="rId4" Type="http://schemas.openxmlformats.org/officeDocument/2006/relationships/audio" Target="../media/media10.mp3"/><Relationship Id="rId9" Type="http://schemas.microsoft.com/office/2007/relationships/media" Target="../media/media13.mp3"/><Relationship Id="rId14" Type="http://schemas.openxmlformats.org/officeDocument/2006/relationships/audio" Target="../media/media15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p3"/><Relationship Id="rId13" Type="http://schemas.microsoft.com/office/2007/relationships/media" Target="../media/media22.mp3"/><Relationship Id="rId18" Type="http://schemas.openxmlformats.org/officeDocument/2006/relationships/image" Target="../media/image7.png"/><Relationship Id="rId3" Type="http://schemas.microsoft.com/office/2007/relationships/media" Target="../media/media17.mp3"/><Relationship Id="rId7" Type="http://schemas.microsoft.com/office/2007/relationships/media" Target="../media/media19.mp3"/><Relationship Id="rId12" Type="http://schemas.openxmlformats.org/officeDocument/2006/relationships/audio" Target="../media/media21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6" Type="http://schemas.openxmlformats.org/officeDocument/2006/relationships/audio" Target="../media/media23.mp3"/><Relationship Id="rId1" Type="http://schemas.microsoft.com/office/2007/relationships/media" Target="../media/media16.mp3"/><Relationship Id="rId6" Type="http://schemas.openxmlformats.org/officeDocument/2006/relationships/audio" Target="../media/media18.mp3"/><Relationship Id="rId11" Type="http://schemas.microsoft.com/office/2007/relationships/media" Target="../media/media21.mp3"/><Relationship Id="rId5" Type="http://schemas.microsoft.com/office/2007/relationships/media" Target="../media/media18.mp3"/><Relationship Id="rId15" Type="http://schemas.microsoft.com/office/2007/relationships/media" Target="../media/media23.mp3"/><Relationship Id="rId10" Type="http://schemas.openxmlformats.org/officeDocument/2006/relationships/audio" Target="../media/media20.mp3"/><Relationship Id="rId4" Type="http://schemas.openxmlformats.org/officeDocument/2006/relationships/audio" Target="../media/media17.mp3"/><Relationship Id="rId9" Type="http://schemas.microsoft.com/office/2007/relationships/media" Target="../media/media20.mp3"/><Relationship Id="rId14" Type="http://schemas.openxmlformats.org/officeDocument/2006/relationships/audio" Target="../media/media2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Foundations of Biblical Prophecy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-334136" y="3306540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700" b="1" dirty="0">
                <a:solidFill>
                  <a:schemeClr val="tx1"/>
                </a:solidFill>
              </a:rPr>
              <a:t>Lecture 16  Apologetic Value of Prophecy,</a:t>
            </a:r>
          </a:p>
          <a:p>
            <a:pPr algn="ctr"/>
            <a:r>
              <a:rPr lang="en-US" sz="2700" b="1" dirty="0">
                <a:solidFill>
                  <a:schemeClr val="tx1"/>
                </a:solidFill>
              </a:rPr>
              <a:t>Introduction to Obadiah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0" name="Vannoy_FBP_Lecture16_Session18_Slide01_Clip01">
            <a:hlinkClick r:id="" action="ppaction://media"/>
            <a:extLst>
              <a:ext uri="{FF2B5EF4-FFF2-40B4-BE49-F238E27FC236}">
                <a16:creationId xmlns:a16="http://schemas.microsoft.com/office/drawing/2014/main" id="{53B66FBB-475F-B07C-9FB8-3CC5811748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14514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94" y="1715479"/>
            <a:ext cx="11705806" cy="540206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X.   Apologetic Value of Prophecy, Obadiah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A.  Does Biblical Prophecy Have Apologetic Value?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1. </a:t>
            </a:r>
            <a:r>
              <a:rPr lang="en-US" sz="2400" dirty="0" err="1"/>
              <a:t>Aalders</a:t>
            </a:r>
            <a:r>
              <a:rPr lang="en-US" sz="2400" dirty="0"/>
              <a:t> Approach:  little value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a.  Disputes on Fulfillment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b.  Disputes on Dating and Subjective Factors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c.  Symbolic Language Nullifies Apologetic Value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d.  Observation:  </a:t>
            </a:r>
            <a:r>
              <a:rPr lang="en-US" sz="2400" dirty="0" err="1"/>
              <a:t>Amillennials</a:t>
            </a:r>
            <a:r>
              <a:rPr lang="en-US" sz="2400" dirty="0"/>
              <a:t> are Presuppositional apologetics, </a:t>
            </a:r>
            <a:br>
              <a:rPr lang="en-US" sz="2400" dirty="0"/>
            </a:br>
            <a:r>
              <a:rPr lang="en-US" sz="2400" dirty="0"/>
              <a:t>                 </a:t>
            </a:r>
            <a:r>
              <a:rPr lang="en-US" sz="2400" dirty="0" err="1"/>
              <a:t>Premillennials</a:t>
            </a:r>
            <a:r>
              <a:rPr lang="en-US" sz="2400" dirty="0"/>
              <a:t> more </a:t>
            </a:r>
            <a:r>
              <a:rPr lang="en-US" sz="2400" dirty="0" err="1"/>
              <a:t>Evidentialists</a:t>
            </a:r>
            <a:endParaRPr lang="en-US" sz="2400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e.  </a:t>
            </a:r>
            <a:r>
              <a:rPr lang="en-US" sz="2400" dirty="0" err="1"/>
              <a:t>Aalder’s</a:t>
            </a:r>
            <a:r>
              <a:rPr lang="en-US" sz="2400" dirty="0"/>
              <a:t> Conclusions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  <p:pic>
        <p:nvPicPr>
          <p:cNvPr id="35" name="Vannoy_FBP_Lecture16_Session18_Slide02_Clip01">
            <a:hlinkClick r:id="" action="ppaction://media"/>
            <a:extLst>
              <a:ext uri="{FF2B5EF4-FFF2-40B4-BE49-F238E27FC236}">
                <a16:creationId xmlns:a16="http://schemas.microsoft.com/office/drawing/2014/main" id="{4D98A2B8-FC31-2C20-A9CB-11A34DBF17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05954" y="0"/>
            <a:ext cx="609600" cy="609600"/>
          </a:xfrm>
          <a:prstGeom prst="rect">
            <a:avLst/>
          </a:prstGeom>
        </p:spPr>
      </p:pic>
      <p:pic>
        <p:nvPicPr>
          <p:cNvPr id="36" name="Vannoy_FBP_Lecture16_Session18_Slide02_Clip02">
            <a:hlinkClick r:id="" action="ppaction://media"/>
            <a:extLst>
              <a:ext uri="{FF2B5EF4-FFF2-40B4-BE49-F238E27FC236}">
                <a16:creationId xmlns:a16="http://schemas.microsoft.com/office/drawing/2014/main" id="{413F0AFC-A18E-47D5-486C-0B29CA1E65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93040" y="848183"/>
            <a:ext cx="609600" cy="609600"/>
          </a:xfrm>
          <a:prstGeom prst="rect">
            <a:avLst/>
          </a:prstGeom>
        </p:spPr>
      </p:pic>
      <p:pic>
        <p:nvPicPr>
          <p:cNvPr id="37" name="Vannoy_FBP_Lecture16_Session18_Slide02_Clip03">
            <a:hlinkClick r:id="" action="ppaction://media"/>
            <a:extLst>
              <a:ext uri="{FF2B5EF4-FFF2-40B4-BE49-F238E27FC236}">
                <a16:creationId xmlns:a16="http://schemas.microsoft.com/office/drawing/2014/main" id="{1ED984C3-EADE-50E0-C512-B1FF0ED5638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93040" y="1853248"/>
            <a:ext cx="609600" cy="609600"/>
          </a:xfrm>
          <a:prstGeom prst="rect">
            <a:avLst/>
          </a:prstGeom>
        </p:spPr>
      </p:pic>
      <p:pic>
        <p:nvPicPr>
          <p:cNvPr id="38" name="Vannoy_FBP_Lecture16_Session18_Slide02_Clip04">
            <a:hlinkClick r:id="" action="ppaction://media"/>
            <a:extLst>
              <a:ext uri="{FF2B5EF4-FFF2-40B4-BE49-F238E27FC236}">
                <a16:creationId xmlns:a16="http://schemas.microsoft.com/office/drawing/2014/main" id="{965102CE-0B57-6B1E-29A4-21B1E9B80D2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97840" y="3124200"/>
            <a:ext cx="609600" cy="609600"/>
          </a:xfrm>
          <a:prstGeom prst="rect">
            <a:avLst/>
          </a:prstGeom>
        </p:spPr>
      </p:pic>
      <p:pic>
        <p:nvPicPr>
          <p:cNvPr id="39" name="Vannoy_FBP_Lecture16_Session18_Slide02_Clip05">
            <a:hlinkClick r:id="" action="ppaction://media"/>
            <a:extLst>
              <a:ext uri="{FF2B5EF4-FFF2-40B4-BE49-F238E27FC236}">
                <a16:creationId xmlns:a16="http://schemas.microsoft.com/office/drawing/2014/main" id="{8C2D4D74-30A8-604A-D705-9E22BD39C4A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71863" y="4148859"/>
            <a:ext cx="609600" cy="609600"/>
          </a:xfrm>
          <a:prstGeom prst="rect">
            <a:avLst/>
          </a:prstGeom>
        </p:spPr>
      </p:pic>
      <p:pic>
        <p:nvPicPr>
          <p:cNvPr id="40" name="Vannoy_FBP_Lecture16_Session18_Slide02_Clip06">
            <a:hlinkClick r:id="" action="ppaction://media"/>
            <a:extLst>
              <a:ext uri="{FF2B5EF4-FFF2-40B4-BE49-F238E27FC236}">
                <a16:creationId xmlns:a16="http://schemas.microsoft.com/office/drawing/2014/main" id="{979DE385-A7E2-1D03-A00C-E62E44AA7AB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88834" y="5173518"/>
            <a:ext cx="609600" cy="609600"/>
          </a:xfrm>
          <a:prstGeom prst="rect">
            <a:avLst/>
          </a:prstGeom>
        </p:spPr>
      </p:pic>
      <p:pic>
        <p:nvPicPr>
          <p:cNvPr id="41" name="Vannoy_FBP_Lecture16_Session18_Slide02_Clip07">
            <a:hlinkClick r:id="" action="ppaction://media"/>
            <a:extLst>
              <a:ext uri="{FF2B5EF4-FFF2-40B4-BE49-F238E27FC236}">
                <a16:creationId xmlns:a16="http://schemas.microsoft.com/office/drawing/2014/main" id="{A8CE1213-CE7E-59D1-AC0A-0FF0CCCAB70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10754" y="64444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92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7421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011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9538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663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8169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031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0481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8177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4255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9319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85574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725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94" y="1715479"/>
            <a:ext cx="11705806" cy="5402060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4. Machen’s Comments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5. Faith and Reason – 1 Pet 3:15; Neuhaus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6. Historicity </a:t>
            </a:r>
            <a:r>
              <a:rPr lang="en-US" sz="2400" dirty="0" err="1"/>
              <a:t>Amersterdam</a:t>
            </a:r>
            <a:r>
              <a:rPr lang="en-US" sz="2400" dirty="0"/>
              <a:t> – </a:t>
            </a:r>
            <a:r>
              <a:rPr lang="en-US" sz="2400" dirty="0" err="1"/>
              <a:t>Presuppositionalists</a:t>
            </a:r>
            <a:r>
              <a:rPr lang="en-US" sz="2400" dirty="0"/>
              <a:t>; Princeton - </a:t>
            </a:r>
            <a:r>
              <a:rPr lang="en-US" sz="2400" dirty="0" err="1"/>
              <a:t>Evidentialists</a:t>
            </a: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B.   The Revelatory Claim of the Bible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C.  Prophecy and Fulfillment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/>
              <a:t>1.  Prophets Self-Authentication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/>
              <a:t>2.  Bloom, </a:t>
            </a:r>
            <a:r>
              <a:rPr lang="en-US" sz="2200" dirty="0" err="1"/>
              <a:t>Gaugh</a:t>
            </a:r>
            <a:r>
              <a:rPr lang="en-US" sz="2200" dirty="0"/>
              <a:t> and Newman: Testable Miracle</a:t>
            </a:r>
          </a:p>
        </p:txBody>
      </p:sp>
      <p:pic>
        <p:nvPicPr>
          <p:cNvPr id="4" name="Vannoy_FBP_Lecture16_Session18_Slide03_Clip01">
            <a:hlinkClick r:id="" action="ppaction://media"/>
            <a:extLst>
              <a:ext uri="{FF2B5EF4-FFF2-40B4-BE49-F238E27FC236}">
                <a16:creationId xmlns:a16="http://schemas.microsoft.com/office/drawing/2014/main" id="{C2D5FA9D-BDB8-169E-822A-C3E5AA41E7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10457" y="-156882"/>
            <a:ext cx="609600" cy="609600"/>
          </a:xfrm>
          <a:prstGeom prst="rect">
            <a:avLst/>
          </a:prstGeom>
        </p:spPr>
      </p:pic>
      <p:pic>
        <p:nvPicPr>
          <p:cNvPr id="5" name="Vannoy_FBP_Lecture16_Session18_Slide03_Clip02">
            <a:hlinkClick r:id="" action="ppaction://media"/>
            <a:extLst>
              <a:ext uri="{FF2B5EF4-FFF2-40B4-BE49-F238E27FC236}">
                <a16:creationId xmlns:a16="http://schemas.microsoft.com/office/drawing/2014/main" id="{16F65E1F-76B1-CD29-290F-0ED7611D1B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10457" y="707571"/>
            <a:ext cx="609600" cy="609600"/>
          </a:xfrm>
          <a:prstGeom prst="rect">
            <a:avLst/>
          </a:prstGeom>
        </p:spPr>
      </p:pic>
      <p:pic>
        <p:nvPicPr>
          <p:cNvPr id="6" name="Vannoy_FBP_Lecture16_Session18_Slide03_Clip03">
            <a:hlinkClick r:id="" action="ppaction://media"/>
            <a:extLst>
              <a:ext uri="{FF2B5EF4-FFF2-40B4-BE49-F238E27FC236}">
                <a16:creationId xmlns:a16="http://schemas.microsoft.com/office/drawing/2014/main" id="{3191FC45-E592-7B64-8515-9889CDE5848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12211" y="1572024"/>
            <a:ext cx="609600" cy="609600"/>
          </a:xfrm>
          <a:prstGeom prst="rect">
            <a:avLst/>
          </a:prstGeom>
        </p:spPr>
      </p:pic>
      <p:pic>
        <p:nvPicPr>
          <p:cNvPr id="7" name="Vannoy_FBP_Lecture16_Session18_Slide03_Clip04">
            <a:hlinkClick r:id="" action="ppaction://media"/>
            <a:extLst>
              <a:ext uri="{FF2B5EF4-FFF2-40B4-BE49-F238E27FC236}">
                <a16:creationId xmlns:a16="http://schemas.microsoft.com/office/drawing/2014/main" id="{F04ACA1D-7FBB-B45C-28EE-F40A3E59748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12211" y="2619484"/>
            <a:ext cx="609600" cy="609600"/>
          </a:xfrm>
          <a:prstGeom prst="rect">
            <a:avLst/>
          </a:prstGeom>
        </p:spPr>
      </p:pic>
      <p:pic>
        <p:nvPicPr>
          <p:cNvPr id="8" name="Vannoy_FBP_Lecture16_Session18_Slide03_Clip05">
            <a:hlinkClick r:id="" action="ppaction://media"/>
            <a:extLst>
              <a:ext uri="{FF2B5EF4-FFF2-40B4-BE49-F238E27FC236}">
                <a16:creationId xmlns:a16="http://schemas.microsoft.com/office/drawing/2014/main" id="{74199772-0683-A146-ED06-40FAB8A2E2E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10457" y="3435531"/>
            <a:ext cx="609600" cy="609600"/>
          </a:xfrm>
          <a:prstGeom prst="rect">
            <a:avLst/>
          </a:prstGeom>
        </p:spPr>
      </p:pic>
      <p:pic>
        <p:nvPicPr>
          <p:cNvPr id="9" name="Vannoy_FBP_Lecture16_Session18_Slide03_Clip06">
            <a:hlinkClick r:id="" action="ppaction://media"/>
            <a:extLst>
              <a:ext uri="{FF2B5EF4-FFF2-40B4-BE49-F238E27FC236}">
                <a16:creationId xmlns:a16="http://schemas.microsoft.com/office/drawing/2014/main" id="{A62D360E-516C-11C1-BE1A-2E296073C1C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12211" y="4482991"/>
            <a:ext cx="609600" cy="609600"/>
          </a:xfrm>
          <a:prstGeom prst="rect">
            <a:avLst/>
          </a:prstGeom>
        </p:spPr>
      </p:pic>
      <p:pic>
        <p:nvPicPr>
          <p:cNvPr id="10" name="Vannoy_FBP_Lecture16_Session18_Slide03_Clip07">
            <a:hlinkClick r:id="" action="ppaction://media"/>
            <a:extLst>
              <a:ext uri="{FF2B5EF4-FFF2-40B4-BE49-F238E27FC236}">
                <a16:creationId xmlns:a16="http://schemas.microsoft.com/office/drawing/2014/main" id="{7BB3A72A-0AD0-C9D6-AC15-B66BFC08EC3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50805" y="55538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6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32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5776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87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96516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107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9295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005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11801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733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87124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16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10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561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94" y="1715479"/>
            <a:ext cx="11705806" cy="540206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XI.  Obadiah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/>
              <a:t>1. Introductory Remarks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/>
              <a:t>2. Order of the Minor Prophets in the MT and LXX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/>
              <a:t>3.  Dating of the Minor Prophets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A.  Obadiah’s Date and Author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/>
              <a:t>1.  A Plundering in the Reign of </a:t>
            </a:r>
            <a:r>
              <a:rPr lang="en-US" sz="2200" dirty="0" err="1"/>
              <a:t>Jehoram</a:t>
            </a:r>
            <a:r>
              <a:rPr lang="en-US" sz="2200" dirty="0"/>
              <a:t> of Judah by a Coalition of Philistines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/>
              <a:t>2.  Babylonian Plundering of Jerusalem 586 BC.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/>
              <a:t>3. J. B. Payne:  vss. 10-11 attack on Israel by Syria (Ahaz)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/>
              <a:t>4.  Author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B.  The Theme of the Book:  Edom [Esau’s descendants]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200" dirty="0"/>
          </a:p>
        </p:txBody>
      </p:sp>
      <p:pic>
        <p:nvPicPr>
          <p:cNvPr id="4" name="Vannoy_FBP_Lecture16_Session18_Slide04_Clip01">
            <a:hlinkClick r:id="" action="ppaction://media"/>
            <a:extLst>
              <a:ext uri="{FF2B5EF4-FFF2-40B4-BE49-F238E27FC236}">
                <a16:creationId xmlns:a16="http://schemas.microsoft.com/office/drawing/2014/main" id="{E6965DCF-8B3A-C3F1-291D-BF94FB1BC2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83885" y="-85036"/>
            <a:ext cx="609600" cy="609600"/>
          </a:xfrm>
          <a:prstGeom prst="rect">
            <a:avLst/>
          </a:prstGeom>
        </p:spPr>
      </p:pic>
      <p:pic>
        <p:nvPicPr>
          <p:cNvPr id="5" name="Vannoy_FBP_Lecture16_Session18_Slide04_Clip02">
            <a:hlinkClick r:id="" action="ppaction://media"/>
            <a:extLst>
              <a:ext uri="{FF2B5EF4-FFF2-40B4-BE49-F238E27FC236}">
                <a16:creationId xmlns:a16="http://schemas.microsoft.com/office/drawing/2014/main" id="{C6191870-93E4-3689-3FDA-34871414F8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8719" y="848183"/>
            <a:ext cx="609600" cy="609600"/>
          </a:xfrm>
          <a:prstGeom prst="rect">
            <a:avLst/>
          </a:prstGeom>
        </p:spPr>
      </p:pic>
      <p:pic>
        <p:nvPicPr>
          <p:cNvPr id="7" name="Vannoy_FBP_Lecture16_Session18_Slide04_Clip04">
            <a:hlinkClick r:id="" action="ppaction://media"/>
            <a:extLst>
              <a:ext uri="{FF2B5EF4-FFF2-40B4-BE49-F238E27FC236}">
                <a16:creationId xmlns:a16="http://schemas.microsoft.com/office/drawing/2014/main" id="{C76AA0B2-BED1-9A9C-632A-27546D5C750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57783" y="2405743"/>
            <a:ext cx="609600" cy="609600"/>
          </a:xfrm>
          <a:prstGeom prst="rect">
            <a:avLst/>
          </a:prstGeom>
        </p:spPr>
      </p:pic>
      <p:pic>
        <p:nvPicPr>
          <p:cNvPr id="8" name="Vannoy_FBP_Lecture16_Session18_Slide04_Clip05">
            <a:hlinkClick r:id="" action="ppaction://media"/>
            <a:extLst>
              <a:ext uri="{FF2B5EF4-FFF2-40B4-BE49-F238E27FC236}">
                <a16:creationId xmlns:a16="http://schemas.microsoft.com/office/drawing/2014/main" id="{FDCF1A26-B2DC-5742-47DD-3F6EBBDE518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79829" y="3474720"/>
            <a:ext cx="609600" cy="609600"/>
          </a:xfrm>
          <a:prstGeom prst="rect">
            <a:avLst/>
          </a:prstGeom>
        </p:spPr>
      </p:pic>
      <p:pic>
        <p:nvPicPr>
          <p:cNvPr id="9" name="Vannoy_FBP_Lecture16_Session18_Slide04_Clip06">
            <a:hlinkClick r:id="" action="ppaction://media"/>
            <a:extLst>
              <a:ext uri="{FF2B5EF4-FFF2-40B4-BE49-F238E27FC236}">
                <a16:creationId xmlns:a16="http://schemas.microsoft.com/office/drawing/2014/main" id="{B7EB2556-3369-430B-1C42-96A607EB01F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23519" y="4602480"/>
            <a:ext cx="609600" cy="609600"/>
          </a:xfrm>
          <a:prstGeom prst="rect">
            <a:avLst/>
          </a:prstGeom>
        </p:spPr>
      </p:pic>
      <p:pic>
        <p:nvPicPr>
          <p:cNvPr id="10" name="Vannoy_FBP_Lecture16_Session18_Slide04_Clip07">
            <a:hlinkClick r:id="" action="ppaction://media"/>
            <a:extLst>
              <a:ext uri="{FF2B5EF4-FFF2-40B4-BE49-F238E27FC236}">
                <a16:creationId xmlns:a16="http://schemas.microsoft.com/office/drawing/2014/main" id="{9255B5C6-962D-C58B-0365-3038BCACF63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567383" y="5566955"/>
            <a:ext cx="609600" cy="609600"/>
          </a:xfrm>
          <a:prstGeom prst="rect">
            <a:avLst/>
          </a:prstGeom>
        </p:spPr>
      </p:pic>
      <p:pic>
        <p:nvPicPr>
          <p:cNvPr id="11" name="Vannoy_FBP_Lecture16_Session18_Slide04_Clip08">
            <a:hlinkClick r:id="" action="ppaction://media"/>
            <a:extLst>
              <a:ext uri="{FF2B5EF4-FFF2-40B4-BE49-F238E27FC236}">
                <a16:creationId xmlns:a16="http://schemas.microsoft.com/office/drawing/2014/main" id="{4A5E3263-FB7E-3698-34D9-097D5E68AF5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52983" y="6494417"/>
            <a:ext cx="609600" cy="609600"/>
          </a:xfrm>
          <a:prstGeom prst="rect">
            <a:avLst/>
          </a:prstGeom>
        </p:spPr>
      </p:pic>
      <p:pic>
        <p:nvPicPr>
          <p:cNvPr id="12" name="Vannoy_FBP_Lecture16_Session18_Slide04_Clip03">
            <a:hlinkClick r:id="" action="ppaction://media"/>
            <a:extLst>
              <a:ext uri="{FF2B5EF4-FFF2-40B4-BE49-F238E27FC236}">
                <a16:creationId xmlns:a16="http://schemas.microsoft.com/office/drawing/2014/main" id="{B661B489-E380-D525-A923-F1479BE1F9FC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8719" y="1711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7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4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6859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93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8246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12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1473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04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93931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09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76893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679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46817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255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74408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158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94" y="1548448"/>
            <a:ext cx="11705806" cy="54020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  </a:t>
            </a:r>
            <a:br>
              <a:rPr lang="en-US" sz="2400" dirty="0"/>
            </a:b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Video based on audio from Dr. </a:t>
            </a:r>
            <a:r>
              <a:rPr lang="en-US" sz="2400" dirty="0" err="1"/>
              <a:t>Vannoy’s</a:t>
            </a:r>
            <a:r>
              <a:rPr lang="en-US" sz="2400" dirty="0"/>
              <a:t> class at Biblical Theological Seminary. It was </a:t>
            </a:r>
            <a:r>
              <a:rPr lang="en-US" sz="2400" dirty="0" err="1"/>
              <a:t>renarrated</a:t>
            </a:r>
            <a:r>
              <a:rPr lang="en-US" sz="2400" dirty="0"/>
              <a:t> because the original audio was scratchy 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  <p:pic>
        <p:nvPicPr>
          <p:cNvPr id="22" name="Vannoy_FBP_Lecture16_Session18_Slide05_Clip01">
            <a:hlinkClick r:id="" action="ppaction://media"/>
            <a:extLst>
              <a:ext uri="{FF2B5EF4-FFF2-40B4-BE49-F238E27FC236}">
                <a16:creationId xmlns:a16="http://schemas.microsoft.com/office/drawing/2014/main" id="{BDA65B71-0CC1-3968-898E-78C6C2CAC0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7783" y="848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7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30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13320</TotalTime>
  <Words>292</Words>
  <Application>Microsoft Office PowerPoint</Application>
  <PresentationFormat>Widescreen</PresentationFormat>
  <Paragraphs>36</Paragraphs>
  <Slides>5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AA Times New Roman</vt:lpstr>
      <vt:lpstr>Arial</vt:lpstr>
      <vt:lpstr>Century Gothic</vt:lpstr>
      <vt:lpstr>Wingdings</vt:lpstr>
      <vt:lpstr>Wingdings 3</vt:lpstr>
      <vt:lpstr>Ion</vt:lpstr>
      <vt:lpstr>Foundations of Biblical Prophecy</vt:lpstr>
      <vt:lpstr>Foundations of Biblical Prophecy</vt:lpstr>
      <vt:lpstr>Foundations of Biblical Prophecy</vt:lpstr>
      <vt:lpstr>Foundations of Biblical Prophecy</vt:lpstr>
      <vt:lpstr>Foundations of Biblical Prophecy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195</cp:revision>
  <dcterms:created xsi:type="dcterms:W3CDTF">2023-02-18T16:12:42Z</dcterms:created>
  <dcterms:modified xsi:type="dcterms:W3CDTF">2023-03-07T21:27:54Z</dcterms:modified>
</cp:coreProperties>
</file>