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5" r:id="rId4"/>
    <p:sldId id="28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15  Hermeneutical Principles for Interpreting Prophetic Writings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FBP_Lecture15_Session17_Slide01_Clip01">
            <a:hlinkClick r:id="" action="ppaction://media"/>
            <a:extLst>
              <a:ext uri="{FF2B5EF4-FFF2-40B4-BE49-F238E27FC236}">
                <a16:creationId xmlns:a16="http://schemas.microsoft.com/office/drawing/2014/main" id="{35A4F90D-1652-F43B-2359-0F963CDDB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515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IX.  Guidelines for the Interpretation of Prophecy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 Avoid the Idea of Double Fulfillment or Double Reference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Malachi 4:5-6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NT References to Mal. 4:5-6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Interpretive Approaches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1)  Double Reference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2) Generic or Successive Fulfillment – Kaiser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3) Prophecy is Fulfilled in John the Baptist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</a:t>
            </a:r>
            <a:r>
              <a:rPr lang="en-US" sz="2400" dirty="0" err="1"/>
              <a:t>Vannoy’s</a:t>
            </a:r>
            <a:r>
              <a:rPr lang="en-US" sz="2400" dirty="0"/>
              <a:t> Analysis and Conclusion on Double Reference</a:t>
            </a:r>
          </a:p>
        </p:txBody>
      </p:sp>
      <p:pic>
        <p:nvPicPr>
          <p:cNvPr id="28" name="Vannoy_FBP_Lecture15_Session17_Slide02_Clip01">
            <a:hlinkClick r:id="" action="ppaction://media"/>
            <a:extLst>
              <a:ext uri="{FF2B5EF4-FFF2-40B4-BE49-F238E27FC236}">
                <a16:creationId xmlns:a16="http://schemas.microsoft.com/office/drawing/2014/main" id="{4E2FCC65-1395-0348-BC71-026DA2383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7577" y="0"/>
            <a:ext cx="609600" cy="609600"/>
          </a:xfrm>
          <a:prstGeom prst="rect">
            <a:avLst/>
          </a:prstGeom>
        </p:spPr>
      </p:pic>
      <p:pic>
        <p:nvPicPr>
          <p:cNvPr id="29" name="Vannoy_FBP_Lecture15_Session17_Slide02_Clip02">
            <a:hlinkClick r:id="" action="ppaction://media"/>
            <a:extLst>
              <a:ext uri="{FF2B5EF4-FFF2-40B4-BE49-F238E27FC236}">
                <a16:creationId xmlns:a16="http://schemas.microsoft.com/office/drawing/2014/main" id="{02F94222-6BD1-0E3A-1024-3E8F032F2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32377" y="848183"/>
            <a:ext cx="609600" cy="609600"/>
          </a:xfrm>
          <a:prstGeom prst="rect">
            <a:avLst/>
          </a:prstGeom>
        </p:spPr>
      </p:pic>
      <p:pic>
        <p:nvPicPr>
          <p:cNvPr id="30" name="Vannoy_FBP_Lecture15_Session17_Slide02_Clip03">
            <a:hlinkClick r:id="" action="ppaction://media"/>
            <a:extLst>
              <a:ext uri="{FF2B5EF4-FFF2-40B4-BE49-F238E27FC236}">
                <a16:creationId xmlns:a16="http://schemas.microsoft.com/office/drawing/2014/main" id="{B318EF6A-2245-8F2A-5491-CB38B23616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8371" y="1735073"/>
            <a:ext cx="609600" cy="609600"/>
          </a:xfrm>
          <a:prstGeom prst="rect">
            <a:avLst/>
          </a:prstGeom>
        </p:spPr>
      </p:pic>
      <p:pic>
        <p:nvPicPr>
          <p:cNvPr id="31" name="Vannoy_FBP_Lecture15_Session17_Slide02_Clip04">
            <a:hlinkClick r:id="" action="ppaction://media"/>
            <a:extLst>
              <a:ext uri="{FF2B5EF4-FFF2-40B4-BE49-F238E27FC236}">
                <a16:creationId xmlns:a16="http://schemas.microsoft.com/office/drawing/2014/main" id="{767DF11C-533C-5E98-372C-BB159ED62E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7754" y="2576243"/>
            <a:ext cx="609600" cy="609600"/>
          </a:xfrm>
          <a:prstGeom prst="rect">
            <a:avLst/>
          </a:prstGeom>
        </p:spPr>
      </p:pic>
      <p:pic>
        <p:nvPicPr>
          <p:cNvPr id="32" name="Vannoy_FBP_Lecture15_Session17_Slide02_Clip05">
            <a:hlinkClick r:id="" action="ppaction://media"/>
            <a:extLst>
              <a:ext uri="{FF2B5EF4-FFF2-40B4-BE49-F238E27FC236}">
                <a16:creationId xmlns:a16="http://schemas.microsoft.com/office/drawing/2014/main" id="{D72DD194-F62E-0555-D66F-4544E85C69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7577" y="3502803"/>
            <a:ext cx="609600" cy="609600"/>
          </a:xfrm>
          <a:prstGeom prst="rect">
            <a:avLst/>
          </a:prstGeom>
        </p:spPr>
      </p:pic>
      <p:pic>
        <p:nvPicPr>
          <p:cNvPr id="33" name="Vannoy_FBP_Lecture15_Session17_Slide02_Clip06">
            <a:hlinkClick r:id="" action="ppaction://media"/>
            <a:extLst>
              <a:ext uri="{FF2B5EF4-FFF2-40B4-BE49-F238E27FC236}">
                <a16:creationId xmlns:a16="http://schemas.microsoft.com/office/drawing/2014/main" id="{E7525753-8EF2-2045-BF71-A093D03E7E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7577" y="4297772"/>
            <a:ext cx="609600" cy="609600"/>
          </a:xfrm>
          <a:prstGeom prst="rect">
            <a:avLst/>
          </a:prstGeom>
        </p:spPr>
      </p:pic>
      <p:pic>
        <p:nvPicPr>
          <p:cNvPr id="34" name="Vannoy_FBP_Lecture15_Session17_Slide02_Clip07">
            <a:hlinkClick r:id="" action="ppaction://media"/>
            <a:extLst>
              <a:ext uri="{FF2B5EF4-FFF2-40B4-BE49-F238E27FC236}">
                <a16:creationId xmlns:a16="http://schemas.microsoft.com/office/drawing/2014/main" id="{1FF185BC-812B-AA6F-2143-2CE206FFBA7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7754" y="5270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245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3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283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92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410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34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956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3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51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17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19302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263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5.  Interpretive Analysis Must Precede a Decision on the Exact </a:t>
            </a:r>
            <a:br>
              <a:rPr lang="en-US" sz="2400" dirty="0"/>
            </a:br>
            <a:r>
              <a:rPr lang="en-US" sz="2400" dirty="0"/>
              <a:t>     Relationship between the Literal and Figurative in any Passage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Avoid simplistic labeling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Figurative is not Something Negative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</a:t>
            </a:r>
            <a:r>
              <a:rPr lang="en-US" sz="2400" dirty="0" err="1"/>
              <a:t>Boettner</a:t>
            </a:r>
            <a:r>
              <a:rPr lang="en-US" sz="2400" dirty="0"/>
              <a:t>:  Literal Unless Absurd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Malachi 4:5-6 Once Again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e. Illustration Isa. 2:4:  Amillennial and Premillennial Interpretations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f. Isa. 4:2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g. Turner and Gundry on eschatological systems and interpretation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h.  </a:t>
            </a:r>
            <a:r>
              <a:rPr lang="en-US" sz="2400" dirty="0" err="1"/>
              <a:t>Bahnsen’s</a:t>
            </a:r>
            <a:r>
              <a:rPr lang="en-US" sz="2400" dirty="0"/>
              <a:t> Advice:  Get out of Systems, Look at Specific texts</a:t>
            </a:r>
          </a:p>
        </p:txBody>
      </p:sp>
      <p:pic>
        <p:nvPicPr>
          <p:cNvPr id="4" name="Vannoy_FBP_Lecture15_Session17_Slide03_Clip01">
            <a:hlinkClick r:id="" action="ppaction://media"/>
            <a:extLst>
              <a:ext uri="{FF2B5EF4-FFF2-40B4-BE49-F238E27FC236}">
                <a16:creationId xmlns:a16="http://schemas.microsoft.com/office/drawing/2014/main" id="{EED7A980-D5D1-29C3-9ABC-3045626FF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5955" y="289560"/>
            <a:ext cx="609600" cy="609600"/>
          </a:xfrm>
          <a:prstGeom prst="rect">
            <a:avLst/>
          </a:prstGeom>
        </p:spPr>
      </p:pic>
      <p:pic>
        <p:nvPicPr>
          <p:cNvPr id="5" name="Vannoy_FBP_Lecture15_Session17_Slide03_Clip02">
            <a:hlinkClick r:id="" action="ppaction://media"/>
            <a:extLst>
              <a:ext uri="{FF2B5EF4-FFF2-40B4-BE49-F238E27FC236}">
                <a16:creationId xmlns:a16="http://schemas.microsoft.com/office/drawing/2014/main" id="{CCB83EB1-2958-E1BA-9D04-6F9615ABE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59960" y="1060159"/>
            <a:ext cx="609600" cy="609600"/>
          </a:xfrm>
          <a:prstGeom prst="rect">
            <a:avLst/>
          </a:prstGeom>
        </p:spPr>
      </p:pic>
      <p:pic>
        <p:nvPicPr>
          <p:cNvPr id="7" name="Vannoy_FBP_Lecture15_Session17_Slide03_Clip04">
            <a:hlinkClick r:id="" action="ppaction://media"/>
            <a:extLst>
              <a:ext uri="{FF2B5EF4-FFF2-40B4-BE49-F238E27FC236}">
                <a16:creationId xmlns:a16="http://schemas.microsoft.com/office/drawing/2014/main" id="{78B78FCD-6299-5886-EA33-2AAFA935DA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5955" y="2807336"/>
            <a:ext cx="609600" cy="609600"/>
          </a:xfrm>
          <a:prstGeom prst="rect">
            <a:avLst/>
          </a:prstGeom>
        </p:spPr>
      </p:pic>
      <p:pic>
        <p:nvPicPr>
          <p:cNvPr id="8" name="Vannoy_FBP_Lecture15_Session17_Slide03_Clip05">
            <a:hlinkClick r:id="" action="ppaction://media"/>
            <a:extLst>
              <a:ext uri="{FF2B5EF4-FFF2-40B4-BE49-F238E27FC236}">
                <a16:creationId xmlns:a16="http://schemas.microsoft.com/office/drawing/2014/main" id="{D5836A87-092A-19A9-D73F-9D1A7EC1A2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5955" y="3793083"/>
            <a:ext cx="609600" cy="609600"/>
          </a:xfrm>
          <a:prstGeom prst="rect">
            <a:avLst/>
          </a:prstGeom>
        </p:spPr>
      </p:pic>
      <p:pic>
        <p:nvPicPr>
          <p:cNvPr id="9" name="Vannoy_FBP_Lecture15_Session17_Slide03_Clip06">
            <a:hlinkClick r:id="" action="ppaction://media"/>
            <a:extLst>
              <a:ext uri="{FF2B5EF4-FFF2-40B4-BE49-F238E27FC236}">
                <a16:creationId xmlns:a16="http://schemas.microsoft.com/office/drawing/2014/main" id="{8CCD3C18-E2C0-1B8C-46F1-CCD967D9A96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6120" y="4773297"/>
            <a:ext cx="609600" cy="609600"/>
          </a:xfrm>
          <a:prstGeom prst="rect">
            <a:avLst/>
          </a:prstGeom>
        </p:spPr>
      </p:pic>
      <p:pic>
        <p:nvPicPr>
          <p:cNvPr id="10" name="Vannoy_FBP_Lecture15_Session17_Slide03_Clip07">
            <a:hlinkClick r:id="" action="ppaction://media"/>
            <a:extLst>
              <a:ext uri="{FF2B5EF4-FFF2-40B4-BE49-F238E27FC236}">
                <a16:creationId xmlns:a16="http://schemas.microsoft.com/office/drawing/2014/main" id="{D628ED69-E534-6EE6-7E2F-20011A9A2E6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42543" y="5382897"/>
            <a:ext cx="609600" cy="609600"/>
          </a:xfrm>
          <a:prstGeom prst="rect">
            <a:avLst/>
          </a:prstGeom>
        </p:spPr>
      </p:pic>
      <p:pic>
        <p:nvPicPr>
          <p:cNvPr id="11" name="Vannoy_FBP_Lecture15_Session17_Slide03_Clip08">
            <a:hlinkClick r:id="" action="ppaction://media"/>
            <a:extLst>
              <a:ext uri="{FF2B5EF4-FFF2-40B4-BE49-F238E27FC236}">
                <a16:creationId xmlns:a16="http://schemas.microsoft.com/office/drawing/2014/main" id="{EB19B4E4-9286-38B4-1FBC-595097DE712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6120" y="6058311"/>
            <a:ext cx="609600" cy="609600"/>
          </a:xfrm>
          <a:prstGeom prst="rect">
            <a:avLst/>
          </a:prstGeom>
        </p:spPr>
      </p:pic>
      <p:pic>
        <p:nvPicPr>
          <p:cNvPr id="12" name="Vannoy_FBP_Lecture15_Session17_Slide03_Clip09">
            <a:hlinkClick r:id="" action="ppaction://media"/>
            <a:extLst>
              <a:ext uri="{FF2B5EF4-FFF2-40B4-BE49-F238E27FC236}">
                <a16:creationId xmlns:a16="http://schemas.microsoft.com/office/drawing/2014/main" id="{B21DE813-28C3-EF5A-0753-716588504B9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29183" y="6825274"/>
            <a:ext cx="609600" cy="609600"/>
          </a:xfrm>
          <a:prstGeom prst="rect">
            <a:avLst/>
          </a:prstGeom>
        </p:spPr>
      </p:pic>
      <p:pic>
        <p:nvPicPr>
          <p:cNvPr id="13" name="Vannoy_FBP_Lecture15_Session17_Slide03_Clip03">
            <a:hlinkClick r:id="" action="ppaction://media"/>
            <a:extLst>
              <a:ext uri="{FF2B5EF4-FFF2-40B4-BE49-F238E27FC236}">
                <a16:creationId xmlns:a16="http://schemas.microsoft.com/office/drawing/2014/main" id="{DED504C7-6572-3670-305D-82AD1FF40E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0755" y="2002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947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630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60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431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812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349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8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414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5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191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08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9373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1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48448"/>
            <a:ext cx="11705806" cy="5402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21" name="Vannoy_FBP_Lecture15_Session17_Slide04_Clip01">
            <a:hlinkClick r:id="" action="ppaction://media"/>
            <a:extLst>
              <a:ext uri="{FF2B5EF4-FFF2-40B4-BE49-F238E27FC236}">
                <a16:creationId xmlns:a16="http://schemas.microsoft.com/office/drawing/2014/main" id="{D1ACF706-7EF6-5690-3D34-D88CF9774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514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11711</TotalTime>
  <Words>233</Words>
  <Application>Microsoft Office PowerPoint</Application>
  <PresentationFormat>Widescreen</PresentationFormat>
  <Paragraphs>27</Paragraphs>
  <Slides>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184</cp:revision>
  <dcterms:created xsi:type="dcterms:W3CDTF">2023-02-18T16:12:42Z</dcterms:created>
  <dcterms:modified xsi:type="dcterms:W3CDTF">2023-03-06T18:39:13Z</dcterms:modified>
</cp:coreProperties>
</file>