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82" r:id="rId4"/>
    <p:sldId id="283" r:id="rId5"/>
    <p:sldId id="284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3" d="100"/>
          <a:sy n="73" d="100"/>
        </p:scale>
        <p:origin x="1422" y="9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10.mp3"/><Relationship Id="rId7" Type="http://schemas.microsoft.com/office/2007/relationships/media" Target="../media/media5.mp3"/><Relationship Id="rId12" Type="http://schemas.openxmlformats.org/officeDocument/2006/relationships/image" Target="../media/image7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openxmlformats.org/officeDocument/2006/relationships/slideLayout" Target="../slideLayouts/slideLayout2.xml"/><Relationship Id="rId5" Type="http://schemas.microsoft.com/office/2007/relationships/media" Target="../media/media11.mp3"/><Relationship Id="rId10" Type="http://schemas.openxmlformats.org/officeDocument/2006/relationships/audio" Target="../media/media12.mp3"/><Relationship Id="rId4" Type="http://schemas.openxmlformats.org/officeDocument/2006/relationships/audio" Target="../media/media10.mp3"/><Relationship Id="rId9" Type="http://schemas.microsoft.com/office/2007/relationships/media" Target="../media/media12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p3"/><Relationship Id="rId13" Type="http://schemas.microsoft.com/office/2007/relationships/media" Target="../media/media19.mp3"/><Relationship Id="rId18" Type="http://schemas.openxmlformats.org/officeDocument/2006/relationships/audio" Target="../media/media21.mp3"/><Relationship Id="rId3" Type="http://schemas.microsoft.com/office/2007/relationships/media" Target="../media/media14.mp3"/><Relationship Id="rId21" Type="http://schemas.openxmlformats.org/officeDocument/2006/relationships/slideLayout" Target="../slideLayouts/slideLayout2.xml"/><Relationship Id="rId7" Type="http://schemas.microsoft.com/office/2007/relationships/media" Target="../media/media16.mp3"/><Relationship Id="rId12" Type="http://schemas.openxmlformats.org/officeDocument/2006/relationships/audio" Target="../media/media18.mp3"/><Relationship Id="rId17" Type="http://schemas.microsoft.com/office/2007/relationships/media" Target="../media/media21.mp3"/><Relationship Id="rId2" Type="http://schemas.openxmlformats.org/officeDocument/2006/relationships/audio" Target="../media/media13.mp3"/><Relationship Id="rId16" Type="http://schemas.openxmlformats.org/officeDocument/2006/relationships/audio" Target="../media/media20.mp3"/><Relationship Id="rId20" Type="http://schemas.openxmlformats.org/officeDocument/2006/relationships/audio" Target="../media/media22.mp3"/><Relationship Id="rId1" Type="http://schemas.microsoft.com/office/2007/relationships/media" Target="../media/media13.mp3"/><Relationship Id="rId6" Type="http://schemas.openxmlformats.org/officeDocument/2006/relationships/audio" Target="../media/media15.mp3"/><Relationship Id="rId11" Type="http://schemas.microsoft.com/office/2007/relationships/media" Target="../media/media18.mp3"/><Relationship Id="rId5" Type="http://schemas.microsoft.com/office/2007/relationships/media" Target="../media/media15.mp3"/><Relationship Id="rId15" Type="http://schemas.microsoft.com/office/2007/relationships/media" Target="../media/media20.mp3"/><Relationship Id="rId10" Type="http://schemas.openxmlformats.org/officeDocument/2006/relationships/audio" Target="../media/media17.mp3"/><Relationship Id="rId19" Type="http://schemas.microsoft.com/office/2007/relationships/media" Target="../media/media22.mp3"/><Relationship Id="rId4" Type="http://schemas.openxmlformats.org/officeDocument/2006/relationships/audio" Target="../media/media14.mp3"/><Relationship Id="rId9" Type="http://schemas.microsoft.com/office/2007/relationships/media" Target="../media/media17.mp3"/><Relationship Id="rId14" Type="http://schemas.openxmlformats.org/officeDocument/2006/relationships/audio" Target="../media/media19.mp3"/><Relationship Id="rId2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6.mp3"/><Relationship Id="rId13" Type="http://schemas.microsoft.com/office/2007/relationships/media" Target="../media/media29.mp3"/><Relationship Id="rId18" Type="http://schemas.openxmlformats.org/officeDocument/2006/relationships/image" Target="../media/image7.png"/><Relationship Id="rId3" Type="http://schemas.microsoft.com/office/2007/relationships/media" Target="../media/media24.mp3"/><Relationship Id="rId7" Type="http://schemas.microsoft.com/office/2007/relationships/media" Target="../media/media26.mp3"/><Relationship Id="rId12" Type="http://schemas.openxmlformats.org/officeDocument/2006/relationships/audio" Target="../media/media28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6" Type="http://schemas.openxmlformats.org/officeDocument/2006/relationships/audio" Target="../media/media30.mp3"/><Relationship Id="rId1" Type="http://schemas.microsoft.com/office/2007/relationships/media" Target="../media/media23.mp3"/><Relationship Id="rId6" Type="http://schemas.openxmlformats.org/officeDocument/2006/relationships/audio" Target="../media/media25.mp3"/><Relationship Id="rId11" Type="http://schemas.microsoft.com/office/2007/relationships/media" Target="../media/media28.mp3"/><Relationship Id="rId5" Type="http://schemas.microsoft.com/office/2007/relationships/media" Target="../media/media25.mp3"/><Relationship Id="rId15" Type="http://schemas.microsoft.com/office/2007/relationships/media" Target="../media/media30.mp3"/><Relationship Id="rId10" Type="http://schemas.openxmlformats.org/officeDocument/2006/relationships/audio" Target="../media/media27.mp3"/><Relationship Id="rId4" Type="http://schemas.openxmlformats.org/officeDocument/2006/relationships/audio" Target="../media/media24.mp3"/><Relationship Id="rId9" Type="http://schemas.microsoft.com/office/2007/relationships/media" Target="../media/media27.mp3"/><Relationship Id="rId14" Type="http://schemas.openxmlformats.org/officeDocument/2006/relationships/audio" Target="../media/media29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Foundations of Biblical Prophecy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-216569" y="3306540"/>
            <a:ext cx="882565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800" b="1" dirty="0">
                <a:solidFill>
                  <a:schemeClr val="tx1"/>
                </a:solidFill>
              </a:rPr>
              <a:t>Lecture 14  Hermeneutical Principles for Interpreting Prophetic Writings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7" name="Vannoy_FBP_Lecture14_Session16_Slide01_Clip01">
            <a:hlinkClick r:id="" action="ppaction://media"/>
            <a:extLst>
              <a:ext uri="{FF2B5EF4-FFF2-40B4-BE49-F238E27FC236}">
                <a16:creationId xmlns:a16="http://schemas.microsoft.com/office/drawing/2014/main" id="{62FE8462-46D5-FA52-477E-836CB7E248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18572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194" y="1715479"/>
            <a:ext cx="11705806" cy="540206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Guidelines for Interpreting Prophecy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1.  Make a Careful Grammatical Historical Contextual Analysis </a:t>
            </a:r>
            <a:br>
              <a:rPr lang="en-US" sz="2400" dirty="0"/>
            </a:br>
            <a:r>
              <a:rPr lang="en-US" sz="2400" dirty="0"/>
              <a:t>           of the Passage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2.  State Explicitly to Whom or What the Passage Refers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3.  Pay Attention to Fulfillment Citations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a.  Matthew 1:22 – Isaiah 7:14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b.  Matthew 8:17 – Isaiah 53:4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c.  Matthew 12:17 – Isaiah 42:1-4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d.  Matthew 21:4 – </a:t>
            </a:r>
            <a:r>
              <a:rPr lang="en-US" sz="2400" dirty="0" err="1"/>
              <a:t>Zech</a:t>
            </a:r>
            <a:r>
              <a:rPr lang="en-US" sz="2400" dirty="0"/>
              <a:t> 9:9</a:t>
            </a:r>
          </a:p>
        </p:txBody>
      </p:sp>
      <p:pic>
        <p:nvPicPr>
          <p:cNvPr id="21" name="Vannoy_FBP_Lecture14_Session16_Slide02_Clip01">
            <a:hlinkClick r:id="" action="ppaction://media"/>
            <a:extLst>
              <a:ext uri="{FF2B5EF4-FFF2-40B4-BE49-F238E27FC236}">
                <a16:creationId xmlns:a16="http://schemas.microsoft.com/office/drawing/2014/main" id="{0692FBA3-6AA0-FDC5-B246-91F312E86E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32526" y="-609600"/>
            <a:ext cx="609600" cy="609600"/>
          </a:xfrm>
          <a:prstGeom prst="rect">
            <a:avLst/>
          </a:prstGeom>
        </p:spPr>
      </p:pic>
      <p:pic>
        <p:nvPicPr>
          <p:cNvPr id="22" name="Vannoy_FBP_Lecture14_Session16_Slide02_Clip02">
            <a:hlinkClick r:id="" action="ppaction://media"/>
            <a:extLst>
              <a:ext uri="{FF2B5EF4-FFF2-40B4-BE49-F238E27FC236}">
                <a16:creationId xmlns:a16="http://schemas.microsoft.com/office/drawing/2014/main" id="{14115890-79AC-F800-14A3-F9251A50F5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63155" y="302623"/>
            <a:ext cx="609600" cy="609600"/>
          </a:xfrm>
          <a:prstGeom prst="rect">
            <a:avLst/>
          </a:prstGeom>
        </p:spPr>
      </p:pic>
      <p:pic>
        <p:nvPicPr>
          <p:cNvPr id="23" name="Vannoy_FBP_Lecture14_Session16_Slide02_Clip03">
            <a:hlinkClick r:id="" action="ppaction://media"/>
            <a:extLst>
              <a:ext uri="{FF2B5EF4-FFF2-40B4-BE49-F238E27FC236}">
                <a16:creationId xmlns:a16="http://schemas.microsoft.com/office/drawing/2014/main" id="{F96DBC52-05B1-D8DE-AAA4-824AF74B378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437326" y="1410679"/>
            <a:ext cx="609600" cy="609600"/>
          </a:xfrm>
          <a:prstGeom prst="rect">
            <a:avLst/>
          </a:prstGeom>
        </p:spPr>
      </p:pic>
      <p:pic>
        <p:nvPicPr>
          <p:cNvPr id="24" name="Vannoy_FBP_Lecture14_Session16_Slide02_Clip04">
            <a:hlinkClick r:id="" action="ppaction://media"/>
            <a:extLst>
              <a:ext uri="{FF2B5EF4-FFF2-40B4-BE49-F238E27FC236}">
                <a16:creationId xmlns:a16="http://schemas.microsoft.com/office/drawing/2014/main" id="{6E1BAF2F-DB8D-B4AA-2C15-4B81204CC75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63155" y="2340428"/>
            <a:ext cx="609600" cy="609600"/>
          </a:xfrm>
          <a:prstGeom prst="rect">
            <a:avLst/>
          </a:prstGeom>
        </p:spPr>
      </p:pic>
      <p:pic>
        <p:nvPicPr>
          <p:cNvPr id="25" name="Vannoy_FBP_Lecture14_Session16_Slide02_Clip05">
            <a:hlinkClick r:id="" action="ppaction://media"/>
            <a:extLst>
              <a:ext uri="{FF2B5EF4-FFF2-40B4-BE49-F238E27FC236}">
                <a16:creationId xmlns:a16="http://schemas.microsoft.com/office/drawing/2014/main" id="{C71FF1C2-20FA-81A7-6088-A44853FDC13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32526" y="3298373"/>
            <a:ext cx="609600" cy="609600"/>
          </a:xfrm>
          <a:prstGeom prst="rect">
            <a:avLst/>
          </a:prstGeom>
        </p:spPr>
      </p:pic>
      <p:pic>
        <p:nvPicPr>
          <p:cNvPr id="26" name="Vannoy_FBP_Lecture14_Session16_Slide02_Clip06">
            <a:hlinkClick r:id="" action="ppaction://media"/>
            <a:extLst>
              <a:ext uri="{FF2B5EF4-FFF2-40B4-BE49-F238E27FC236}">
                <a16:creationId xmlns:a16="http://schemas.microsoft.com/office/drawing/2014/main" id="{ABE81621-AAC5-9E3E-1DD0-4B1568459E4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32526" y="4262849"/>
            <a:ext cx="609600" cy="609600"/>
          </a:xfrm>
          <a:prstGeom prst="rect">
            <a:avLst/>
          </a:prstGeom>
        </p:spPr>
      </p:pic>
      <p:pic>
        <p:nvPicPr>
          <p:cNvPr id="27" name="Vannoy_FBP_Lecture14_Session16_Slide02_Clip07">
            <a:hlinkClick r:id="" action="ppaction://media"/>
            <a:extLst>
              <a:ext uri="{FF2B5EF4-FFF2-40B4-BE49-F238E27FC236}">
                <a16:creationId xmlns:a16="http://schemas.microsoft.com/office/drawing/2014/main" id="{4F189776-19B5-4231-5385-87B8CC26479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32526" y="54407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72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9227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145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2681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907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3759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19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444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0205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522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7427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551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84942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252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194" y="1715479"/>
            <a:ext cx="11705806" cy="540206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Guidelines for Interpreting Prophecy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3.  e. James 2:21-23 – Gen 15:6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f.  Matthew 2:17-18 – </a:t>
            </a:r>
            <a:r>
              <a:rPr lang="en-US" sz="2400" dirty="0" err="1"/>
              <a:t>Jer</a:t>
            </a:r>
            <a:r>
              <a:rPr lang="en-US" sz="2400" dirty="0"/>
              <a:t> 31:15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g.  </a:t>
            </a:r>
            <a:r>
              <a:rPr lang="en-US" sz="2400" dirty="0" err="1"/>
              <a:t>Plerono</a:t>
            </a:r>
            <a:r>
              <a:rPr lang="en-US" sz="2400" dirty="0"/>
              <a:t> Citation Formula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h.  </a:t>
            </a:r>
            <a:r>
              <a:rPr lang="en-US" sz="2400" dirty="0" err="1"/>
              <a:t>Gegraptai</a:t>
            </a:r>
            <a:r>
              <a:rPr lang="en-US" sz="2400" dirty="0"/>
              <a:t> – It has been written formula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err="1"/>
              <a:t>i</a:t>
            </a:r>
            <a:r>
              <a:rPr lang="en-US" sz="2400" dirty="0"/>
              <a:t>.   Lego (I say) </a:t>
            </a:r>
          </a:p>
        </p:txBody>
      </p:sp>
      <p:pic>
        <p:nvPicPr>
          <p:cNvPr id="10" name="Vannoy_FBP_Lecture14_Session16_Slide03_Clip01">
            <a:hlinkClick r:id="" action="ppaction://media"/>
            <a:extLst>
              <a:ext uri="{FF2B5EF4-FFF2-40B4-BE49-F238E27FC236}">
                <a16:creationId xmlns:a16="http://schemas.microsoft.com/office/drawing/2014/main" id="{D6787B7D-8621-1355-4440-5531F0C30E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14515" y="-304800"/>
            <a:ext cx="609600" cy="609600"/>
          </a:xfrm>
          <a:prstGeom prst="rect">
            <a:avLst/>
          </a:prstGeom>
        </p:spPr>
      </p:pic>
      <p:pic>
        <p:nvPicPr>
          <p:cNvPr id="11" name="Vannoy_FBP_Lecture14_Session16_Slide03_Clip02">
            <a:hlinkClick r:id="" action="ppaction://media"/>
            <a:extLst>
              <a:ext uri="{FF2B5EF4-FFF2-40B4-BE49-F238E27FC236}">
                <a16:creationId xmlns:a16="http://schemas.microsoft.com/office/drawing/2014/main" id="{2D25E6B5-034B-2623-A9AD-A3D6D7ED37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01601" y="543383"/>
            <a:ext cx="609600" cy="609600"/>
          </a:xfrm>
          <a:prstGeom prst="rect">
            <a:avLst/>
          </a:prstGeom>
        </p:spPr>
      </p:pic>
      <p:pic>
        <p:nvPicPr>
          <p:cNvPr id="12" name="Vannoy_FBP_Lecture14_Session16_Slide03_Clip03">
            <a:hlinkClick r:id="" action="ppaction://media"/>
            <a:extLst>
              <a:ext uri="{FF2B5EF4-FFF2-40B4-BE49-F238E27FC236}">
                <a16:creationId xmlns:a16="http://schemas.microsoft.com/office/drawing/2014/main" id="{8C52B07F-5187-C549-7680-2A8327BE067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01601" y="1411160"/>
            <a:ext cx="609600" cy="609600"/>
          </a:xfrm>
          <a:prstGeom prst="rect">
            <a:avLst/>
          </a:prstGeom>
        </p:spPr>
      </p:pic>
      <p:pic>
        <p:nvPicPr>
          <p:cNvPr id="13" name="Vannoy_FBP_Lecture14_Session16_Slide02_Clip04">
            <a:hlinkClick r:id="" action="ppaction://media"/>
            <a:extLst>
              <a:ext uri="{FF2B5EF4-FFF2-40B4-BE49-F238E27FC236}">
                <a16:creationId xmlns:a16="http://schemas.microsoft.com/office/drawing/2014/main" id="{F2BD74AA-8D41-5970-6F15-390010B71D1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10161" y="2457994"/>
            <a:ext cx="609600" cy="609600"/>
          </a:xfrm>
          <a:prstGeom prst="rect">
            <a:avLst/>
          </a:prstGeom>
        </p:spPr>
      </p:pic>
      <p:pic>
        <p:nvPicPr>
          <p:cNvPr id="14" name="Vannoy_FBP_Lecture14_Session16_Slide03_Clip05">
            <a:hlinkClick r:id="" action="ppaction://media"/>
            <a:extLst>
              <a:ext uri="{FF2B5EF4-FFF2-40B4-BE49-F238E27FC236}">
                <a16:creationId xmlns:a16="http://schemas.microsoft.com/office/drawing/2014/main" id="{F8F5C87E-898B-F4AD-791F-C60425DAE41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3372" y="35643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6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16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4184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85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4751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18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8584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444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503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597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194" y="1548448"/>
            <a:ext cx="11705806" cy="540206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4. Avoid the Idea of Double Fulfillment or Double Reference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a.  Dwight Pentecost --- Double Reference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b.  </a:t>
            </a:r>
            <a:r>
              <a:rPr lang="en-US" sz="2400" dirty="0" err="1"/>
              <a:t>Vannoy’s</a:t>
            </a:r>
            <a:r>
              <a:rPr lang="en-US" sz="2400" dirty="0"/>
              <a:t> Objection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c.  John Bright’s -- Many Levels of Meaning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d.  Authorial Intent and Single Meaning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1. Reformers and Single Sense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2.  NT and Single Meaning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3.  OT and Single Meaning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/>
              <a:t>a.  Isaiah 7:14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/>
              <a:t>b.  Deuteronomy 18</a:t>
            </a:r>
          </a:p>
        </p:txBody>
      </p:sp>
      <p:pic>
        <p:nvPicPr>
          <p:cNvPr id="10" name="Vannoy_FBP_Lecture14_Session16_Slide04_Clip01">
            <a:hlinkClick r:id="" action="ppaction://media"/>
            <a:extLst>
              <a:ext uri="{FF2B5EF4-FFF2-40B4-BE49-F238E27FC236}">
                <a16:creationId xmlns:a16="http://schemas.microsoft.com/office/drawing/2014/main" id="{6DD90DA6-DDFE-F75D-8632-9039A7985C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0011" y="-304800"/>
            <a:ext cx="609600" cy="609600"/>
          </a:xfrm>
          <a:prstGeom prst="rect">
            <a:avLst/>
          </a:prstGeom>
        </p:spPr>
      </p:pic>
      <p:pic>
        <p:nvPicPr>
          <p:cNvPr id="11" name="Vannoy_FBP_Lecture14_Session16_Slide04_Clip02">
            <a:hlinkClick r:id="" action="ppaction://media"/>
            <a:extLst>
              <a:ext uri="{FF2B5EF4-FFF2-40B4-BE49-F238E27FC236}">
                <a16:creationId xmlns:a16="http://schemas.microsoft.com/office/drawing/2014/main" id="{A4629017-B8D0-B7FC-8653-E28EF2F0F7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66766" y="589103"/>
            <a:ext cx="609600" cy="609600"/>
          </a:xfrm>
          <a:prstGeom prst="rect">
            <a:avLst/>
          </a:prstGeom>
        </p:spPr>
      </p:pic>
      <p:pic>
        <p:nvPicPr>
          <p:cNvPr id="12" name="Vannoy_FBP_Lecture14_Session16_Slide04_Clip03">
            <a:hlinkClick r:id="" action="ppaction://media"/>
            <a:extLst>
              <a:ext uri="{FF2B5EF4-FFF2-40B4-BE49-F238E27FC236}">
                <a16:creationId xmlns:a16="http://schemas.microsoft.com/office/drawing/2014/main" id="{8BE5AE15-5087-31F4-511B-794A6299329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52983" y="1541789"/>
            <a:ext cx="609600" cy="609600"/>
          </a:xfrm>
          <a:prstGeom prst="rect">
            <a:avLst/>
          </a:prstGeom>
        </p:spPr>
      </p:pic>
      <p:pic>
        <p:nvPicPr>
          <p:cNvPr id="13" name="Vannoy_FBP_Lecture14_Session16_Slide03_Clip04">
            <a:hlinkClick r:id="" action="ppaction://media"/>
            <a:extLst>
              <a:ext uri="{FF2B5EF4-FFF2-40B4-BE49-F238E27FC236}">
                <a16:creationId xmlns:a16="http://schemas.microsoft.com/office/drawing/2014/main" id="{768D1ADA-EC99-4C80-2E5A-94C22AD57F4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66766" y="2514069"/>
            <a:ext cx="609600" cy="609600"/>
          </a:xfrm>
          <a:prstGeom prst="rect">
            <a:avLst/>
          </a:prstGeom>
        </p:spPr>
      </p:pic>
      <p:pic>
        <p:nvPicPr>
          <p:cNvPr id="14" name="Vannoy_FBP_Lecture14_Session16_Slide04_Clip05">
            <a:hlinkClick r:id="" action="ppaction://media"/>
            <a:extLst>
              <a:ext uri="{FF2B5EF4-FFF2-40B4-BE49-F238E27FC236}">
                <a16:creationId xmlns:a16="http://schemas.microsoft.com/office/drawing/2014/main" id="{506EDCA4-9450-F7F5-BE8F-189F69C459F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14811" y="3466755"/>
            <a:ext cx="609600" cy="609600"/>
          </a:xfrm>
          <a:prstGeom prst="rect">
            <a:avLst/>
          </a:prstGeom>
        </p:spPr>
      </p:pic>
      <p:pic>
        <p:nvPicPr>
          <p:cNvPr id="15" name="Vannoy_FBP_Lecture14_Session16_Slide04_Clip06">
            <a:hlinkClick r:id="" action="ppaction://media"/>
            <a:extLst>
              <a:ext uri="{FF2B5EF4-FFF2-40B4-BE49-F238E27FC236}">
                <a16:creationId xmlns:a16="http://schemas.microsoft.com/office/drawing/2014/main" id="{47F11212-62B4-30D8-A468-40C249363A2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66766" y="4706611"/>
            <a:ext cx="609600" cy="609600"/>
          </a:xfrm>
          <a:prstGeom prst="rect">
            <a:avLst/>
          </a:prstGeom>
        </p:spPr>
      </p:pic>
      <p:pic>
        <p:nvPicPr>
          <p:cNvPr id="16" name="Vannoy_FBP_Lecture14_Session16_Slide04_Clip07">
            <a:hlinkClick r:id="" action="ppaction://media"/>
            <a:extLst>
              <a:ext uri="{FF2B5EF4-FFF2-40B4-BE49-F238E27FC236}">
                <a16:creationId xmlns:a16="http://schemas.microsoft.com/office/drawing/2014/main" id="{8C85B4D4-444E-64A7-7FD2-6F6EFDB22958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853852" y="5754401"/>
            <a:ext cx="609600" cy="609600"/>
          </a:xfrm>
          <a:prstGeom prst="rect">
            <a:avLst/>
          </a:prstGeom>
        </p:spPr>
      </p:pic>
      <p:pic>
        <p:nvPicPr>
          <p:cNvPr id="17" name="Vannoy_FBP_Lecture14_Session16_Slide04_Clip08">
            <a:hlinkClick r:id="" action="ppaction://media"/>
            <a:extLst>
              <a:ext uri="{FF2B5EF4-FFF2-40B4-BE49-F238E27FC236}">
                <a16:creationId xmlns:a16="http://schemas.microsoft.com/office/drawing/2014/main" id="{18FFE813-50F6-BAC2-2C79-52E02F3531FA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219611" y="6689457"/>
            <a:ext cx="609600" cy="609600"/>
          </a:xfrm>
          <a:prstGeom prst="rect">
            <a:avLst/>
          </a:prstGeom>
        </p:spPr>
      </p:pic>
      <p:pic>
        <p:nvPicPr>
          <p:cNvPr id="21" name="Vannoy_FBP_Lecture14_Session16_Slide04_Clip09">
            <a:hlinkClick r:id="" action="ppaction://media"/>
            <a:extLst>
              <a:ext uri="{FF2B5EF4-FFF2-40B4-BE49-F238E27FC236}">
                <a16:creationId xmlns:a16="http://schemas.microsoft.com/office/drawing/2014/main" id="{3B89CF00-3B56-FC75-EDCC-7A039209E939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14811" y="7352370"/>
            <a:ext cx="609600" cy="609600"/>
          </a:xfrm>
          <a:prstGeom prst="rect">
            <a:avLst/>
          </a:prstGeom>
        </p:spPr>
      </p:pic>
      <p:pic>
        <p:nvPicPr>
          <p:cNvPr id="22" name="Vannoy_FBP_Lecture14_Session16_Slide04_Clip10">
            <a:hlinkClick r:id="" action="ppaction://media"/>
            <a:extLst>
              <a:ext uri="{FF2B5EF4-FFF2-40B4-BE49-F238E27FC236}">
                <a16:creationId xmlns:a16="http://schemas.microsoft.com/office/drawing/2014/main" id="{CC6A38D6-75E1-2D89-A0C8-56648398B8C4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000411" y="77414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0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79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426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081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93241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41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9413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25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93934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6755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63493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3884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4334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6507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71411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207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15483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872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66206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272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194" y="1548448"/>
            <a:ext cx="11705806" cy="540206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4.  Terry’s Hermeneutics and Single Sense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5.  Type and Anti-Type Approach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6.  Deuteronomy 18 as a model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7.  Terry on Psalm 2 et al.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8.  Illustration:  Daniel 8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9.  Illustration:  Malachi 4:5-6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10.  </a:t>
            </a:r>
            <a:r>
              <a:rPr lang="en-US" sz="2400" dirty="0" err="1"/>
              <a:t>Vannoy’s</a:t>
            </a:r>
            <a:r>
              <a:rPr lang="en-US" sz="2400" dirty="0"/>
              <a:t> Conclusion on Double Sense</a:t>
            </a:r>
            <a:br>
              <a:rPr lang="en-US" sz="2400" dirty="0"/>
            </a:b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Video based on audio from Dr. </a:t>
            </a:r>
            <a:r>
              <a:rPr lang="en-US" sz="2400" dirty="0" err="1"/>
              <a:t>Vannoy’s</a:t>
            </a:r>
            <a:r>
              <a:rPr lang="en-US" sz="2400" dirty="0"/>
              <a:t> class at Biblical Theological Seminary. It was </a:t>
            </a:r>
            <a:r>
              <a:rPr lang="en-US" sz="2400" dirty="0" err="1"/>
              <a:t>renarrated</a:t>
            </a:r>
            <a:r>
              <a:rPr lang="en-US" sz="2400" dirty="0"/>
              <a:t> because the original audio was scratchy 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</p:txBody>
      </p:sp>
      <p:pic>
        <p:nvPicPr>
          <p:cNvPr id="10" name="Vannoy_FBP_Lecture14_Session16_Slide05_Clip01">
            <a:hlinkClick r:id="" action="ppaction://media"/>
            <a:extLst>
              <a:ext uri="{FF2B5EF4-FFF2-40B4-BE49-F238E27FC236}">
                <a16:creationId xmlns:a16="http://schemas.microsoft.com/office/drawing/2014/main" id="{295C5EE1-6434-11CB-95B1-87F89E32ED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75325" y="-304800"/>
            <a:ext cx="609600" cy="609600"/>
          </a:xfrm>
          <a:prstGeom prst="rect">
            <a:avLst/>
          </a:prstGeom>
        </p:spPr>
      </p:pic>
      <p:pic>
        <p:nvPicPr>
          <p:cNvPr id="11" name="Vannoy_FBP_Lecture14_Session16_Slide05_Clip02">
            <a:hlinkClick r:id="" action="ppaction://media"/>
            <a:extLst>
              <a:ext uri="{FF2B5EF4-FFF2-40B4-BE49-F238E27FC236}">
                <a16:creationId xmlns:a16="http://schemas.microsoft.com/office/drawing/2014/main" id="{10D1FCC3-9A0D-FB53-5214-1CCE389491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92446" y="655320"/>
            <a:ext cx="609600" cy="609600"/>
          </a:xfrm>
          <a:prstGeom prst="rect">
            <a:avLst/>
          </a:prstGeom>
        </p:spPr>
      </p:pic>
      <p:pic>
        <p:nvPicPr>
          <p:cNvPr id="12" name="Vannoy_FBP_Lecture14_Session16_Slide05_Clip03">
            <a:hlinkClick r:id="" action="ppaction://media"/>
            <a:extLst>
              <a:ext uri="{FF2B5EF4-FFF2-40B4-BE49-F238E27FC236}">
                <a16:creationId xmlns:a16="http://schemas.microsoft.com/office/drawing/2014/main" id="{90B137BA-1E0E-7C34-CE21-149894A85D5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97246" y="1615440"/>
            <a:ext cx="609600" cy="609600"/>
          </a:xfrm>
          <a:prstGeom prst="rect">
            <a:avLst/>
          </a:prstGeom>
        </p:spPr>
      </p:pic>
      <p:pic>
        <p:nvPicPr>
          <p:cNvPr id="13" name="Vannoy_FBP_Lecture14_Session16_Slide05_Clip04">
            <a:hlinkClick r:id="" action="ppaction://media"/>
            <a:extLst>
              <a:ext uri="{FF2B5EF4-FFF2-40B4-BE49-F238E27FC236}">
                <a16:creationId xmlns:a16="http://schemas.microsoft.com/office/drawing/2014/main" id="{D42509A0-1F89-E87F-DE1E-E371412FBB5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53406" y="2575560"/>
            <a:ext cx="609600" cy="609600"/>
          </a:xfrm>
          <a:prstGeom prst="rect">
            <a:avLst/>
          </a:prstGeom>
        </p:spPr>
      </p:pic>
      <p:pic>
        <p:nvPicPr>
          <p:cNvPr id="14" name="Vannoy_FBP_Lecture14_Session16_Slide05_Clip05">
            <a:hlinkClick r:id="" action="ppaction://media"/>
            <a:extLst>
              <a:ext uri="{FF2B5EF4-FFF2-40B4-BE49-F238E27FC236}">
                <a16:creationId xmlns:a16="http://schemas.microsoft.com/office/drawing/2014/main" id="{AD23EBEB-3930-F34B-763F-3471A8371C9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92446" y="3672841"/>
            <a:ext cx="609600" cy="609600"/>
          </a:xfrm>
          <a:prstGeom prst="rect">
            <a:avLst/>
          </a:prstGeom>
        </p:spPr>
      </p:pic>
      <p:pic>
        <p:nvPicPr>
          <p:cNvPr id="15" name="Vannoy_FBP_Lecture14_Session16_Slide05_Clip06">
            <a:hlinkClick r:id="" action="ppaction://media"/>
            <a:extLst>
              <a:ext uri="{FF2B5EF4-FFF2-40B4-BE49-F238E27FC236}">
                <a16:creationId xmlns:a16="http://schemas.microsoft.com/office/drawing/2014/main" id="{422900F3-4D11-14EB-F8BC-9CC9D479233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4366" y="4770122"/>
            <a:ext cx="609600" cy="609600"/>
          </a:xfrm>
          <a:prstGeom prst="rect">
            <a:avLst/>
          </a:prstGeom>
        </p:spPr>
      </p:pic>
      <p:pic>
        <p:nvPicPr>
          <p:cNvPr id="16" name="Vannoy_FBP_Lecture14_Session16_Slide05_Clip07">
            <a:hlinkClick r:id="" action="ppaction://media"/>
            <a:extLst>
              <a:ext uri="{FF2B5EF4-FFF2-40B4-BE49-F238E27FC236}">
                <a16:creationId xmlns:a16="http://schemas.microsoft.com/office/drawing/2014/main" id="{2123CAB8-2897-8AEE-1D8E-E69303A3079D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58206" y="5593081"/>
            <a:ext cx="609600" cy="609600"/>
          </a:xfrm>
          <a:prstGeom prst="rect">
            <a:avLst/>
          </a:prstGeom>
        </p:spPr>
      </p:pic>
      <p:pic>
        <p:nvPicPr>
          <p:cNvPr id="17" name="Vannoy_FBP_Lecture14_Session16_Slide05_Clip08">
            <a:hlinkClick r:id="" action="ppaction://media"/>
            <a:extLst>
              <a:ext uri="{FF2B5EF4-FFF2-40B4-BE49-F238E27FC236}">
                <a16:creationId xmlns:a16="http://schemas.microsoft.com/office/drawing/2014/main" id="{9BDA4774-C860-7E44-7036-1257FE322BF5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4366" y="66457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27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71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9643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300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44652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17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8365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08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1242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6119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6444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269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39134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31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94265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360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11270</TotalTime>
  <Words>300</Words>
  <Application>Microsoft Office PowerPoint</Application>
  <PresentationFormat>Widescreen</PresentationFormat>
  <Paragraphs>40</Paragraphs>
  <Slides>5</Slides>
  <Notes>0</Notes>
  <HiddenSlides>0</HiddenSlides>
  <MMClips>31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AA Times New Roman</vt:lpstr>
      <vt:lpstr>Arial</vt:lpstr>
      <vt:lpstr>Century Gothic</vt:lpstr>
      <vt:lpstr>Wingdings</vt:lpstr>
      <vt:lpstr>Wingdings 3</vt:lpstr>
      <vt:lpstr>Ion</vt:lpstr>
      <vt:lpstr>Foundations of Biblical Prophecy</vt:lpstr>
      <vt:lpstr>Foundations of Biblical Prophecy</vt:lpstr>
      <vt:lpstr>Foundations of Biblical Prophecy</vt:lpstr>
      <vt:lpstr>Foundations of Biblical Prophecy</vt:lpstr>
      <vt:lpstr>Foundations of Biblical Prophecy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176</cp:revision>
  <dcterms:created xsi:type="dcterms:W3CDTF">2023-02-18T16:12:42Z</dcterms:created>
  <dcterms:modified xsi:type="dcterms:W3CDTF">2023-03-06T11:17:59Z</dcterms:modified>
</cp:coreProperties>
</file>