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81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3" d="100"/>
          <a:sy n="73" d="100"/>
        </p:scale>
        <p:origin x="1422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microsoft.com/office/2007/relationships/media" Target="../media/media17.mp3"/><Relationship Id="rId18" Type="http://schemas.openxmlformats.org/officeDocument/2006/relationships/image" Target="../media/image7.png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audio" Target="../media/media16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6" Type="http://schemas.openxmlformats.org/officeDocument/2006/relationships/audio" Target="../media/media18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microsoft.com/office/2007/relationships/media" Target="../media/media16.mp3"/><Relationship Id="rId5" Type="http://schemas.microsoft.com/office/2007/relationships/media" Target="../media/media13.mp3"/><Relationship Id="rId15" Type="http://schemas.microsoft.com/office/2007/relationships/media" Target="../media/media18.mp3"/><Relationship Id="rId10" Type="http://schemas.openxmlformats.org/officeDocument/2006/relationships/audio" Target="../media/media15.mp3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audio" Target="../media/media1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Foundations of Biblical Prophecy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-216569" y="3306540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800" b="1" dirty="0">
                <a:solidFill>
                  <a:schemeClr val="tx1"/>
                </a:solidFill>
              </a:rPr>
              <a:t>Lecture 13B  Hermeneutical Principles for Interpreting Prophetic Writings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FBP_Lecture13B_Session15_Slide01_Clip01">
            <a:hlinkClick r:id="" action="ppaction://media"/>
            <a:extLst>
              <a:ext uri="{FF2B5EF4-FFF2-40B4-BE49-F238E27FC236}">
                <a16:creationId xmlns:a16="http://schemas.microsoft.com/office/drawing/2014/main" id="{84E0A9DC-C150-36BE-BBC1-F12686BA3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44540" y="5196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460" y="1299213"/>
            <a:ext cx="11705806" cy="5402060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5.  Isaiah 11:10-12  …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e.  Oswalt’s Approach 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f.  Alexander’s Approach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g.  </a:t>
            </a:r>
            <a:r>
              <a:rPr lang="en-US" sz="2400" dirty="0" err="1"/>
              <a:t>Vannoy’s</a:t>
            </a:r>
            <a:r>
              <a:rPr lang="en-US" sz="2400" dirty="0"/>
              <a:t> Approach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6.  Predictive Prophecy May Be Conditional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a.  Jer. 18:5-10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b.  1 Kings 11 – Jeroboam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c.  1 Kings 21:19-27 – Ahab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d.  Jonah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e.  Isaiah 38 – Hezekiah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f.   J. B. Payne on Conditionality </a:t>
            </a:r>
          </a:p>
        </p:txBody>
      </p:sp>
      <p:pic>
        <p:nvPicPr>
          <p:cNvPr id="4" name="Vannoy_FBP_Lecture13B_Session15_Slide02_Clip01">
            <a:hlinkClick r:id="" action="ppaction://media"/>
            <a:extLst>
              <a:ext uri="{FF2B5EF4-FFF2-40B4-BE49-F238E27FC236}">
                <a16:creationId xmlns:a16="http://schemas.microsoft.com/office/drawing/2014/main" id="{8C6BDDC0-F397-915F-8FEF-6874A027AF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08945" y="-156882"/>
            <a:ext cx="609600" cy="609600"/>
          </a:xfrm>
          <a:prstGeom prst="rect">
            <a:avLst/>
          </a:prstGeom>
        </p:spPr>
      </p:pic>
      <p:pic>
        <p:nvPicPr>
          <p:cNvPr id="5" name="Vannoy_FBP_Lecture13B_Session15_Slide02_Clip02">
            <a:hlinkClick r:id="" action="ppaction://media"/>
            <a:extLst>
              <a:ext uri="{FF2B5EF4-FFF2-40B4-BE49-F238E27FC236}">
                <a16:creationId xmlns:a16="http://schemas.microsoft.com/office/drawing/2014/main" id="{D35B2EB6-620D-A9CD-1210-6669D712DC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40721" y="689613"/>
            <a:ext cx="609600" cy="609600"/>
          </a:xfrm>
          <a:prstGeom prst="rect">
            <a:avLst/>
          </a:prstGeom>
        </p:spPr>
      </p:pic>
      <p:pic>
        <p:nvPicPr>
          <p:cNvPr id="6" name="Vannoy_FBP_Lecture13B_Session15_Slide02_Clip03">
            <a:hlinkClick r:id="" action="ppaction://media"/>
            <a:extLst>
              <a:ext uri="{FF2B5EF4-FFF2-40B4-BE49-F238E27FC236}">
                <a16:creationId xmlns:a16="http://schemas.microsoft.com/office/drawing/2014/main" id="{9C06FCE7-EEF0-E70B-0A56-39D42EDB2FF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40721" y="1548448"/>
            <a:ext cx="609600" cy="609600"/>
          </a:xfrm>
          <a:prstGeom prst="rect">
            <a:avLst/>
          </a:prstGeom>
        </p:spPr>
      </p:pic>
      <p:pic>
        <p:nvPicPr>
          <p:cNvPr id="7" name="Vannoy_FBP_Lecture13B_Session15_Slide02_Clip04">
            <a:hlinkClick r:id="" action="ppaction://media"/>
            <a:extLst>
              <a:ext uri="{FF2B5EF4-FFF2-40B4-BE49-F238E27FC236}">
                <a16:creationId xmlns:a16="http://schemas.microsoft.com/office/drawing/2014/main" id="{A087EF8F-D400-4492-B68C-954B997D7A2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08945" y="2407283"/>
            <a:ext cx="609600" cy="609600"/>
          </a:xfrm>
          <a:prstGeom prst="rect">
            <a:avLst/>
          </a:prstGeom>
        </p:spPr>
      </p:pic>
      <p:pic>
        <p:nvPicPr>
          <p:cNvPr id="8" name="Vannoy_FBP_Lecture13B_Session15_Slide02_Clip05">
            <a:hlinkClick r:id="" action="ppaction://media"/>
            <a:extLst>
              <a:ext uri="{FF2B5EF4-FFF2-40B4-BE49-F238E27FC236}">
                <a16:creationId xmlns:a16="http://schemas.microsoft.com/office/drawing/2014/main" id="{8B3FED0F-E63B-A709-99BA-4F913ACC702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08945" y="3231518"/>
            <a:ext cx="609600" cy="609600"/>
          </a:xfrm>
          <a:prstGeom prst="rect">
            <a:avLst/>
          </a:prstGeom>
        </p:spPr>
      </p:pic>
      <p:pic>
        <p:nvPicPr>
          <p:cNvPr id="9" name="Vannoy_FBP_Lecture13B_Session15_Slide02_Clip06">
            <a:hlinkClick r:id="" action="ppaction://media"/>
            <a:extLst>
              <a:ext uri="{FF2B5EF4-FFF2-40B4-BE49-F238E27FC236}">
                <a16:creationId xmlns:a16="http://schemas.microsoft.com/office/drawing/2014/main" id="{8B30FC40-3547-B2E2-FE81-10305BB4140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16898" y="4214870"/>
            <a:ext cx="609600" cy="609600"/>
          </a:xfrm>
          <a:prstGeom prst="rect">
            <a:avLst/>
          </a:prstGeom>
        </p:spPr>
      </p:pic>
      <p:pic>
        <p:nvPicPr>
          <p:cNvPr id="18" name="Vannoy_FBP_Lecture13B_Session15_Slide02_Clip07">
            <a:hlinkClick r:id="" action="ppaction://media"/>
            <a:extLst>
              <a:ext uri="{FF2B5EF4-FFF2-40B4-BE49-F238E27FC236}">
                <a16:creationId xmlns:a16="http://schemas.microsoft.com/office/drawing/2014/main" id="{AAEBC429-A4F4-3A33-4F06-CD744B23C56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13745" y="5310600"/>
            <a:ext cx="609600" cy="609600"/>
          </a:xfrm>
          <a:prstGeom prst="rect">
            <a:avLst/>
          </a:prstGeom>
        </p:spPr>
      </p:pic>
      <p:pic>
        <p:nvPicPr>
          <p:cNvPr id="19" name="Vannoy_FBP_Lecture13B_Session15_Slide02_Clip08">
            <a:hlinkClick r:id="" action="ppaction://media"/>
            <a:extLst>
              <a:ext uri="{FF2B5EF4-FFF2-40B4-BE49-F238E27FC236}">
                <a16:creationId xmlns:a16="http://schemas.microsoft.com/office/drawing/2014/main" id="{3E0FD825-ED90-950C-E4D0-3ECF3190F622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13745" y="6022457"/>
            <a:ext cx="609600" cy="609600"/>
          </a:xfrm>
          <a:prstGeom prst="rect">
            <a:avLst/>
          </a:prstGeom>
        </p:spPr>
      </p:pic>
      <p:pic>
        <p:nvPicPr>
          <p:cNvPr id="20" name="Vannoy_FBP_Lecture13B_Session15_Slide02_Clip09">
            <a:hlinkClick r:id="" action="ppaction://media"/>
            <a:extLst>
              <a:ext uri="{FF2B5EF4-FFF2-40B4-BE49-F238E27FC236}">
                <a16:creationId xmlns:a16="http://schemas.microsoft.com/office/drawing/2014/main" id="{6A416548-BB11-A95B-E987-6E4B449FF6D0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4005" y="68127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6209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38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92016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50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99027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21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13133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8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2987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488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73844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61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1979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808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12068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514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460" y="1299213"/>
            <a:ext cx="11705806" cy="5402060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7.  Kinds of Predictive Prophecy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a.  Direct Prediction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b.  Typological Prediction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1. John </a:t>
            </a:r>
            <a:r>
              <a:rPr lang="en-US" sz="2400" dirty="0" err="1"/>
              <a:t>Stek</a:t>
            </a:r>
            <a:r>
              <a:rPr lang="en-US" sz="2400" dirty="0"/>
              <a:t> on Typology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2. </a:t>
            </a:r>
            <a:r>
              <a:rPr lang="en-US" sz="2400" dirty="0" err="1"/>
              <a:t>Mickelsen</a:t>
            </a:r>
            <a:r>
              <a:rPr lang="en-US" sz="2400" dirty="0"/>
              <a:t> on Typology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3.  Vos on Typology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4.  Danger of Falling into Allegory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Student Question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Video based on audio from Dr. </a:t>
            </a:r>
            <a:r>
              <a:rPr lang="en-US" sz="2400" dirty="0" err="1"/>
              <a:t>Vannoy’s</a:t>
            </a:r>
            <a:r>
              <a:rPr lang="en-US" sz="2400" dirty="0"/>
              <a:t> class at Biblical Theological Seminary. It was </a:t>
            </a:r>
            <a:r>
              <a:rPr lang="en-US" sz="2400" dirty="0" err="1"/>
              <a:t>renarrated</a:t>
            </a:r>
            <a:r>
              <a:rPr lang="en-US" sz="2400" dirty="0"/>
              <a:t> because the original audio was scratchy and it was turned into video by Ted Hildebrandt for Biblicalelearning.org.</a:t>
            </a:r>
          </a:p>
        </p:txBody>
      </p:sp>
      <p:pic>
        <p:nvPicPr>
          <p:cNvPr id="4" name="Vannoy_FBP_Lecture13B_Session15_Slide03_Clip01">
            <a:hlinkClick r:id="" action="ppaction://media"/>
            <a:extLst>
              <a:ext uri="{FF2B5EF4-FFF2-40B4-BE49-F238E27FC236}">
                <a16:creationId xmlns:a16="http://schemas.microsoft.com/office/drawing/2014/main" id="{DBA3C36D-16A6-AF0A-8DF9-C2695523CB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53703" y="-156882"/>
            <a:ext cx="609600" cy="609600"/>
          </a:xfrm>
          <a:prstGeom prst="rect">
            <a:avLst/>
          </a:prstGeom>
        </p:spPr>
      </p:pic>
      <p:pic>
        <p:nvPicPr>
          <p:cNvPr id="5" name="Vannoy_FBP_Lecture13B_Session15_Slide03_Clip02">
            <a:hlinkClick r:id="" action="ppaction://media"/>
            <a:extLst>
              <a:ext uri="{FF2B5EF4-FFF2-40B4-BE49-F238E27FC236}">
                <a16:creationId xmlns:a16="http://schemas.microsoft.com/office/drawing/2014/main" id="{D7A25C94-E863-256A-2B7C-D43B6DB37A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53703" y="562977"/>
            <a:ext cx="609600" cy="609600"/>
          </a:xfrm>
          <a:prstGeom prst="rect">
            <a:avLst/>
          </a:prstGeom>
        </p:spPr>
      </p:pic>
      <p:pic>
        <p:nvPicPr>
          <p:cNvPr id="6" name="Vannoy_FBP_Lecture13B_Session15_Slide03_Clip03">
            <a:hlinkClick r:id="" action="ppaction://media"/>
            <a:extLst>
              <a:ext uri="{FF2B5EF4-FFF2-40B4-BE49-F238E27FC236}">
                <a16:creationId xmlns:a16="http://schemas.microsoft.com/office/drawing/2014/main" id="{2F376FF2-7509-F1C1-E2A1-61FEB2C306F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77948" y="1299213"/>
            <a:ext cx="770709" cy="609600"/>
          </a:xfrm>
          <a:prstGeom prst="rect">
            <a:avLst/>
          </a:prstGeom>
        </p:spPr>
      </p:pic>
      <p:pic>
        <p:nvPicPr>
          <p:cNvPr id="7" name="Vannoy_FBP_Lecture13B_Session15_Slide03_Clip04">
            <a:hlinkClick r:id="" action="ppaction://media"/>
            <a:extLst>
              <a:ext uri="{FF2B5EF4-FFF2-40B4-BE49-F238E27FC236}">
                <a16:creationId xmlns:a16="http://schemas.microsoft.com/office/drawing/2014/main" id="{0FB07663-EB01-4043-1D2E-E9C06A9CE35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20203" y="2450508"/>
            <a:ext cx="609600" cy="609600"/>
          </a:xfrm>
          <a:prstGeom prst="rect">
            <a:avLst/>
          </a:prstGeom>
        </p:spPr>
      </p:pic>
      <p:pic>
        <p:nvPicPr>
          <p:cNvPr id="8" name="Vannoy_FBP_Lecture13B_Session15_Slide03_Clip05">
            <a:hlinkClick r:id="" action="ppaction://media"/>
            <a:extLst>
              <a:ext uri="{FF2B5EF4-FFF2-40B4-BE49-F238E27FC236}">
                <a16:creationId xmlns:a16="http://schemas.microsoft.com/office/drawing/2014/main" id="{2A7A8AAD-5610-31F9-BD70-875666B5E63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20203" y="3493093"/>
            <a:ext cx="609600" cy="609600"/>
          </a:xfrm>
          <a:prstGeom prst="rect">
            <a:avLst/>
          </a:prstGeom>
        </p:spPr>
      </p:pic>
      <p:pic>
        <p:nvPicPr>
          <p:cNvPr id="9" name="Vannoy_FBP_Lecture13B_Session15_Slide03_Clip06">
            <a:hlinkClick r:id="" action="ppaction://media"/>
            <a:extLst>
              <a:ext uri="{FF2B5EF4-FFF2-40B4-BE49-F238E27FC236}">
                <a16:creationId xmlns:a16="http://schemas.microsoft.com/office/drawing/2014/main" id="{F9B051D4-06AE-78A8-1890-48DACF4A782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0603" y="4469674"/>
            <a:ext cx="609600" cy="609600"/>
          </a:xfrm>
          <a:prstGeom prst="rect">
            <a:avLst/>
          </a:prstGeom>
        </p:spPr>
      </p:pic>
      <p:pic>
        <p:nvPicPr>
          <p:cNvPr id="18" name="Vannoy_FBP_Lecture13B_Session15_Slide03_Clip07">
            <a:hlinkClick r:id="" action="ppaction://media"/>
            <a:extLst>
              <a:ext uri="{FF2B5EF4-FFF2-40B4-BE49-F238E27FC236}">
                <a16:creationId xmlns:a16="http://schemas.microsoft.com/office/drawing/2014/main" id="{459BDD23-39CB-B77E-27FA-7B8199B6B52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73148" y="5253987"/>
            <a:ext cx="609600" cy="609600"/>
          </a:xfrm>
          <a:prstGeom prst="rect">
            <a:avLst/>
          </a:prstGeom>
        </p:spPr>
      </p:pic>
      <p:pic>
        <p:nvPicPr>
          <p:cNvPr id="19" name="Vannoy_FBP_Lecture13B_Session15_Slide03_Clip08">
            <a:hlinkClick r:id="" action="ppaction://media"/>
            <a:extLst>
              <a:ext uri="{FF2B5EF4-FFF2-40B4-BE49-F238E27FC236}">
                <a16:creationId xmlns:a16="http://schemas.microsoft.com/office/drawing/2014/main" id="{2AD11BFC-3A0B-3739-FC00-A44A1F01B08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43408" y="6038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8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2982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4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9052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23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3392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5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0925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88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1774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64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20208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63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8542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391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10081</TotalTime>
  <Words>174</Words>
  <Application>Microsoft Office PowerPoint</Application>
  <PresentationFormat>Widescreen</PresentationFormat>
  <Paragraphs>26</Paragraphs>
  <Slides>3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AA Times New Roman</vt:lpstr>
      <vt:lpstr>Arial</vt:lpstr>
      <vt:lpstr>Century Gothic</vt:lpstr>
      <vt:lpstr>Wingdings</vt:lpstr>
      <vt:lpstr>Wingdings 3</vt:lpstr>
      <vt:lpstr>Ion</vt:lpstr>
      <vt:lpstr>Foundations of Biblical Prophecy</vt:lpstr>
      <vt:lpstr>Foundations of Biblical Prophecy</vt:lpstr>
      <vt:lpstr>Foundations of Biblical Prophecy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167</cp:revision>
  <dcterms:created xsi:type="dcterms:W3CDTF">2023-02-18T16:12:42Z</dcterms:created>
  <dcterms:modified xsi:type="dcterms:W3CDTF">2023-03-05T15:29:17Z</dcterms:modified>
</cp:coreProperties>
</file>