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80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1176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slideLayout" Target="../slideLayouts/slideLayout2.xml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Foundations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216569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</a:rPr>
              <a:t>Lecture 13A  Hermeneutical Principles for Interpreting Prophetic Writings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FBP_Lecture13A_Session14_Slide01_Clip01">
            <a:hlinkClick r:id="" action="ppaction://media"/>
            <a:extLst>
              <a:ext uri="{FF2B5EF4-FFF2-40B4-BE49-F238E27FC236}">
                <a16:creationId xmlns:a16="http://schemas.microsoft.com/office/drawing/2014/main" id="{426FA730-EE8B-8BB2-4A1D-BA5901EE6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27577" y="214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48" y="1614118"/>
            <a:ext cx="11705806" cy="5243882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IX.  Hermeneutical Principles for Interpreting Prophetic Writings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. A. 1.  The Purpose of Predictive Prophecy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2.  Predictive Prophecy and History Writing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a.  Prophecy is not History – more enigmatic in character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b.  Predictive Prophecy is History Written Before Hand approach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c.  Example Isaiah 9 and Matthew 4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3.  The Progressive Character of Predictive Prophecy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4.  Predictive Prophecy has its Own Peculiar Time Perspective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a.  Example:  Isaiah 61:1-2 and Luke 4 </a:t>
            </a:r>
          </a:p>
        </p:txBody>
      </p:sp>
      <p:pic>
        <p:nvPicPr>
          <p:cNvPr id="10" name="Vannoy_FBP_Lecture13A_Session14_Slide02_Clip01">
            <a:hlinkClick r:id="" action="ppaction://media"/>
            <a:extLst>
              <a:ext uri="{FF2B5EF4-FFF2-40B4-BE49-F238E27FC236}">
                <a16:creationId xmlns:a16="http://schemas.microsoft.com/office/drawing/2014/main" id="{321345DA-13D8-1008-CEBE-562B8824D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6949" y="-304800"/>
            <a:ext cx="609600" cy="609600"/>
          </a:xfrm>
          <a:prstGeom prst="rect">
            <a:avLst/>
          </a:prstGeom>
        </p:spPr>
      </p:pic>
      <p:pic>
        <p:nvPicPr>
          <p:cNvPr id="11" name="Vannoy_FBP_Lecture13A_Session14_Slide02_Clip02">
            <a:hlinkClick r:id="" action="ppaction://media"/>
            <a:extLst>
              <a:ext uri="{FF2B5EF4-FFF2-40B4-BE49-F238E27FC236}">
                <a16:creationId xmlns:a16="http://schemas.microsoft.com/office/drawing/2014/main" id="{BD529BDF-17DF-3ECA-10AC-99DBF3D6DD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4515" y="452718"/>
            <a:ext cx="609600" cy="609600"/>
          </a:xfrm>
          <a:prstGeom prst="rect">
            <a:avLst/>
          </a:prstGeom>
        </p:spPr>
      </p:pic>
      <p:pic>
        <p:nvPicPr>
          <p:cNvPr id="12" name="Vannoy_FBP_Lecture13A_Session14_Slide02_Clip03">
            <a:hlinkClick r:id="" action="ppaction://media"/>
            <a:extLst>
              <a:ext uri="{FF2B5EF4-FFF2-40B4-BE49-F238E27FC236}">
                <a16:creationId xmlns:a16="http://schemas.microsoft.com/office/drawing/2014/main" id="{C7485DC2-3C01-1C97-909F-E2CC1C5359F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4515" y="1243648"/>
            <a:ext cx="609600" cy="609600"/>
          </a:xfrm>
          <a:prstGeom prst="rect">
            <a:avLst/>
          </a:prstGeom>
        </p:spPr>
      </p:pic>
      <p:pic>
        <p:nvPicPr>
          <p:cNvPr id="13" name="Vannoy_FBP_Lecture13A_Session14_Slide02_Clip04">
            <a:hlinkClick r:id="" action="ppaction://media"/>
            <a:extLst>
              <a:ext uri="{FF2B5EF4-FFF2-40B4-BE49-F238E27FC236}">
                <a16:creationId xmlns:a16="http://schemas.microsoft.com/office/drawing/2014/main" id="{D31E90D8-6837-005C-A31B-340E1FBF1BC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14515" y="2080298"/>
            <a:ext cx="609600" cy="609600"/>
          </a:xfrm>
          <a:prstGeom prst="rect">
            <a:avLst/>
          </a:prstGeom>
        </p:spPr>
      </p:pic>
      <p:pic>
        <p:nvPicPr>
          <p:cNvPr id="14" name="Vannoy_FBP_Lecture13A_Session14_Slide02_Clip05">
            <a:hlinkClick r:id="" action="ppaction://media"/>
            <a:extLst>
              <a:ext uri="{FF2B5EF4-FFF2-40B4-BE49-F238E27FC236}">
                <a16:creationId xmlns:a16="http://schemas.microsoft.com/office/drawing/2014/main" id="{359A9858-3D78-18E6-6683-0F8D58B310B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41889" y="3001857"/>
            <a:ext cx="609600" cy="609600"/>
          </a:xfrm>
          <a:prstGeom prst="rect">
            <a:avLst/>
          </a:prstGeom>
        </p:spPr>
      </p:pic>
      <p:pic>
        <p:nvPicPr>
          <p:cNvPr id="15" name="Vannoy_FBP_Lecture13A_Session14_Slide02_Clip06">
            <a:hlinkClick r:id="" action="ppaction://media"/>
            <a:extLst>
              <a:ext uri="{FF2B5EF4-FFF2-40B4-BE49-F238E27FC236}">
                <a16:creationId xmlns:a16="http://schemas.microsoft.com/office/drawing/2014/main" id="{349CEFE9-F8F5-F4E5-35B2-B78FCC1D75E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41889" y="4000243"/>
            <a:ext cx="609600" cy="609600"/>
          </a:xfrm>
          <a:prstGeom prst="rect">
            <a:avLst/>
          </a:prstGeom>
        </p:spPr>
      </p:pic>
      <p:pic>
        <p:nvPicPr>
          <p:cNvPr id="16" name="Vannoy_FBP_Lecture13A_Session14_Slide02_Clip07">
            <a:hlinkClick r:id="" action="ppaction://media"/>
            <a:extLst>
              <a:ext uri="{FF2B5EF4-FFF2-40B4-BE49-F238E27FC236}">
                <a16:creationId xmlns:a16="http://schemas.microsoft.com/office/drawing/2014/main" id="{F19C76BB-F550-A3E0-672B-71860AAA377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44846" y="4792172"/>
            <a:ext cx="609600" cy="609600"/>
          </a:xfrm>
          <a:prstGeom prst="rect">
            <a:avLst/>
          </a:prstGeom>
        </p:spPr>
      </p:pic>
      <p:pic>
        <p:nvPicPr>
          <p:cNvPr id="17" name="Vannoy_FBP_Lecture13A_Session14_Slide02_Clip08">
            <a:hlinkClick r:id="" action="ppaction://media"/>
            <a:extLst>
              <a:ext uri="{FF2B5EF4-FFF2-40B4-BE49-F238E27FC236}">
                <a16:creationId xmlns:a16="http://schemas.microsoft.com/office/drawing/2014/main" id="{93C8C93B-9F32-4ABE-C159-A4F5AE72C37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09715" y="57956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2736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99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4675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95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624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59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4221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130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29224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83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6957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42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95804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405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48" y="1614118"/>
            <a:ext cx="11705806" cy="5243882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5.  The Message of Predictive Prophecy May Be Couched in Culturally </a:t>
            </a:r>
            <a:br>
              <a:rPr lang="en-US" sz="2400" dirty="0"/>
            </a:br>
            <a:r>
              <a:rPr lang="en-US" sz="2400" dirty="0"/>
              <a:t>          Dated Terminology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a.  Culturally Dated Terminology – </a:t>
            </a:r>
            <a:r>
              <a:rPr lang="en-US" sz="2400"/>
              <a:t>Literal Fulfillment Approach</a:t>
            </a:r>
            <a:endParaRPr lang="en-US" sz="2400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b.  Symbolic Meaning – Spiritualization of Prophecy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c.  Looking for Equivalents or Correspondences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d.  Example:  Isaiah 11 &amp; the Spiritualizing Approach </a:t>
            </a:r>
          </a:p>
          <a:p>
            <a:pPr marL="914400" lvl="2" indent="0">
              <a:buNone/>
            </a:pPr>
            <a:endParaRPr lang="en-US" sz="2400" dirty="0"/>
          </a:p>
          <a:p>
            <a:pPr marL="914400" lvl="2" indent="0">
              <a:buNone/>
            </a:pPr>
            <a:r>
              <a:rPr lang="en-US" sz="2400" dirty="0"/>
              <a:t>Video based on audio from Dr. </a:t>
            </a:r>
            <a:r>
              <a:rPr lang="en-US" sz="2400" dirty="0" err="1"/>
              <a:t>Vannoy’s</a:t>
            </a:r>
            <a:r>
              <a:rPr lang="en-US" sz="2400" dirty="0"/>
              <a:t> class at Biblical Theological Seminary. It was </a:t>
            </a:r>
            <a:r>
              <a:rPr lang="en-US" sz="2400" dirty="0" err="1"/>
              <a:t>renarrated</a:t>
            </a:r>
            <a:r>
              <a:rPr lang="en-US" sz="2400" dirty="0"/>
              <a:t> because the original audio was scratchy and it was turned into video by Ted Hildebrandt for Biblicalelearning.org.</a:t>
            </a:r>
            <a:br>
              <a:rPr lang="en-US" sz="2400" dirty="0"/>
            </a:br>
            <a:endParaRPr lang="en-US" sz="2400" dirty="0"/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/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pic>
        <p:nvPicPr>
          <p:cNvPr id="4" name="Vannoy_FBP_Lecture13A_Session14_Slide03_Clip01">
            <a:hlinkClick r:id="" action="ppaction://media"/>
            <a:extLst>
              <a:ext uri="{FF2B5EF4-FFF2-40B4-BE49-F238E27FC236}">
                <a16:creationId xmlns:a16="http://schemas.microsoft.com/office/drawing/2014/main" id="{707E2E78-736F-3ECB-4225-6B51D88F2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62263" y="0"/>
            <a:ext cx="609600" cy="609600"/>
          </a:xfrm>
          <a:prstGeom prst="rect">
            <a:avLst/>
          </a:prstGeom>
        </p:spPr>
      </p:pic>
      <p:pic>
        <p:nvPicPr>
          <p:cNvPr id="5" name="Vannoy_FBP_Lecture13A_Session14_Slide03_Clip02">
            <a:hlinkClick r:id="" action="ppaction://media"/>
            <a:extLst>
              <a:ext uri="{FF2B5EF4-FFF2-40B4-BE49-F238E27FC236}">
                <a16:creationId xmlns:a16="http://schemas.microsoft.com/office/drawing/2014/main" id="{32B7C103-4407-03C3-4F6A-AF3CEE86D8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62263" y="848183"/>
            <a:ext cx="609600" cy="609600"/>
          </a:xfrm>
          <a:prstGeom prst="rect">
            <a:avLst/>
          </a:prstGeom>
        </p:spPr>
      </p:pic>
      <p:pic>
        <p:nvPicPr>
          <p:cNvPr id="6" name="Vannoy_FBP_Lecture13A_Session14_Slide03_Clip03">
            <a:hlinkClick r:id="" action="ppaction://media"/>
            <a:extLst>
              <a:ext uri="{FF2B5EF4-FFF2-40B4-BE49-F238E27FC236}">
                <a16:creationId xmlns:a16="http://schemas.microsoft.com/office/drawing/2014/main" id="{32F1671B-D75D-4FE2-161C-F3EE5C2CA18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18720" y="1853248"/>
            <a:ext cx="609600" cy="609600"/>
          </a:xfrm>
          <a:prstGeom prst="rect">
            <a:avLst/>
          </a:prstGeom>
        </p:spPr>
      </p:pic>
      <p:pic>
        <p:nvPicPr>
          <p:cNvPr id="7" name="Vannoy_FBP_Lecture13A_Session14_Slide03_Clip04">
            <a:hlinkClick r:id="" action="ppaction://media"/>
            <a:extLst>
              <a:ext uri="{FF2B5EF4-FFF2-40B4-BE49-F238E27FC236}">
                <a16:creationId xmlns:a16="http://schemas.microsoft.com/office/drawing/2014/main" id="{DD0AD87A-4CE2-3F33-25FE-4C81517EA51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62263" y="2851782"/>
            <a:ext cx="609600" cy="609600"/>
          </a:xfrm>
          <a:prstGeom prst="rect">
            <a:avLst/>
          </a:prstGeom>
        </p:spPr>
      </p:pic>
      <p:pic>
        <p:nvPicPr>
          <p:cNvPr id="8" name="Vannoy_FBP_Lecture13A_Session14_Slide03_Clip05">
            <a:hlinkClick r:id="" action="ppaction://media"/>
            <a:extLst>
              <a:ext uri="{FF2B5EF4-FFF2-40B4-BE49-F238E27FC236}">
                <a16:creationId xmlns:a16="http://schemas.microsoft.com/office/drawing/2014/main" id="{A3B7CF08-514F-9C80-682C-A85EDCFAD58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37534" y="3931259"/>
            <a:ext cx="609600" cy="609600"/>
          </a:xfrm>
          <a:prstGeom prst="rect">
            <a:avLst/>
          </a:prstGeom>
        </p:spPr>
      </p:pic>
      <p:pic>
        <p:nvPicPr>
          <p:cNvPr id="9" name="Vannoy_FBP_Lecture13A_Session14_Slide03_Clip06">
            <a:hlinkClick r:id="" action="ppaction://media"/>
            <a:extLst>
              <a:ext uri="{FF2B5EF4-FFF2-40B4-BE49-F238E27FC236}">
                <a16:creationId xmlns:a16="http://schemas.microsoft.com/office/drawing/2014/main" id="{B730D40D-92A1-4423-D9D1-58A863D5207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23520" y="50235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3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429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9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4282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63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2674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07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65449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901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7629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4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8867</TotalTime>
  <Words>206</Words>
  <Application>Microsoft Office PowerPoint</Application>
  <PresentationFormat>Widescreen</PresentationFormat>
  <Paragraphs>22</Paragraphs>
  <Slides>3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AA Times New Roman</vt:lpstr>
      <vt:lpstr>Arial</vt:lpstr>
      <vt:lpstr>Century Gothic</vt:lpstr>
      <vt:lpstr>Wingdings</vt:lpstr>
      <vt:lpstr>Wingdings 3</vt:lpstr>
      <vt:lpstr>Ion</vt:lpstr>
      <vt:lpstr>Foundations of Biblical Prophecy</vt:lpstr>
      <vt:lpstr>Foundations of Biblical Prophecy</vt:lpstr>
      <vt:lpstr>Foundations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159</cp:revision>
  <dcterms:created xsi:type="dcterms:W3CDTF">2023-02-18T16:12:42Z</dcterms:created>
  <dcterms:modified xsi:type="dcterms:W3CDTF">2023-03-04T14:49:15Z</dcterms:modified>
</cp:coreProperties>
</file>