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76" r:id="rId4"/>
    <p:sldId id="277" r:id="rId5"/>
    <p:sldId id="278" r:id="rId6"/>
    <p:sldId id="27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102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microsoft.com/office/2007/relationships/media" Target="../media/media17.mp3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2" Type="http://schemas.openxmlformats.org/officeDocument/2006/relationships/audio" Target="../media/media11.mp3"/><Relationship Id="rId16" Type="http://schemas.openxmlformats.org/officeDocument/2006/relationships/image" Target="../media/image7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audio" Target="../media/media17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13" Type="http://schemas.openxmlformats.org/officeDocument/2006/relationships/slideLayout" Target="../slideLayouts/slideLayout2.xml"/><Relationship Id="rId3" Type="http://schemas.microsoft.com/office/2007/relationships/media" Target="../media/media19.mp3"/><Relationship Id="rId7" Type="http://schemas.microsoft.com/office/2007/relationships/media" Target="../media/media21.mp3"/><Relationship Id="rId12" Type="http://schemas.openxmlformats.org/officeDocument/2006/relationships/audio" Target="../media/media23.mp3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microsoft.com/office/2007/relationships/media" Target="../media/media23.mp3"/><Relationship Id="rId5" Type="http://schemas.microsoft.com/office/2007/relationships/media" Target="../media/media20.mp3"/><Relationship Id="rId10" Type="http://schemas.openxmlformats.org/officeDocument/2006/relationships/audio" Target="../media/media22.mp3"/><Relationship Id="rId4" Type="http://schemas.openxmlformats.org/officeDocument/2006/relationships/audio" Target="../media/media19.mp3"/><Relationship Id="rId9" Type="http://schemas.microsoft.com/office/2007/relationships/media" Target="../media/media22.mp3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mp3"/><Relationship Id="rId13" Type="http://schemas.microsoft.com/office/2007/relationships/media" Target="../media/media30.mp3"/><Relationship Id="rId18" Type="http://schemas.openxmlformats.org/officeDocument/2006/relationships/image" Target="../media/image7.png"/><Relationship Id="rId3" Type="http://schemas.microsoft.com/office/2007/relationships/media" Target="../media/media25.mp3"/><Relationship Id="rId7" Type="http://schemas.microsoft.com/office/2007/relationships/media" Target="../media/media27.mp3"/><Relationship Id="rId12" Type="http://schemas.openxmlformats.org/officeDocument/2006/relationships/audio" Target="../media/media29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6" Type="http://schemas.openxmlformats.org/officeDocument/2006/relationships/audio" Target="../media/media31.mp3"/><Relationship Id="rId1" Type="http://schemas.microsoft.com/office/2007/relationships/media" Target="../media/media24.mp3"/><Relationship Id="rId6" Type="http://schemas.openxmlformats.org/officeDocument/2006/relationships/audio" Target="../media/media26.mp3"/><Relationship Id="rId11" Type="http://schemas.microsoft.com/office/2007/relationships/media" Target="../media/media29.mp3"/><Relationship Id="rId5" Type="http://schemas.microsoft.com/office/2007/relationships/media" Target="../media/media26.mp3"/><Relationship Id="rId15" Type="http://schemas.microsoft.com/office/2007/relationships/media" Target="../media/media31.mp3"/><Relationship Id="rId10" Type="http://schemas.openxmlformats.org/officeDocument/2006/relationships/audio" Target="../media/media28.mp3"/><Relationship Id="rId4" Type="http://schemas.openxmlformats.org/officeDocument/2006/relationships/audio" Target="../media/media25.mp3"/><Relationship Id="rId9" Type="http://schemas.microsoft.com/office/2007/relationships/media" Target="../media/media28.mp3"/><Relationship Id="rId14" Type="http://schemas.openxmlformats.org/officeDocument/2006/relationships/audio" Target="../media/media30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mp3"/><Relationship Id="rId3" Type="http://schemas.microsoft.com/office/2007/relationships/media" Target="../media/media33.mp3"/><Relationship Id="rId7" Type="http://schemas.microsoft.com/office/2007/relationships/media" Target="../media/media35.mp3"/><Relationship Id="rId12" Type="http://schemas.openxmlformats.org/officeDocument/2006/relationships/image" Target="../media/image7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audio" Target="../media/media34.mp3"/><Relationship Id="rId11" Type="http://schemas.openxmlformats.org/officeDocument/2006/relationships/slideLayout" Target="../slideLayouts/slideLayout2.xml"/><Relationship Id="rId5" Type="http://schemas.microsoft.com/office/2007/relationships/media" Target="../media/media34.mp3"/><Relationship Id="rId10" Type="http://schemas.openxmlformats.org/officeDocument/2006/relationships/audio" Target="../media/media36.mp3"/><Relationship Id="rId4" Type="http://schemas.openxmlformats.org/officeDocument/2006/relationships/audio" Target="../media/media33.mp3"/><Relationship Id="rId9" Type="http://schemas.microsoft.com/office/2007/relationships/media" Target="../media/media3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216569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Lecture 10  Prophets and the Cult, 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Were the Prophets Writers?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Vannoy_FBP_Lecture10_Session11_Slide01_Clip01">
            <a:hlinkClick r:id="" action="ppaction://media"/>
            <a:extLst>
              <a:ext uri="{FF2B5EF4-FFF2-40B4-BE49-F238E27FC236}">
                <a16:creationId xmlns:a16="http://schemas.microsoft.com/office/drawing/2014/main" id="{36284874-1193-4473-8E89-C795F8EAA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8884" y="-92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8" y="1614118"/>
            <a:ext cx="11705806" cy="5243882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A.  Prophets Opposed Cult Review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1. Some Statements Not Opposing the Cult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a.  Isaiah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b.  Jeremiah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c. Is There a Cult-less Religion in the OT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/>
              <a:t>1. Cult Proscribed in the Pentateuch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/>
              <a:t>2. Prophets Condemned Heathenism in the Cult; Opus </a:t>
            </a:r>
            <a:r>
              <a:rPr lang="en-US" sz="2400" dirty="0" err="1"/>
              <a:t>Operatum</a:t>
            </a:r>
            <a:endParaRPr lang="en-US" sz="2400" dirty="0"/>
          </a:p>
          <a:p>
            <a:pPr lvl="5">
              <a:buFont typeface="Wingdings" panose="05000000000000000000" pitchFamily="2" charset="2"/>
              <a:buChar char="Ø"/>
            </a:pPr>
            <a:r>
              <a:rPr lang="en-US" sz="2400" dirty="0"/>
              <a:t>a) Hosea and Heathen Cultic Practices</a:t>
            </a:r>
          </a:p>
          <a:p>
            <a:pPr lvl="5">
              <a:buFont typeface="Wingdings" panose="05000000000000000000" pitchFamily="2" charset="2"/>
              <a:buChar char="Ø"/>
            </a:pPr>
            <a:r>
              <a:rPr lang="en-US" sz="2400" dirty="0"/>
              <a:t>b) Ban on Empty Rituals</a:t>
            </a:r>
          </a:p>
        </p:txBody>
      </p:sp>
      <p:pic>
        <p:nvPicPr>
          <p:cNvPr id="10" name="Vannoy_FBP_Lecture10_Session11_Slide02_Clip01">
            <a:hlinkClick r:id="" action="ppaction://media"/>
            <a:extLst>
              <a:ext uri="{FF2B5EF4-FFF2-40B4-BE49-F238E27FC236}">
                <a16:creationId xmlns:a16="http://schemas.microsoft.com/office/drawing/2014/main" id="{98B287E2-49A9-C53E-A68B-293E3A16B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01073" y="-156882"/>
            <a:ext cx="609600" cy="609600"/>
          </a:xfrm>
          <a:prstGeom prst="rect">
            <a:avLst/>
          </a:prstGeom>
        </p:spPr>
      </p:pic>
      <p:pic>
        <p:nvPicPr>
          <p:cNvPr id="11" name="Vannoy_FBP_Lecture10_Session11_Slide02_Clip02">
            <a:hlinkClick r:id="" action="ppaction://media"/>
            <a:extLst>
              <a:ext uri="{FF2B5EF4-FFF2-40B4-BE49-F238E27FC236}">
                <a16:creationId xmlns:a16="http://schemas.microsoft.com/office/drawing/2014/main" id="{EF84451F-4572-866F-1EF9-283ECA4792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93579" y="567446"/>
            <a:ext cx="609600" cy="609600"/>
          </a:xfrm>
          <a:prstGeom prst="rect">
            <a:avLst/>
          </a:prstGeom>
        </p:spPr>
      </p:pic>
      <p:pic>
        <p:nvPicPr>
          <p:cNvPr id="12" name="Vannoy_FBP_Lecture10_Session11_Slide02_Clip03">
            <a:hlinkClick r:id="" action="ppaction://media"/>
            <a:extLst>
              <a:ext uri="{FF2B5EF4-FFF2-40B4-BE49-F238E27FC236}">
                <a16:creationId xmlns:a16="http://schemas.microsoft.com/office/drawing/2014/main" id="{AFB50234-4B65-A498-4151-717051700A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51466" y="1548448"/>
            <a:ext cx="609600" cy="609600"/>
          </a:xfrm>
          <a:prstGeom prst="rect">
            <a:avLst/>
          </a:prstGeom>
        </p:spPr>
      </p:pic>
      <p:pic>
        <p:nvPicPr>
          <p:cNvPr id="13" name="Vannoy_FBP_Lecture10_Session11_Slide02_Clip04">
            <a:hlinkClick r:id="" action="ppaction://media"/>
            <a:extLst>
              <a:ext uri="{FF2B5EF4-FFF2-40B4-BE49-F238E27FC236}">
                <a16:creationId xmlns:a16="http://schemas.microsoft.com/office/drawing/2014/main" id="{C5235CFD-EA1B-85A7-01FA-2161D93AA5E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46666" y="2366210"/>
            <a:ext cx="609600" cy="609600"/>
          </a:xfrm>
          <a:prstGeom prst="rect">
            <a:avLst/>
          </a:prstGeom>
        </p:spPr>
      </p:pic>
      <p:pic>
        <p:nvPicPr>
          <p:cNvPr id="14" name="Vannoy_FBP_Lecture10_Session11_Slide02_Clip05">
            <a:hlinkClick r:id="" action="ppaction://media"/>
            <a:extLst>
              <a:ext uri="{FF2B5EF4-FFF2-40B4-BE49-F238E27FC236}">
                <a16:creationId xmlns:a16="http://schemas.microsoft.com/office/drawing/2014/main" id="{2C5EB3E6-51F0-0A96-CB71-FD57C742E46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01073" y="3272591"/>
            <a:ext cx="609600" cy="609600"/>
          </a:xfrm>
          <a:prstGeom prst="rect">
            <a:avLst/>
          </a:prstGeom>
        </p:spPr>
      </p:pic>
      <p:pic>
        <p:nvPicPr>
          <p:cNvPr id="15" name="Vannoy_FBP_Lecture10_Session11_Slide02_Clip06">
            <a:hlinkClick r:id="" action="ppaction://media"/>
            <a:extLst>
              <a:ext uri="{FF2B5EF4-FFF2-40B4-BE49-F238E27FC236}">
                <a16:creationId xmlns:a16="http://schemas.microsoft.com/office/drawing/2014/main" id="{4E5B9B88-1CAD-E480-3E10-904069E9EC0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01073" y="3942349"/>
            <a:ext cx="609600" cy="609600"/>
          </a:xfrm>
          <a:prstGeom prst="rect">
            <a:avLst/>
          </a:prstGeom>
        </p:spPr>
      </p:pic>
      <p:pic>
        <p:nvPicPr>
          <p:cNvPr id="17" name="Vannoy_FBP_Lecture10_Session11_Slide02_Clip07">
            <a:hlinkClick r:id="" action="ppaction://media"/>
            <a:extLst>
              <a:ext uri="{FF2B5EF4-FFF2-40B4-BE49-F238E27FC236}">
                <a16:creationId xmlns:a16="http://schemas.microsoft.com/office/drawing/2014/main" id="{EF3CFB10-4098-B941-DC7F-2FF66EE0F3C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93579" y="4889302"/>
            <a:ext cx="609600" cy="609600"/>
          </a:xfrm>
          <a:prstGeom prst="rect">
            <a:avLst/>
          </a:prstGeom>
        </p:spPr>
      </p:pic>
      <p:pic>
        <p:nvPicPr>
          <p:cNvPr id="18" name="Vannoy_FBP_Lecture10_Session11_Slide02_Clip08">
            <a:hlinkClick r:id="" action="ppaction://media"/>
            <a:extLst>
              <a:ext uri="{FF2B5EF4-FFF2-40B4-BE49-F238E27FC236}">
                <a16:creationId xmlns:a16="http://schemas.microsoft.com/office/drawing/2014/main" id="{EF28274A-C6D7-780A-DEFB-C2B4305FDDF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5873" y="5680954"/>
            <a:ext cx="609600" cy="609600"/>
          </a:xfrm>
          <a:prstGeom prst="rect">
            <a:avLst/>
          </a:prstGeom>
        </p:spPr>
      </p:pic>
      <p:pic>
        <p:nvPicPr>
          <p:cNvPr id="19" name="Vannoy_FBP_Lecture10_Session11_Slide02_Clip09">
            <a:hlinkClick r:id="" action="ppaction://media"/>
            <a:extLst>
              <a:ext uri="{FF2B5EF4-FFF2-40B4-BE49-F238E27FC236}">
                <a16:creationId xmlns:a16="http://schemas.microsoft.com/office/drawing/2014/main" id="{2588EB90-231F-7948-20A7-A6FF606C95C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98379" y="6460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48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6985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3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307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14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3751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29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6653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14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9053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35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2613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56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98258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33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81594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78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8" y="1614118"/>
            <a:ext cx="11705806" cy="5243882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3. Amos 5:21-25 and the Cult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/>
              <a:t>a. </a:t>
            </a:r>
            <a:r>
              <a:rPr lang="en-US" sz="2200" dirty="0" err="1"/>
              <a:t>McComiskey</a:t>
            </a:r>
            <a:r>
              <a:rPr lang="en-US" sz="2200" dirty="0"/>
              <a:t> on Amos 5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/>
              <a:t>b. </a:t>
            </a:r>
            <a:r>
              <a:rPr lang="en-US" sz="2200" dirty="0" err="1"/>
              <a:t>Ridderbos</a:t>
            </a:r>
            <a:r>
              <a:rPr lang="en-US" sz="2200" dirty="0"/>
              <a:t> on Amos 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4. Jer. 7:21-23 and the Cult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/>
              <a:t>a. </a:t>
            </a:r>
            <a:r>
              <a:rPr lang="en-US" sz="2200" dirty="0" err="1"/>
              <a:t>Rawl’s</a:t>
            </a:r>
            <a:r>
              <a:rPr lang="en-US" sz="2200" dirty="0"/>
              <a:t> Response with </a:t>
            </a:r>
            <a:r>
              <a:rPr lang="en-US" sz="2200" dirty="0" err="1"/>
              <a:t>Exod</a:t>
            </a:r>
            <a:r>
              <a:rPr lang="en-US" sz="2200" dirty="0"/>
              <a:t> 19:5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/>
              <a:t>b. OT Allis’ Response:  concerning </a:t>
            </a:r>
            <a:r>
              <a:rPr lang="en-US" sz="2200" dirty="0">
                <a:sym typeface="Wingdings" panose="05000000000000000000" pitchFamily="2" charset="2"/>
              </a:rPr>
              <a:t> for the sake of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ym typeface="Wingdings" panose="05000000000000000000" pitchFamily="2" charset="2"/>
              </a:rPr>
              <a:t>5. Place of Ritual in Religion </a:t>
            </a:r>
            <a:endParaRPr lang="en-US" sz="2400" dirty="0"/>
          </a:p>
        </p:txBody>
      </p:sp>
      <p:pic>
        <p:nvPicPr>
          <p:cNvPr id="10" name="Vannoy_FBP_Lecture10_Session11_Slide03_Clip01">
            <a:hlinkClick r:id="" action="ppaction://media"/>
            <a:extLst>
              <a:ext uri="{FF2B5EF4-FFF2-40B4-BE49-F238E27FC236}">
                <a16:creationId xmlns:a16="http://schemas.microsoft.com/office/drawing/2014/main" id="{B080C88F-E82A-45E3-C6F5-198AD2499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97327" y="36095"/>
            <a:ext cx="609600" cy="609600"/>
          </a:xfrm>
          <a:prstGeom prst="rect">
            <a:avLst/>
          </a:prstGeom>
        </p:spPr>
      </p:pic>
      <p:pic>
        <p:nvPicPr>
          <p:cNvPr id="11" name="Vannoy_FBP_Lecture10_Session11_Slide03_Clip02">
            <a:hlinkClick r:id="" action="ppaction://media"/>
            <a:extLst>
              <a:ext uri="{FF2B5EF4-FFF2-40B4-BE49-F238E27FC236}">
                <a16:creationId xmlns:a16="http://schemas.microsoft.com/office/drawing/2014/main" id="{285AAAB0-5669-E02D-48F2-F46310F45F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89831" y="848183"/>
            <a:ext cx="609600" cy="609600"/>
          </a:xfrm>
          <a:prstGeom prst="rect">
            <a:avLst/>
          </a:prstGeom>
        </p:spPr>
      </p:pic>
      <p:pic>
        <p:nvPicPr>
          <p:cNvPr id="13" name="Vannoy_FBP_Lecture10_Session11_Slide03_Clip04">
            <a:hlinkClick r:id="" action="ppaction://media"/>
            <a:extLst>
              <a:ext uri="{FF2B5EF4-FFF2-40B4-BE49-F238E27FC236}">
                <a16:creationId xmlns:a16="http://schemas.microsoft.com/office/drawing/2014/main" id="{8489BC2F-6B11-5A75-A427-75D7D48EE3B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2527" y="2392085"/>
            <a:ext cx="609600" cy="609600"/>
          </a:xfrm>
          <a:prstGeom prst="rect">
            <a:avLst/>
          </a:prstGeom>
        </p:spPr>
      </p:pic>
      <p:pic>
        <p:nvPicPr>
          <p:cNvPr id="14" name="Vannoy_FBP_Lecture10_Session11_Slide03_Clip03">
            <a:hlinkClick r:id="" action="ppaction://media"/>
            <a:extLst>
              <a:ext uri="{FF2B5EF4-FFF2-40B4-BE49-F238E27FC236}">
                <a16:creationId xmlns:a16="http://schemas.microsoft.com/office/drawing/2014/main" id="{B76DC504-3D0D-433B-8822-94E5F696BDF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20700" y="1614118"/>
            <a:ext cx="609600" cy="609600"/>
          </a:xfrm>
          <a:prstGeom prst="rect">
            <a:avLst/>
          </a:prstGeom>
        </p:spPr>
      </p:pic>
      <p:pic>
        <p:nvPicPr>
          <p:cNvPr id="15" name="Vannoy_FBP_Lecture10_Session11_Slide03_Clip05">
            <a:hlinkClick r:id="" action="ppaction://media"/>
            <a:extLst>
              <a:ext uri="{FF2B5EF4-FFF2-40B4-BE49-F238E27FC236}">
                <a16:creationId xmlns:a16="http://schemas.microsoft.com/office/drawing/2014/main" id="{B658032F-11EC-5892-2EF0-2861F1367E5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2527" y="3360508"/>
            <a:ext cx="609600" cy="609600"/>
          </a:xfrm>
          <a:prstGeom prst="rect">
            <a:avLst/>
          </a:prstGeom>
        </p:spPr>
      </p:pic>
      <p:pic>
        <p:nvPicPr>
          <p:cNvPr id="17" name="Vannoy_FBP_Lecture10_Session11_Slide03_Clip06">
            <a:hlinkClick r:id="" action="ppaction://media"/>
            <a:extLst>
              <a:ext uri="{FF2B5EF4-FFF2-40B4-BE49-F238E27FC236}">
                <a16:creationId xmlns:a16="http://schemas.microsoft.com/office/drawing/2014/main" id="{0065AFAB-F133-889D-FA8C-5C2F683527D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5900" y="4138475"/>
            <a:ext cx="609600" cy="609600"/>
          </a:xfrm>
          <a:prstGeom prst="rect">
            <a:avLst/>
          </a:prstGeom>
        </p:spPr>
      </p:pic>
      <p:pic>
        <p:nvPicPr>
          <p:cNvPr id="18" name="Vannoy_FBP_Lecture10_Session11_Slide03_Clip07">
            <a:hlinkClick r:id="" action="ppaction://media"/>
            <a:extLst>
              <a:ext uri="{FF2B5EF4-FFF2-40B4-BE49-F238E27FC236}">
                <a16:creationId xmlns:a16="http://schemas.microsoft.com/office/drawing/2014/main" id="{6F6463BC-56B9-8B42-AEA3-FA2E849150D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35424" y="51309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4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902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96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523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94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1946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1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4072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97504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08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349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163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8" y="1614118"/>
            <a:ext cx="11705806" cy="524388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B. The Prophets Were Cultic Functionaries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1. Explication of the View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/>
              <a:t>a. Aubrey R. Johnson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/>
              <a:t> b. Sigmund Mowinckel &amp; Cultic Prophets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2. Scriptural Support is Weak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3. Assessment of the View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C. The View the Prophets Were Neither Anti-Cultic as Such, Not Cultic</a:t>
            </a:r>
            <a:br>
              <a:rPr lang="en-US" sz="2600" dirty="0"/>
            </a:br>
            <a:r>
              <a:rPr lang="en-US" sz="2600" dirty="0"/>
              <a:t>      Functionaries, but Simply Proclaimers of Divine Revelation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600" dirty="0"/>
          </a:p>
          <a:p>
            <a:pPr marL="914400" lvl="2" indent="0">
              <a:buNone/>
            </a:pPr>
            <a:endParaRPr lang="en-US" sz="22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200" dirty="0"/>
          </a:p>
        </p:txBody>
      </p:sp>
      <p:pic>
        <p:nvPicPr>
          <p:cNvPr id="10" name="Vannoy_FBP_Lecture10_Session11_Slide04_Clip01">
            <a:hlinkClick r:id="" action="ppaction://media"/>
            <a:extLst>
              <a:ext uri="{FF2B5EF4-FFF2-40B4-BE49-F238E27FC236}">
                <a16:creationId xmlns:a16="http://schemas.microsoft.com/office/drawing/2014/main" id="{D336A271-6C4F-F397-B89E-CA6755C33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65769" y="0"/>
            <a:ext cx="609600" cy="609600"/>
          </a:xfrm>
          <a:prstGeom prst="rect">
            <a:avLst/>
          </a:prstGeom>
        </p:spPr>
      </p:pic>
      <p:pic>
        <p:nvPicPr>
          <p:cNvPr id="11" name="Vannoy_FBP_Lecture10_Session11_Slide04_Clip02">
            <a:hlinkClick r:id="" action="ppaction://media"/>
            <a:extLst>
              <a:ext uri="{FF2B5EF4-FFF2-40B4-BE49-F238E27FC236}">
                <a16:creationId xmlns:a16="http://schemas.microsoft.com/office/drawing/2014/main" id="{18FF01EE-6498-3F16-5504-31DAC41D61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4053" y="848183"/>
            <a:ext cx="609600" cy="609600"/>
          </a:xfrm>
          <a:prstGeom prst="rect">
            <a:avLst/>
          </a:prstGeom>
        </p:spPr>
      </p:pic>
      <p:pic>
        <p:nvPicPr>
          <p:cNvPr id="12" name="Vannoy_FBP_Lecture10_Session11_Slide04_Clip03">
            <a:hlinkClick r:id="" action="ppaction://media"/>
            <a:extLst>
              <a:ext uri="{FF2B5EF4-FFF2-40B4-BE49-F238E27FC236}">
                <a16:creationId xmlns:a16="http://schemas.microsoft.com/office/drawing/2014/main" id="{20A78AF0-8DD0-6DD7-74AA-D7FBACB51B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87036" y="1614118"/>
            <a:ext cx="609600" cy="609600"/>
          </a:xfrm>
          <a:prstGeom prst="rect">
            <a:avLst/>
          </a:prstGeom>
        </p:spPr>
      </p:pic>
      <p:pic>
        <p:nvPicPr>
          <p:cNvPr id="13" name="Vannoy_FBP_Lecture10_Session11_Slide04_Clip04">
            <a:hlinkClick r:id="" action="ppaction://media"/>
            <a:extLst>
              <a:ext uri="{FF2B5EF4-FFF2-40B4-BE49-F238E27FC236}">
                <a16:creationId xmlns:a16="http://schemas.microsoft.com/office/drawing/2014/main" id="{8162B469-5AD1-0120-BD6B-F166086AE36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29148" y="2462301"/>
            <a:ext cx="609600" cy="609600"/>
          </a:xfrm>
          <a:prstGeom prst="rect">
            <a:avLst/>
          </a:prstGeom>
        </p:spPr>
      </p:pic>
      <p:pic>
        <p:nvPicPr>
          <p:cNvPr id="14" name="Vannoy_FBP_Lecture10_Session11_Slide04_Clip05">
            <a:hlinkClick r:id="" action="ppaction://media"/>
            <a:extLst>
              <a:ext uri="{FF2B5EF4-FFF2-40B4-BE49-F238E27FC236}">
                <a16:creationId xmlns:a16="http://schemas.microsoft.com/office/drawing/2014/main" id="{DC48CB22-05CA-00CF-D2F8-05F734BBC71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23394" y="3310484"/>
            <a:ext cx="609600" cy="609600"/>
          </a:xfrm>
          <a:prstGeom prst="rect">
            <a:avLst/>
          </a:prstGeom>
        </p:spPr>
      </p:pic>
      <p:pic>
        <p:nvPicPr>
          <p:cNvPr id="15" name="Vannoy_FBP_Lecture10_Session11_Slide04_Clip06">
            <a:hlinkClick r:id="" action="ppaction://media"/>
            <a:extLst>
              <a:ext uri="{FF2B5EF4-FFF2-40B4-BE49-F238E27FC236}">
                <a16:creationId xmlns:a16="http://schemas.microsoft.com/office/drawing/2014/main" id="{878FB3E9-F7D5-5BB9-C6B0-289AB9D9893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9885" y="4315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971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7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3726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22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802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71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719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00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49219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35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8" y="1614118"/>
            <a:ext cx="11705806" cy="524388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 VIII. The Composition of the Prophetic Books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A. 	Traditional View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800" dirty="0"/>
              <a:t>1. Jeremiah 36:1-28	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/>
              <a:t>2.  Isaiah 30:8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B.  	The Literary Critical School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/>
              <a:t>1. Isaiah 40-66 – Second Isaiah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1800" dirty="0"/>
              <a:t>a.  Rachel </a:t>
            </a:r>
            <a:r>
              <a:rPr lang="en-US" sz="1800" dirty="0" err="1"/>
              <a:t>Margalioth</a:t>
            </a:r>
            <a:endParaRPr lang="en-US" sz="1800" dirty="0"/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1800" dirty="0"/>
              <a:t>b.  R. N. </a:t>
            </a:r>
            <a:r>
              <a:rPr lang="en-US" sz="1800" dirty="0" err="1"/>
              <a:t>Whybray</a:t>
            </a:r>
            <a:r>
              <a:rPr lang="en-US" sz="1800" dirty="0"/>
              <a:t>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1800" dirty="0"/>
              <a:t>c.  Basis for Second Isaiah Argument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1800" dirty="0"/>
              <a:t>1. The Concepts and Ideas Found in Isaiah 40-66 are said to differ </a:t>
            </a:r>
            <a:br>
              <a:rPr lang="en-US" sz="1800" dirty="0"/>
            </a:br>
            <a:r>
              <a:rPr lang="en-US" sz="1800" dirty="0"/>
              <a:t>     significantly from Isa. 1-39</a:t>
            </a:r>
          </a:p>
          <a:p>
            <a:pPr marL="1371600" lvl="3" indent="0">
              <a:buNone/>
            </a:pPr>
            <a:endParaRPr lang="en-US" sz="20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200" dirty="0"/>
          </a:p>
        </p:txBody>
      </p:sp>
      <p:pic>
        <p:nvPicPr>
          <p:cNvPr id="10" name="Vannoy_FBP_Lecture10_Session11_Slide05_Clip01">
            <a:hlinkClick r:id="" action="ppaction://media"/>
            <a:extLst>
              <a:ext uri="{FF2B5EF4-FFF2-40B4-BE49-F238E27FC236}">
                <a16:creationId xmlns:a16="http://schemas.microsoft.com/office/drawing/2014/main" id="{4221FD87-C760-CAF5-0E07-93337209C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3579" y="-156882"/>
            <a:ext cx="609600" cy="609600"/>
          </a:xfrm>
          <a:prstGeom prst="rect">
            <a:avLst/>
          </a:prstGeom>
        </p:spPr>
      </p:pic>
      <p:pic>
        <p:nvPicPr>
          <p:cNvPr id="11" name="Vannoy_FBP_Lecture10_Session11_Slide05_Clip02">
            <a:hlinkClick r:id="" action="ppaction://media"/>
            <a:extLst>
              <a:ext uri="{FF2B5EF4-FFF2-40B4-BE49-F238E27FC236}">
                <a16:creationId xmlns:a16="http://schemas.microsoft.com/office/drawing/2014/main" id="{4A0C1FC2-2F8E-AF8B-8917-BBE62618BE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23393" y="848183"/>
            <a:ext cx="609600" cy="609600"/>
          </a:xfrm>
          <a:prstGeom prst="rect">
            <a:avLst/>
          </a:prstGeom>
        </p:spPr>
      </p:pic>
      <p:pic>
        <p:nvPicPr>
          <p:cNvPr id="12" name="Vannoy_FBP_Lecture10_Session11_Slide05_Clip03">
            <a:hlinkClick r:id="" action="ppaction://media"/>
            <a:extLst>
              <a:ext uri="{FF2B5EF4-FFF2-40B4-BE49-F238E27FC236}">
                <a16:creationId xmlns:a16="http://schemas.microsoft.com/office/drawing/2014/main" id="{371B7CC8-0852-F10D-C282-6E7E08ABE95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23393" y="1853248"/>
            <a:ext cx="609600" cy="609600"/>
          </a:xfrm>
          <a:prstGeom prst="rect">
            <a:avLst/>
          </a:prstGeom>
        </p:spPr>
      </p:pic>
      <p:pic>
        <p:nvPicPr>
          <p:cNvPr id="13" name="Vannoy_FBP_Lecture10_Session11_Slide05_Clip04">
            <a:hlinkClick r:id="" action="ppaction://media"/>
            <a:extLst>
              <a:ext uri="{FF2B5EF4-FFF2-40B4-BE49-F238E27FC236}">
                <a16:creationId xmlns:a16="http://schemas.microsoft.com/office/drawing/2014/main" id="{C4D3F61D-8191-9559-E292-3221B726F05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1414" y="2819400"/>
            <a:ext cx="609600" cy="609600"/>
          </a:xfrm>
          <a:prstGeom prst="rect">
            <a:avLst/>
          </a:prstGeom>
        </p:spPr>
      </p:pic>
      <p:pic>
        <p:nvPicPr>
          <p:cNvPr id="14" name="Vannoy_FBP_Lecture10_Session11_Slide05_Clip05">
            <a:hlinkClick r:id="" action="ppaction://media"/>
            <a:extLst>
              <a:ext uri="{FF2B5EF4-FFF2-40B4-BE49-F238E27FC236}">
                <a16:creationId xmlns:a16="http://schemas.microsoft.com/office/drawing/2014/main" id="{50BA77CB-3E3F-5EF2-5CE9-52DE33FBCAB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55477" y="3785552"/>
            <a:ext cx="609600" cy="609600"/>
          </a:xfrm>
          <a:prstGeom prst="rect">
            <a:avLst/>
          </a:prstGeom>
        </p:spPr>
      </p:pic>
      <p:pic>
        <p:nvPicPr>
          <p:cNvPr id="15" name="Vannoy_FBP_Lecture10_Session11_Slide05_Clip06">
            <a:hlinkClick r:id="" action="ppaction://media"/>
            <a:extLst>
              <a:ext uri="{FF2B5EF4-FFF2-40B4-BE49-F238E27FC236}">
                <a16:creationId xmlns:a16="http://schemas.microsoft.com/office/drawing/2014/main" id="{898B462E-CAF2-893F-D043-08B0442F886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89568" y="4485817"/>
            <a:ext cx="609600" cy="609600"/>
          </a:xfrm>
          <a:prstGeom prst="rect">
            <a:avLst/>
          </a:prstGeom>
        </p:spPr>
      </p:pic>
      <p:pic>
        <p:nvPicPr>
          <p:cNvPr id="17" name="Vannoy_FBP_Lecture10_Session11_Slide05_Clip07">
            <a:hlinkClick r:id="" action="ppaction://media"/>
            <a:extLst>
              <a:ext uri="{FF2B5EF4-FFF2-40B4-BE49-F238E27FC236}">
                <a16:creationId xmlns:a16="http://schemas.microsoft.com/office/drawing/2014/main" id="{A50FA3B3-54A6-4259-D1A3-86498C57E32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73260" y="5186082"/>
            <a:ext cx="609600" cy="609600"/>
          </a:xfrm>
          <a:prstGeom prst="rect">
            <a:avLst/>
          </a:prstGeom>
        </p:spPr>
      </p:pic>
      <p:pic>
        <p:nvPicPr>
          <p:cNvPr id="20" name="Vannoy_FBP_Lecture10_Session11_Slide05_Clip08">
            <a:hlinkClick r:id="" action="ppaction://media"/>
            <a:extLst>
              <a:ext uri="{FF2B5EF4-FFF2-40B4-BE49-F238E27FC236}">
                <a16:creationId xmlns:a16="http://schemas.microsoft.com/office/drawing/2014/main" id="{2FAC23D9-1112-1840-4899-BFBDFA51AA0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68460" y="6152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2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4927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68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3777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3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1147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11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4288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2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656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25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11135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73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463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37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8" y="1614118"/>
            <a:ext cx="11705806" cy="5243882"/>
          </a:xfrm>
        </p:spPr>
        <p:txBody>
          <a:bodyPr>
            <a:noAutofit/>
          </a:bodyPr>
          <a:lstStyle/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2. There is a Noticeable Difference in Language and Style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200" dirty="0"/>
              <a:t>3.  The Historical Background of Chapters 40-66 is not the Historical </a:t>
            </a:r>
            <a:br>
              <a:rPr lang="en-US" sz="2200" dirty="0"/>
            </a:br>
            <a:r>
              <a:rPr lang="en-US" sz="2200" dirty="0"/>
              <a:t>      Background of Isaiah’s Time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/>
              <a:t>d.  Evaluation – Counter Arguments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1. Concepts </a:t>
            </a:r>
            <a:r>
              <a:rPr lang="en-US" sz="2400"/>
              <a:t>and Ideas </a:t>
            </a:r>
            <a:r>
              <a:rPr lang="en-US" sz="2400" dirty="0"/>
              <a:t>Differ from the Second Part of the Book </a:t>
            </a:r>
            <a:br>
              <a:rPr lang="en-US" sz="2400" dirty="0"/>
            </a:br>
            <a:r>
              <a:rPr lang="en-US" sz="2400" dirty="0"/>
              <a:t>       to the Uncontested First Part of the Book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914400" lvl="2" indent="0">
              <a:buNone/>
            </a:pP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</a:t>
            </a:r>
            <a:br>
              <a:rPr lang="en-US" sz="2400" dirty="0"/>
            </a:br>
            <a:r>
              <a:rPr lang="en-US" sz="2400" dirty="0"/>
              <a:t>and it was turned into video by Ted Hildebrandt for Biblicalelearning.org.</a:t>
            </a:r>
            <a:br>
              <a:rPr lang="en-US" sz="2400" dirty="0"/>
            </a:br>
            <a:endParaRPr lang="en-US" sz="24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10" name="Vannoy_FBP_Lecture10_Session11_Slide06_Clip01">
            <a:hlinkClick r:id="" action="ppaction://media"/>
            <a:extLst>
              <a:ext uri="{FF2B5EF4-FFF2-40B4-BE49-F238E27FC236}">
                <a16:creationId xmlns:a16="http://schemas.microsoft.com/office/drawing/2014/main" id="{125652F3-13C7-4673-731D-6D4443480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7800" y="452718"/>
            <a:ext cx="609600" cy="609600"/>
          </a:xfrm>
          <a:prstGeom prst="rect">
            <a:avLst/>
          </a:prstGeom>
        </p:spPr>
      </p:pic>
      <p:pic>
        <p:nvPicPr>
          <p:cNvPr id="11" name="Vannoy_FBP_Lecture10_Session11_Slide06_Clip02">
            <a:hlinkClick r:id="" action="ppaction://media"/>
            <a:extLst>
              <a:ext uri="{FF2B5EF4-FFF2-40B4-BE49-F238E27FC236}">
                <a16:creationId xmlns:a16="http://schemas.microsoft.com/office/drawing/2014/main" id="{899ED5BC-A858-CD7A-5683-D4AFC738BC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77533" y="1243648"/>
            <a:ext cx="609600" cy="609600"/>
          </a:xfrm>
          <a:prstGeom prst="rect">
            <a:avLst/>
          </a:prstGeom>
        </p:spPr>
      </p:pic>
      <p:pic>
        <p:nvPicPr>
          <p:cNvPr id="12" name="Vannoy_FBP_Lecture10_Session11_Slide06_Clip03">
            <a:hlinkClick r:id="" action="ppaction://media"/>
            <a:extLst>
              <a:ext uri="{FF2B5EF4-FFF2-40B4-BE49-F238E27FC236}">
                <a16:creationId xmlns:a16="http://schemas.microsoft.com/office/drawing/2014/main" id="{993A8759-BB62-03F1-8E00-5D19E456604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77533" y="2294021"/>
            <a:ext cx="609600" cy="609600"/>
          </a:xfrm>
          <a:prstGeom prst="rect">
            <a:avLst/>
          </a:prstGeom>
        </p:spPr>
      </p:pic>
      <p:pic>
        <p:nvPicPr>
          <p:cNvPr id="13" name="Vannoy_FBP_Lecture10_Session11_Slide06_Clip04">
            <a:hlinkClick r:id="" action="ppaction://media"/>
            <a:extLst>
              <a:ext uri="{FF2B5EF4-FFF2-40B4-BE49-F238E27FC236}">
                <a16:creationId xmlns:a16="http://schemas.microsoft.com/office/drawing/2014/main" id="{07500C05-D56D-6BE1-4698-5CB0261610E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82333" y="3830524"/>
            <a:ext cx="609600" cy="609600"/>
          </a:xfrm>
          <a:prstGeom prst="rect">
            <a:avLst/>
          </a:prstGeom>
        </p:spPr>
      </p:pic>
      <p:pic>
        <p:nvPicPr>
          <p:cNvPr id="14" name="Vannoy_FBP_Lecture10_Session11_Slide05_Clip09">
            <a:hlinkClick r:id="" action="ppaction://media"/>
            <a:extLst>
              <a:ext uri="{FF2B5EF4-FFF2-40B4-BE49-F238E27FC236}">
                <a16:creationId xmlns:a16="http://schemas.microsoft.com/office/drawing/2014/main" id="{DC1941F6-0456-3A2E-EAF8-0ACA8D4FAF9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72733" y="-484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3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679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85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721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85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775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723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211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4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6676</TotalTime>
  <Words>405</Words>
  <Application>Microsoft Office PowerPoint</Application>
  <PresentationFormat>Widescreen</PresentationFormat>
  <Paragraphs>50</Paragraphs>
  <Slides>6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AA Times New Roman</vt:lpstr>
      <vt:lpstr>Arial</vt:lpstr>
      <vt:lpstr>Century Gothic</vt:lpstr>
      <vt:lpstr>Wingdings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126</cp:revision>
  <dcterms:created xsi:type="dcterms:W3CDTF">2023-02-18T16:12:42Z</dcterms:created>
  <dcterms:modified xsi:type="dcterms:W3CDTF">2023-03-01T15:51:36Z</dcterms:modified>
</cp:coreProperties>
</file>