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  <p:sldId id="30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10B:  1 Samuel and Covenant Kingship, 1 &amp;2 Kings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10B_Slide01_01">
            <a:hlinkClick r:id="" action="ppaction://media"/>
            <a:extLst>
              <a:ext uri="{FF2B5EF4-FFF2-40B4-BE49-F238E27FC236}">
                <a16:creationId xmlns:a16="http://schemas.microsoft.com/office/drawing/2014/main" id="{98A6BDBA-7846-C689-E115-9F060FB2F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8284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Anti-Monarchy Passages – Renewing the Kingdom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12:1-5 – Kingship and the Structure of Theocracy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12:6-12 – Righteous Acts of Yahweh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12:13 – Time of Kingship Has Arrived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12:14-15  -- Covenant Conditional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Possibility of Divided Loyalties [1 Sam. 12:14] – Covenant Conditional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Expressing Loyalty to Yahweh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12:16-21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12:23-25 Samuel’s Role in the New Order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Samuel 8-12 Summary – Renewal of Allegiance to Yahweh at Saul’s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Inauguration </a:t>
            </a:r>
          </a:p>
        </p:txBody>
      </p:sp>
      <p:pic>
        <p:nvPicPr>
          <p:cNvPr id="4" name="Vannoy_Ex_Exile_L10B_Slide02_01">
            <a:hlinkClick r:id="" action="ppaction://media"/>
            <a:extLst>
              <a:ext uri="{FF2B5EF4-FFF2-40B4-BE49-F238E27FC236}">
                <a16:creationId xmlns:a16="http://schemas.microsoft.com/office/drawing/2014/main" id="{7B92805D-A3FD-B881-8FF7-2615AC871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06400" y="-156882"/>
            <a:ext cx="609600" cy="609600"/>
          </a:xfrm>
          <a:prstGeom prst="rect">
            <a:avLst/>
          </a:prstGeom>
        </p:spPr>
      </p:pic>
      <p:pic>
        <p:nvPicPr>
          <p:cNvPr id="5" name="Vannoy_Ex_Exile_L10B_Slide02_02">
            <a:hlinkClick r:id="" action="ppaction://media"/>
            <a:extLst>
              <a:ext uri="{FF2B5EF4-FFF2-40B4-BE49-F238E27FC236}">
                <a16:creationId xmlns:a16="http://schemas.microsoft.com/office/drawing/2014/main" id="{538D75FC-990D-DE4B-016F-C0C6F1E14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70340" y="708453"/>
            <a:ext cx="609600" cy="609600"/>
          </a:xfrm>
          <a:prstGeom prst="rect">
            <a:avLst/>
          </a:prstGeom>
        </p:spPr>
      </p:pic>
      <p:pic>
        <p:nvPicPr>
          <p:cNvPr id="6" name="Vannoy_Ex_Exile_L10B_Slide02_03">
            <a:hlinkClick r:id="" action="ppaction://media"/>
            <a:extLst>
              <a:ext uri="{FF2B5EF4-FFF2-40B4-BE49-F238E27FC236}">
                <a16:creationId xmlns:a16="http://schemas.microsoft.com/office/drawing/2014/main" id="{127A37AA-F242-3221-D292-99263DBEA0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2310" y="1584339"/>
            <a:ext cx="609600" cy="609600"/>
          </a:xfrm>
          <a:prstGeom prst="rect">
            <a:avLst/>
          </a:prstGeom>
        </p:spPr>
      </p:pic>
      <p:pic>
        <p:nvPicPr>
          <p:cNvPr id="7" name="Vannoy_Ex_Exile_L10B_Slide02_04">
            <a:hlinkClick r:id="" action="ppaction://media"/>
            <a:extLst>
              <a:ext uri="{FF2B5EF4-FFF2-40B4-BE49-F238E27FC236}">
                <a16:creationId xmlns:a16="http://schemas.microsoft.com/office/drawing/2014/main" id="{C81FFCAD-6095-D7A3-FDC8-CCF4FCADE0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87754" y="2460225"/>
            <a:ext cx="609600" cy="609600"/>
          </a:xfrm>
          <a:prstGeom prst="rect">
            <a:avLst/>
          </a:prstGeom>
        </p:spPr>
      </p:pic>
      <p:pic>
        <p:nvPicPr>
          <p:cNvPr id="8" name="Vannoy_Ex_Exile_L10B_Slide02_05">
            <a:hlinkClick r:id="" action="ppaction://media"/>
            <a:extLst>
              <a:ext uri="{FF2B5EF4-FFF2-40B4-BE49-F238E27FC236}">
                <a16:creationId xmlns:a16="http://schemas.microsoft.com/office/drawing/2014/main" id="{2B46EF1E-CAB3-997A-9E8C-707D4B7DB8E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87754" y="3203194"/>
            <a:ext cx="609600" cy="609600"/>
          </a:xfrm>
          <a:prstGeom prst="rect">
            <a:avLst/>
          </a:prstGeom>
        </p:spPr>
      </p:pic>
      <p:pic>
        <p:nvPicPr>
          <p:cNvPr id="9" name="Vannoy_Ex_Exile_L10B_Slide02_06">
            <a:hlinkClick r:id="" action="ppaction://media"/>
            <a:extLst>
              <a:ext uri="{FF2B5EF4-FFF2-40B4-BE49-F238E27FC236}">
                <a16:creationId xmlns:a16="http://schemas.microsoft.com/office/drawing/2014/main" id="{F571677C-5C37-9D56-6CD3-52136469218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2954" y="4079080"/>
            <a:ext cx="609600" cy="609600"/>
          </a:xfrm>
          <a:prstGeom prst="rect">
            <a:avLst/>
          </a:prstGeom>
        </p:spPr>
      </p:pic>
      <p:pic>
        <p:nvPicPr>
          <p:cNvPr id="10" name="Vannoy_Ex_Exile_L10B_Slide02_07">
            <a:hlinkClick r:id="" action="ppaction://media"/>
            <a:extLst>
              <a:ext uri="{FF2B5EF4-FFF2-40B4-BE49-F238E27FC236}">
                <a16:creationId xmlns:a16="http://schemas.microsoft.com/office/drawing/2014/main" id="{33E8D78C-E49A-D960-FCD9-0493BD0CCE9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1805" y="4944415"/>
            <a:ext cx="609600" cy="609600"/>
          </a:xfrm>
          <a:prstGeom prst="rect">
            <a:avLst/>
          </a:prstGeom>
        </p:spPr>
      </p:pic>
      <p:pic>
        <p:nvPicPr>
          <p:cNvPr id="11" name="Vannoy_Ex_Exile_L10B_Slide02_08">
            <a:hlinkClick r:id="" action="ppaction://media"/>
            <a:extLst>
              <a:ext uri="{FF2B5EF4-FFF2-40B4-BE49-F238E27FC236}">
                <a16:creationId xmlns:a16="http://schemas.microsoft.com/office/drawing/2014/main" id="{22D91B58-FEE3-7643-2159-48D99646199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5768" y="5964221"/>
            <a:ext cx="609600" cy="609600"/>
          </a:xfrm>
          <a:prstGeom prst="rect">
            <a:avLst/>
          </a:prstGeom>
        </p:spPr>
      </p:pic>
      <p:pic>
        <p:nvPicPr>
          <p:cNvPr id="12" name="Vannoy_Ex_Exile_L10B_Slide02_09">
            <a:hlinkClick r:id="" action="ppaction://media"/>
            <a:extLst>
              <a:ext uri="{FF2B5EF4-FFF2-40B4-BE49-F238E27FC236}">
                <a16:creationId xmlns:a16="http://schemas.microsoft.com/office/drawing/2014/main" id="{0734A558-5C51-A77E-3567-B7A1E71B406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180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39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736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2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148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556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3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68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98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255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7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3532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5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71838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38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Samuel Rejects Saul – 1 Samuel 13, 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VII.  The Divided Kingdom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A. 1 &amp; 2 Kings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B.  1 &amp; 2 Chronicles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	A. 1.  Name and Scope of 1 &amp; 2 Kings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Purpose of Kings – Covenant Kingship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Ahab and Elijah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Hezekiah &amp; Josiah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Fall of the Kingdoms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Exile </a:t>
            </a:r>
          </a:p>
        </p:txBody>
      </p:sp>
      <p:pic>
        <p:nvPicPr>
          <p:cNvPr id="4" name="Vannoy_Ex_Exile_L10B_Slide03_01">
            <a:hlinkClick r:id="" action="ppaction://media"/>
            <a:extLst>
              <a:ext uri="{FF2B5EF4-FFF2-40B4-BE49-F238E27FC236}">
                <a16:creationId xmlns:a16="http://schemas.microsoft.com/office/drawing/2014/main" id="{D7C3DFF1-44D0-9D3A-C656-E6D661876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061" y="-304800"/>
            <a:ext cx="609600" cy="609600"/>
          </a:xfrm>
          <a:prstGeom prst="rect">
            <a:avLst/>
          </a:prstGeom>
        </p:spPr>
      </p:pic>
      <p:pic>
        <p:nvPicPr>
          <p:cNvPr id="5" name="Vannoy_Ex_Exile_L10B_Slide03_02">
            <a:hlinkClick r:id="" action="ppaction://media"/>
            <a:extLst>
              <a:ext uri="{FF2B5EF4-FFF2-40B4-BE49-F238E27FC236}">
                <a16:creationId xmlns:a16="http://schemas.microsoft.com/office/drawing/2014/main" id="{699D34C2-0AF1-134B-AFDE-9969BEA82F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061" y="596137"/>
            <a:ext cx="609600" cy="609600"/>
          </a:xfrm>
          <a:prstGeom prst="rect">
            <a:avLst/>
          </a:prstGeom>
        </p:spPr>
      </p:pic>
      <p:pic>
        <p:nvPicPr>
          <p:cNvPr id="6" name="Vannoy_Ex_Exile_L10B_Slide03_03">
            <a:hlinkClick r:id="" action="ppaction://media"/>
            <a:extLst>
              <a:ext uri="{FF2B5EF4-FFF2-40B4-BE49-F238E27FC236}">
                <a16:creationId xmlns:a16="http://schemas.microsoft.com/office/drawing/2014/main" id="{A371DBD9-8EA2-2EB0-1142-CCCF4D059D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061" y="1548448"/>
            <a:ext cx="609600" cy="609600"/>
          </a:xfrm>
          <a:prstGeom prst="rect">
            <a:avLst/>
          </a:prstGeom>
        </p:spPr>
      </p:pic>
      <p:pic>
        <p:nvPicPr>
          <p:cNvPr id="7" name="Vannoy_Ex_Exile_L10B_Slide03_04">
            <a:hlinkClick r:id="" action="ppaction://media"/>
            <a:extLst>
              <a:ext uri="{FF2B5EF4-FFF2-40B4-BE49-F238E27FC236}">
                <a16:creationId xmlns:a16="http://schemas.microsoft.com/office/drawing/2014/main" id="{ACCB588A-F9BE-04F1-D23A-22244B3F13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061" y="2378613"/>
            <a:ext cx="609600" cy="609600"/>
          </a:xfrm>
          <a:prstGeom prst="rect">
            <a:avLst/>
          </a:prstGeom>
        </p:spPr>
      </p:pic>
      <p:pic>
        <p:nvPicPr>
          <p:cNvPr id="8" name="Vannoy_Ex_Exile_L10B_Slide03_05">
            <a:hlinkClick r:id="" action="ppaction://media"/>
            <a:extLst>
              <a:ext uri="{FF2B5EF4-FFF2-40B4-BE49-F238E27FC236}">
                <a16:creationId xmlns:a16="http://schemas.microsoft.com/office/drawing/2014/main" id="{417ED673-3BC5-0E21-98EB-1C4293DA0A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7021" y="3208778"/>
            <a:ext cx="609600" cy="609600"/>
          </a:xfrm>
          <a:prstGeom prst="rect">
            <a:avLst/>
          </a:prstGeom>
        </p:spPr>
      </p:pic>
      <p:pic>
        <p:nvPicPr>
          <p:cNvPr id="9" name="Vannoy_Ex_Exile_L10B_Slide03_05">
            <a:hlinkClick r:id="" action="ppaction://media"/>
            <a:extLst>
              <a:ext uri="{FF2B5EF4-FFF2-40B4-BE49-F238E27FC236}">
                <a16:creationId xmlns:a16="http://schemas.microsoft.com/office/drawing/2014/main" id="{283CE9B0-6B18-4D11-84BE-64085CB56B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95384" y="3869788"/>
            <a:ext cx="609600" cy="609600"/>
          </a:xfrm>
          <a:prstGeom prst="rect">
            <a:avLst/>
          </a:prstGeom>
        </p:spPr>
      </p:pic>
      <p:pic>
        <p:nvPicPr>
          <p:cNvPr id="10" name="Vannoy_Ex_Exile_L10B_Slide03_06">
            <a:hlinkClick r:id="" action="ppaction://media"/>
            <a:extLst>
              <a:ext uri="{FF2B5EF4-FFF2-40B4-BE49-F238E27FC236}">
                <a16:creationId xmlns:a16="http://schemas.microsoft.com/office/drawing/2014/main" id="{D7D93C21-2F09-900D-6FFF-F5B7FF5316E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221" y="4823479"/>
            <a:ext cx="609600" cy="609600"/>
          </a:xfrm>
          <a:prstGeom prst="rect">
            <a:avLst/>
          </a:prstGeom>
        </p:spPr>
      </p:pic>
      <p:pic>
        <p:nvPicPr>
          <p:cNvPr id="11" name="Vannoy_Ex_Exile_L10B_Slide03_07">
            <a:hlinkClick r:id="" action="ppaction://media"/>
            <a:extLst>
              <a:ext uri="{FF2B5EF4-FFF2-40B4-BE49-F238E27FC236}">
                <a16:creationId xmlns:a16="http://schemas.microsoft.com/office/drawing/2014/main" id="{12A36EE2-DAC0-A1A7-EA82-1EC64DECE0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0584" y="5472370"/>
            <a:ext cx="609600" cy="609600"/>
          </a:xfrm>
          <a:prstGeom prst="rect">
            <a:avLst/>
          </a:prstGeom>
        </p:spPr>
      </p:pic>
      <p:pic>
        <p:nvPicPr>
          <p:cNvPr id="12" name="Vannoy_Ex_Exile_L10B_Slide03_08">
            <a:hlinkClick r:id="" action="ppaction://media"/>
            <a:extLst>
              <a:ext uri="{FF2B5EF4-FFF2-40B4-BE49-F238E27FC236}">
                <a16:creationId xmlns:a16="http://schemas.microsoft.com/office/drawing/2014/main" id="{80C5BDE3-14DB-9A8E-E315-D1959684F3A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2276" y="6417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1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432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999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6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832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209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45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6866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6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758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99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3957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64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mute="1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&amp; 2 Chronicles – Prospective of the Future Post-Exile and David’s Line,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Temple, and Restored Community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10B_Slide04_01">
            <a:hlinkClick r:id="" action="ppaction://media"/>
            <a:extLst>
              <a:ext uri="{FF2B5EF4-FFF2-40B4-BE49-F238E27FC236}">
                <a16:creationId xmlns:a16="http://schemas.microsoft.com/office/drawing/2014/main" id="{8F7CAE48-7EEF-0BF3-A399-5A48832A1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7754" y="66822"/>
            <a:ext cx="609600" cy="609600"/>
          </a:xfrm>
          <a:prstGeom prst="rect">
            <a:avLst/>
          </a:prstGeom>
        </p:spPr>
      </p:pic>
      <p:pic>
        <p:nvPicPr>
          <p:cNvPr id="5" name="Vannoy_Ex_Exile_L10B_Slide04_02">
            <a:hlinkClick r:id="" action="ppaction://media"/>
            <a:extLst>
              <a:ext uri="{FF2B5EF4-FFF2-40B4-BE49-F238E27FC236}">
                <a16:creationId xmlns:a16="http://schemas.microsoft.com/office/drawing/2014/main" id="{65E64D85-DD51-38F4-1FBA-056FB4467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29846" y="115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978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25406</TotalTime>
  <Words>261</Words>
  <Application>Microsoft Office PowerPoint</Application>
  <PresentationFormat>Widescreen</PresentationFormat>
  <Paragraphs>26</Paragraphs>
  <Slides>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385</cp:revision>
  <dcterms:created xsi:type="dcterms:W3CDTF">2023-02-18T16:12:42Z</dcterms:created>
  <dcterms:modified xsi:type="dcterms:W3CDTF">2023-04-05T12:30:20Z</dcterms:modified>
</cp:coreProperties>
</file>