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2" r:id="rId4"/>
    <p:sldId id="293" r:id="rId5"/>
    <p:sldId id="29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microsoft.com/office/2007/relationships/media" Target="../media/media23.mp3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audio" Target="../media/media22.mp3"/><Relationship Id="rId2" Type="http://schemas.openxmlformats.org/officeDocument/2006/relationships/audio" Target="../media/media17.mp3"/><Relationship Id="rId16" Type="http://schemas.openxmlformats.org/officeDocument/2006/relationships/image" Target="../media/image7.png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microsoft.com/office/2007/relationships/media" Target="../media/media22.mp3"/><Relationship Id="rId5" Type="http://schemas.microsoft.com/office/2007/relationships/media" Target="../media/media19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1.mp3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audio" Target="../media/media2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5" Type="http://schemas.microsoft.com/office/2007/relationships/media" Target="../media/media26.mp3"/><Relationship Id="rId4" Type="http://schemas.openxmlformats.org/officeDocument/2006/relationships/audio" Target="../media/media2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</a:t>
            </a:r>
            <a:r>
              <a:rPr lang="en-US" sz="1800">
                <a:solidFill>
                  <a:schemeClr val="tx1"/>
                </a:solidFill>
              </a:rPr>
              <a:t>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0" y="3306540"/>
            <a:ext cx="8100271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1:  Course Overview, Title of Exodus, Date of Exodus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1A_Slide01_01">
            <a:hlinkClick r:id="" action="ppaction://media"/>
            <a:extLst>
              <a:ext uri="{FF2B5EF4-FFF2-40B4-BE49-F238E27FC236}">
                <a16:creationId xmlns:a16="http://schemas.microsoft.com/office/drawing/2014/main" id="{260CD073-454C-DFF5-12EE-EEDF9C9C1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0475" y="-199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 Course Overview, Title of Exodus, Date of Exodus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Course Overview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Assignments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Theo-Drama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Assignments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Grading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Required Texts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Writing Assignment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Reading Assignments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Citations Selections</a:t>
            </a:r>
          </a:p>
        </p:txBody>
      </p:sp>
      <p:pic>
        <p:nvPicPr>
          <p:cNvPr id="11" name="Vannoy_Ex_Exile_L1A_Slide02_01">
            <a:hlinkClick r:id="" action="ppaction://media"/>
            <a:extLst>
              <a:ext uri="{FF2B5EF4-FFF2-40B4-BE49-F238E27FC236}">
                <a16:creationId xmlns:a16="http://schemas.microsoft.com/office/drawing/2014/main" id="{639C5634-A2A2-7E73-E227-391F156BF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2897" y="-304800"/>
            <a:ext cx="609600" cy="609600"/>
          </a:xfrm>
          <a:prstGeom prst="rect">
            <a:avLst/>
          </a:prstGeom>
        </p:spPr>
      </p:pic>
      <p:pic>
        <p:nvPicPr>
          <p:cNvPr id="12" name="Vannoy_Ex_Exile_L1A_Slide02_02">
            <a:hlinkClick r:id="" action="ppaction://media"/>
            <a:extLst>
              <a:ext uri="{FF2B5EF4-FFF2-40B4-BE49-F238E27FC236}">
                <a16:creationId xmlns:a16="http://schemas.microsoft.com/office/drawing/2014/main" id="{46F8E7DC-13E3-7A60-4C0D-4AAF89111E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2897" y="452718"/>
            <a:ext cx="609600" cy="609600"/>
          </a:xfrm>
          <a:prstGeom prst="rect">
            <a:avLst/>
          </a:prstGeom>
        </p:spPr>
      </p:pic>
      <p:pic>
        <p:nvPicPr>
          <p:cNvPr id="13" name="Vannoy_Ex_Exile_L1A_Slide02_03">
            <a:hlinkClick r:id="" action="ppaction://media"/>
            <a:extLst>
              <a:ext uri="{FF2B5EF4-FFF2-40B4-BE49-F238E27FC236}">
                <a16:creationId xmlns:a16="http://schemas.microsoft.com/office/drawing/2014/main" id="{761DE7AE-11DC-70D9-D3AB-3D3EF7DDFD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2897" y="1262183"/>
            <a:ext cx="609600" cy="609600"/>
          </a:xfrm>
          <a:prstGeom prst="rect">
            <a:avLst/>
          </a:prstGeom>
        </p:spPr>
      </p:pic>
      <p:pic>
        <p:nvPicPr>
          <p:cNvPr id="14" name="Vannoy_Ex_Exile_L1A_Slide02_04">
            <a:hlinkClick r:id="" action="ppaction://media"/>
            <a:extLst>
              <a:ext uri="{FF2B5EF4-FFF2-40B4-BE49-F238E27FC236}">
                <a16:creationId xmlns:a16="http://schemas.microsoft.com/office/drawing/2014/main" id="{E04E9C8D-29AC-BC85-1ADD-0FF76D4A75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91752" y="2071648"/>
            <a:ext cx="609600" cy="609600"/>
          </a:xfrm>
          <a:prstGeom prst="rect">
            <a:avLst/>
          </a:prstGeom>
        </p:spPr>
      </p:pic>
      <p:pic>
        <p:nvPicPr>
          <p:cNvPr id="15" name="Vannoy_Ex_Exile_L1A_Slide02_05">
            <a:hlinkClick r:id="" action="ppaction://media"/>
            <a:extLst>
              <a:ext uri="{FF2B5EF4-FFF2-40B4-BE49-F238E27FC236}">
                <a16:creationId xmlns:a16="http://schemas.microsoft.com/office/drawing/2014/main" id="{E251AFDC-5328-DA90-3588-AAEB89C0C40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2897" y="3029031"/>
            <a:ext cx="609600" cy="609600"/>
          </a:xfrm>
          <a:prstGeom prst="rect">
            <a:avLst/>
          </a:prstGeom>
        </p:spPr>
      </p:pic>
      <p:pic>
        <p:nvPicPr>
          <p:cNvPr id="16" name="Vannoy_Ex_Exile_L1A_Slide02_06">
            <a:hlinkClick r:id="" action="ppaction://media"/>
            <a:extLst>
              <a:ext uri="{FF2B5EF4-FFF2-40B4-BE49-F238E27FC236}">
                <a16:creationId xmlns:a16="http://schemas.microsoft.com/office/drawing/2014/main" id="{436D8661-C4E7-9A8E-1EC4-4DEC7D01DF2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92897" y="3996277"/>
            <a:ext cx="609600" cy="609600"/>
          </a:xfrm>
          <a:prstGeom prst="rect">
            <a:avLst/>
          </a:prstGeom>
        </p:spPr>
      </p:pic>
      <p:pic>
        <p:nvPicPr>
          <p:cNvPr id="17" name="Vannoy_Ex_Exile_L1A_Slide02_07">
            <a:hlinkClick r:id="" action="ppaction://media"/>
            <a:extLst>
              <a:ext uri="{FF2B5EF4-FFF2-40B4-BE49-F238E27FC236}">
                <a16:creationId xmlns:a16="http://schemas.microsoft.com/office/drawing/2014/main" id="{FAA3FF9E-424A-4EB9-4B8B-DB53C32967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15784" y="4957345"/>
            <a:ext cx="609600" cy="609600"/>
          </a:xfrm>
          <a:prstGeom prst="rect">
            <a:avLst/>
          </a:prstGeom>
        </p:spPr>
      </p:pic>
      <p:pic>
        <p:nvPicPr>
          <p:cNvPr id="18" name="Vannoy_Ex_Exile_L1A_Slide02_08">
            <a:hlinkClick r:id="" action="ppaction://media"/>
            <a:extLst>
              <a:ext uri="{FF2B5EF4-FFF2-40B4-BE49-F238E27FC236}">
                <a16:creationId xmlns:a16="http://schemas.microsoft.com/office/drawing/2014/main" id="{B6233ACD-1764-DF99-4D63-6DFB2DABD06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88097" y="5595817"/>
            <a:ext cx="609600" cy="609600"/>
          </a:xfrm>
          <a:prstGeom prst="rect">
            <a:avLst/>
          </a:prstGeom>
        </p:spPr>
      </p:pic>
      <p:pic>
        <p:nvPicPr>
          <p:cNvPr id="19" name="Vannoy_Ex_Exile_L1A_Slide02_09">
            <a:hlinkClick r:id="" action="ppaction://media"/>
            <a:extLst>
              <a:ext uri="{FF2B5EF4-FFF2-40B4-BE49-F238E27FC236}">
                <a16:creationId xmlns:a16="http://schemas.microsoft.com/office/drawing/2014/main" id="{F2433962-203B-8135-F269-78E37F2D8ED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15784" y="6524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705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9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301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0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408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7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397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9108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75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1067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8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40978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26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5581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65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Purposes for This Course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 The Deliverance from Egypt - Exodus 1-11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Book of Exodus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Its Name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Content of Exodus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Exodus’ Place in the Pentateuch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Green’s 4-fold Way of Looking at the OT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Articles on the Coherence of Exodus </a:t>
            </a:r>
          </a:p>
        </p:txBody>
      </p:sp>
      <p:pic>
        <p:nvPicPr>
          <p:cNvPr id="4" name="Vannoy_Ex_Exile_L1A_Slide03_01">
            <a:hlinkClick r:id="" action="ppaction://media"/>
            <a:extLst>
              <a:ext uri="{FF2B5EF4-FFF2-40B4-BE49-F238E27FC236}">
                <a16:creationId xmlns:a16="http://schemas.microsoft.com/office/drawing/2014/main" id="{09E74DD7-4A34-A896-09ED-1E4A24A91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98627" y="-101277"/>
            <a:ext cx="609600" cy="609600"/>
          </a:xfrm>
          <a:prstGeom prst="rect">
            <a:avLst/>
          </a:prstGeom>
        </p:spPr>
      </p:pic>
      <p:pic>
        <p:nvPicPr>
          <p:cNvPr id="5" name="Vannoy_Ex_Exile_L1A_Slide03_02">
            <a:hlinkClick r:id="" action="ppaction://media"/>
            <a:extLst>
              <a:ext uri="{FF2B5EF4-FFF2-40B4-BE49-F238E27FC236}">
                <a16:creationId xmlns:a16="http://schemas.microsoft.com/office/drawing/2014/main" id="{1C8B5FBB-66FB-1C6A-1B54-87C9E3D9B5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98627" y="848183"/>
            <a:ext cx="609600" cy="609600"/>
          </a:xfrm>
          <a:prstGeom prst="rect">
            <a:avLst/>
          </a:prstGeom>
        </p:spPr>
      </p:pic>
      <p:pic>
        <p:nvPicPr>
          <p:cNvPr id="6" name="Vannoy_Ex_Exile_L1A_Slide03_03">
            <a:hlinkClick r:id="" action="ppaction://media"/>
            <a:extLst>
              <a:ext uri="{FF2B5EF4-FFF2-40B4-BE49-F238E27FC236}">
                <a16:creationId xmlns:a16="http://schemas.microsoft.com/office/drawing/2014/main" id="{DE39E75B-E57A-8BB4-58AA-8D69C30369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98627" y="1492843"/>
            <a:ext cx="609600" cy="609600"/>
          </a:xfrm>
          <a:prstGeom prst="rect">
            <a:avLst/>
          </a:prstGeom>
        </p:spPr>
      </p:pic>
      <p:pic>
        <p:nvPicPr>
          <p:cNvPr id="7" name="Vannoy_Ex_Exile_L1A_Slide03_04">
            <a:hlinkClick r:id="" action="ppaction://media"/>
            <a:extLst>
              <a:ext uri="{FF2B5EF4-FFF2-40B4-BE49-F238E27FC236}">
                <a16:creationId xmlns:a16="http://schemas.microsoft.com/office/drawing/2014/main" id="{DCD288BC-7174-F0BE-251E-074F00088D0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8605" y="2382795"/>
            <a:ext cx="609600" cy="609600"/>
          </a:xfrm>
          <a:prstGeom prst="rect">
            <a:avLst/>
          </a:prstGeom>
        </p:spPr>
      </p:pic>
      <p:pic>
        <p:nvPicPr>
          <p:cNvPr id="8" name="Vannoy_Ex_Exile_L1A_Slide03_05">
            <a:hlinkClick r:id="" action="ppaction://media"/>
            <a:extLst>
              <a:ext uri="{FF2B5EF4-FFF2-40B4-BE49-F238E27FC236}">
                <a16:creationId xmlns:a16="http://schemas.microsoft.com/office/drawing/2014/main" id="{BBDAA641-0B87-9B09-12C5-8A7C4736FB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3405" y="3367315"/>
            <a:ext cx="609600" cy="609600"/>
          </a:xfrm>
          <a:prstGeom prst="rect">
            <a:avLst/>
          </a:prstGeom>
        </p:spPr>
      </p:pic>
      <p:pic>
        <p:nvPicPr>
          <p:cNvPr id="9" name="Vannoy_Ex_Exile_L1A_Slide03_06">
            <a:hlinkClick r:id="" action="ppaction://media"/>
            <a:extLst>
              <a:ext uri="{FF2B5EF4-FFF2-40B4-BE49-F238E27FC236}">
                <a16:creationId xmlns:a16="http://schemas.microsoft.com/office/drawing/2014/main" id="{DD3026F8-65A0-6A85-C637-D9DED757EA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39816" y="4257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738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273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9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443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9189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8414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24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B.  Historical Setting of Exodus:  Date of the Exodus Debate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No Naming of the Pharaoh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2 Views on the Date of the Exodus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A Survey of the Literature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Late Date Arguments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Exodus 1:11 –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Pithom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</a:rPr>
              <a:t>Raamses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Hyksos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Exodus 1:11 in Light of Recent Archaeology: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Raamses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as a later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gloss</a:t>
            </a:r>
          </a:p>
        </p:txBody>
      </p:sp>
      <p:pic>
        <p:nvPicPr>
          <p:cNvPr id="4" name="Vannoy_Ex_Exile_L1A_Slide04_01">
            <a:hlinkClick r:id="" action="ppaction://media"/>
            <a:extLst>
              <a:ext uri="{FF2B5EF4-FFF2-40B4-BE49-F238E27FC236}">
                <a16:creationId xmlns:a16="http://schemas.microsoft.com/office/drawing/2014/main" id="{77675DEC-8985-E900-9DFC-EAB0CAC53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5124" y="-156882"/>
            <a:ext cx="609600" cy="609600"/>
          </a:xfrm>
          <a:prstGeom prst="rect">
            <a:avLst/>
          </a:prstGeom>
        </p:spPr>
      </p:pic>
      <p:pic>
        <p:nvPicPr>
          <p:cNvPr id="5" name="Vannoy_Ex_Exile_L1A_Slide04_02">
            <a:hlinkClick r:id="" action="ppaction://media"/>
            <a:extLst>
              <a:ext uri="{FF2B5EF4-FFF2-40B4-BE49-F238E27FC236}">
                <a16:creationId xmlns:a16="http://schemas.microsoft.com/office/drawing/2014/main" id="{ED458DDD-CF5B-0B49-3331-B203E2099F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8670" y="640492"/>
            <a:ext cx="609600" cy="609600"/>
          </a:xfrm>
          <a:prstGeom prst="rect">
            <a:avLst/>
          </a:prstGeom>
        </p:spPr>
      </p:pic>
      <p:pic>
        <p:nvPicPr>
          <p:cNvPr id="6" name="Vannoy_Ex_Exile_L1A_Slide04_03">
            <a:hlinkClick r:id="" action="ppaction://media"/>
            <a:extLst>
              <a:ext uri="{FF2B5EF4-FFF2-40B4-BE49-F238E27FC236}">
                <a16:creationId xmlns:a16="http://schemas.microsoft.com/office/drawing/2014/main" id="{EDAACF74-70AF-FFF7-8362-E001EB0737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5124" y="1641389"/>
            <a:ext cx="609600" cy="609600"/>
          </a:xfrm>
          <a:prstGeom prst="rect">
            <a:avLst/>
          </a:prstGeom>
        </p:spPr>
      </p:pic>
      <p:pic>
        <p:nvPicPr>
          <p:cNvPr id="7" name="Vannoy_Ex_Exile_L1A_Slide04_04">
            <a:hlinkClick r:id="" action="ppaction://media"/>
            <a:extLst>
              <a:ext uri="{FF2B5EF4-FFF2-40B4-BE49-F238E27FC236}">
                <a16:creationId xmlns:a16="http://schemas.microsoft.com/office/drawing/2014/main" id="{8DDBC4E1-082A-224C-5D25-86D96BA8D2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8670" y="2636108"/>
            <a:ext cx="609600" cy="609600"/>
          </a:xfrm>
          <a:prstGeom prst="rect">
            <a:avLst/>
          </a:prstGeom>
        </p:spPr>
      </p:pic>
      <p:pic>
        <p:nvPicPr>
          <p:cNvPr id="8" name="Vannoy_Ex_Exile_L1A_Slide04_05">
            <a:hlinkClick r:id="" action="ppaction://media"/>
            <a:extLst>
              <a:ext uri="{FF2B5EF4-FFF2-40B4-BE49-F238E27FC236}">
                <a16:creationId xmlns:a16="http://schemas.microsoft.com/office/drawing/2014/main" id="{BCA9561F-3C05-588E-10C4-8891C9DAB1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8670" y="3630827"/>
            <a:ext cx="609600" cy="609600"/>
          </a:xfrm>
          <a:prstGeom prst="rect">
            <a:avLst/>
          </a:prstGeom>
        </p:spPr>
      </p:pic>
      <p:pic>
        <p:nvPicPr>
          <p:cNvPr id="9" name="Vannoy_Ex_Exile_L1A_Slide04_06">
            <a:hlinkClick r:id="" action="ppaction://media"/>
            <a:extLst>
              <a:ext uri="{FF2B5EF4-FFF2-40B4-BE49-F238E27FC236}">
                <a16:creationId xmlns:a16="http://schemas.microsoft.com/office/drawing/2014/main" id="{86B16D6F-64FF-BBCC-741D-CD291CE65D8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85124" y="4458730"/>
            <a:ext cx="609600" cy="609600"/>
          </a:xfrm>
          <a:prstGeom prst="rect">
            <a:avLst/>
          </a:prstGeom>
        </p:spPr>
      </p:pic>
      <p:pic>
        <p:nvPicPr>
          <p:cNvPr id="10" name="Vannoy_Ex_Exile_L1A_Slide04_07">
            <a:hlinkClick r:id="" action="ppaction://media"/>
            <a:extLst>
              <a:ext uri="{FF2B5EF4-FFF2-40B4-BE49-F238E27FC236}">
                <a16:creationId xmlns:a16="http://schemas.microsoft.com/office/drawing/2014/main" id="{41B63D72-45EC-2C6E-D86B-36535DEE197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6973" y="5453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50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76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398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6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464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6665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936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62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0680955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Nelson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Glueck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&amp; Trans-Jordan:  Situation of Numb. 20:14-17 didn’t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exist before 13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century BC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More Recent Archaeology Has Sedentary Population in Trans-Jordan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in the 1300’s BC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Ex_Exile_L1A_Slide05_01">
            <a:hlinkClick r:id="" action="ppaction://media"/>
            <a:extLst>
              <a:ext uri="{FF2B5EF4-FFF2-40B4-BE49-F238E27FC236}">
                <a16:creationId xmlns:a16="http://schemas.microsoft.com/office/drawing/2014/main" id="{BB55A170-A01C-44F6-E8F2-940200BDF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8054" y="147918"/>
            <a:ext cx="609600" cy="609600"/>
          </a:xfrm>
          <a:prstGeom prst="rect">
            <a:avLst/>
          </a:prstGeom>
        </p:spPr>
      </p:pic>
      <p:pic>
        <p:nvPicPr>
          <p:cNvPr id="5" name="Vannoy_Ex_Exile_L1A_Slide05_02">
            <a:hlinkClick r:id="" action="ppaction://media"/>
            <a:extLst>
              <a:ext uri="{FF2B5EF4-FFF2-40B4-BE49-F238E27FC236}">
                <a16:creationId xmlns:a16="http://schemas.microsoft.com/office/drawing/2014/main" id="{301B47C8-DD71-14CA-C81E-4B81A388FE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6908" y="1152983"/>
            <a:ext cx="609600" cy="609600"/>
          </a:xfrm>
          <a:prstGeom prst="rect">
            <a:avLst/>
          </a:prstGeom>
        </p:spPr>
      </p:pic>
      <p:pic>
        <p:nvPicPr>
          <p:cNvPr id="6" name="Vannoy_Ex_Exile_L1A_Slide05_03">
            <a:hlinkClick r:id="" action="ppaction://media"/>
            <a:extLst>
              <a:ext uri="{FF2B5EF4-FFF2-40B4-BE49-F238E27FC236}">
                <a16:creationId xmlns:a16="http://schemas.microsoft.com/office/drawing/2014/main" id="{787FFB45-E85A-DA73-E02B-3B92D9E3E0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01600" y="2568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952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370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16804</TotalTime>
  <Words>293</Words>
  <Application>Microsoft Office PowerPoint</Application>
  <PresentationFormat>Widescreen</PresentationFormat>
  <Paragraphs>37</Paragraphs>
  <Slides>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264</cp:revision>
  <dcterms:created xsi:type="dcterms:W3CDTF">2023-02-18T16:12:42Z</dcterms:created>
  <dcterms:modified xsi:type="dcterms:W3CDTF">2023-03-23T17:40:39Z</dcterms:modified>
</cp:coreProperties>
</file>