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7" r:id="rId4"/>
    <p:sldId id="29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50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8.mp3"/><Relationship Id="rId18" Type="http://schemas.openxmlformats.org/officeDocument/2006/relationships/audio" Target="../media/media20.mp3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microsoft.com/office/2007/relationships/media" Target="../media/media20.mp3"/><Relationship Id="rId2" Type="http://schemas.openxmlformats.org/officeDocument/2006/relationships/audio" Target="../media/media12.mp3"/><Relationship Id="rId16" Type="http://schemas.openxmlformats.org/officeDocument/2006/relationships/audio" Target="../media/media19.mp3"/><Relationship Id="rId20" Type="http://schemas.openxmlformats.org/officeDocument/2006/relationships/image" Target="../media/image7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5" Type="http://schemas.microsoft.com/office/2007/relationships/media" Target="../media/media19.mp3"/><Relationship Id="rId10" Type="http://schemas.openxmlformats.org/officeDocument/2006/relationships/audio" Target="../media/media1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audio" Target="../media/media18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3306540"/>
            <a:ext cx="810027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12:  Comments on Deuteronomy 12, Pohl’s addition to </a:t>
            </a:r>
            <a:r>
              <a:rPr lang="en-US" sz="2700" b="1" dirty="0" err="1">
                <a:solidFill>
                  <a:schemeClr val="tx1"/>
                </a:solidFill>
              </a:rPr>
              <a:t>Halwarda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DT_Lect12_Ses14_Slide01_Clip01">
            <a:hlinkClick r:id="" action="ppaction://media"/>
            <a:extLst>
              <a:ext uri="{FF2B5EF4-FFF2-40B4-BE49-F238E27FC236}">
                <a16:creationId xmlns:a16="http://schemas.microsoft.com/office/drawing/2014/main" id="{D8AD58C9-76BB-5244-EF60-EDDB7511C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9882" y="-432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432765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The Phrase “the Place Which the Lord Your God Shall Choose”: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Halwarda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Implications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Halwarda’s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Multiple Altar Approach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2.  Comments on Deuteronomy 12:1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3. Comments on Deuteronomy 12:2-4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4. Comments on Deuteronomy 12:5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5. Comments on Deuteronomy 12:6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6. Comments on Deuteronomy 12:8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7. Comments on Deuteronomy 12:10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8. Comments on Deuteronomy 12:11-14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9. Comments on Deuteronomy 12:18-26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DT_Lect12_Ses14_Slide02_Clip01">
            <a:hlinkClick r:id="" action="ppaction://media"/>
            <a:extLst>
              <a:ext uri="{FF2B5EF4-FFF2-40B4-BE49-F238E27FC236}">
                <a16:creationId xmlns:a16="http://schemas.microsoft.com/office/drawing/2014/main" id="{69E3A843-C57A-B033-74E1-CFEE7516B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70223" y="-304800"/>
            <a:ext cx="609600" cy="609600"/>
          </a:xfrm>
          <a:prstGeom prst="rect">
            <a:avLst/>
          </a:prstGeom>
        </p:spPr>
      </p:pic>
      <p:pic>
        <p:nvPicPr>
          <p:cNvPr id="13" name="Vannoy_DT_Lect12_Ses14_Slide02_Clip02">
            <a:hlinkClick r:id="" action="ppaction://media"/>
            <a:extLst>
              <a:ext uri="{FF2B5EF4-FFF2-40B4-BE49-F238E27FC236}">
                <a16:creationId xmlns:a16="http://schemas.microsoft.com/office/drawing/2014/main" id="{71A050A2-CDB4-D0DF-8F5A-7CFC851C92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15188" y="543383"/>
            <a:ext cx="609600" cy="609600"/>
          </a:xfrm>
          <a:prstGeom prst="rect">
            <a:avLst/>
          </a:prstGeom>
        </p:spPr>
      </p:pic>
      <p:pic>
        <p:nvPicPr>
          <p:cNvPr id="14" name="Vannoy_DT_Lect12_Ses14_Slide02_Clip03">
            <a:hlinkClick r:id="" action="ppaction://media"/>
            <a:extLst>
              <a:ext uri="{FF2B5EF4-FFF2-40B4-BE49-F238E27FC236}">
                <a16:creationId xmlns:a16="http://schemas.microsoft.com/office/drawing/2014/main" id="{CBFF59FB-9827-DBC5-7575-0478CF3D8E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46706" y="1432765"/>
            <a:ext cx="609600" cy="609600"/>
          </a:xfrm>
          <a:prstGeom prst="rect">
            <a:avLst/>
          </a:prstGeom>
        </p:spPr>
      </p:pic>
      <p:pic>
        <p:nvPicPr>
          <p:cNvPr id="15" name="Vannoy_DT_Lect12_Ses14_Slide02_Clip04">
            <a:hlinkClick r:id="" action="ppaction://media"/>
            <a:extLst>
              <a:ext uri="{FF2B5EF4-FFF2-40B4-BE49-F238E27FC236}">
                <a16:creationId xmlns:a16="http://schemas.microsoft.com/office/drawing/2014/main" id="{25129560-921C-1C36-3E6C-A06E0B78D2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78082" y="2322147"/>
            <a:ext cx="609600" cy="609600"/>
          </a:xfrm>
          <a:prstGeom prst="rect">
            <a:avLst/>
          </a:prstGeom>
        </p:spPr>
      </p:pic>
      <p:pic>
        <p:nvPicPr>
          <p:cNvPr id="16" name="Vannoy_DT_Lect12_Ses14_Slide02_Clip05">
            <a:hlinkClick r:id="" action="ppaction://media"/>
            <a:extLst>
              <a:ext uri="{FF2B5EF4-FFF2-40B4-BE49-F238E27FC236}">
                <a16:creationId xmlns:a16="http://schemas.microsoft.com/office/drawing/2014/main" id="{6B5B782A-AF3F-D34A-2459-246B97C4664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8294" y="3388659"/>
            <a:ext cx="609600" cy="609600"/>
          </a:xfrm>
          <a:prstGeom prst="rect">
            <a:avLst/>
          </a:prstGeom>
        </p:spPr>
      </p:pic>
      <p:pic>
        <p:nvPicPr>
          <p:cNvPr id="17" name="Vannoy_DT_Lect12_Ses14_Slide02_Clip06">
            <a:hlinkClick r:id="" action="ppaction://media"/>
            <a:extLst>
              <a:ext uri="{FF2B5EF4-FFF2-40B4-BE49-F238E27FC236}">
                <a16:creationId xmlns:a16="http://schemas.microsoft.com/office/drawing/2014/main" id="{0D9BB04F-96B1-DE28-2512-ED8034E8F6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4658" y="4264594"/>
            <a:ext cx="609600" cy="609600"/>
          </a:xfrm>
          <a:prstGeom prst="rect">
            <a:avLst/>
          </a:prstGeom>
        </p:spPr>
      </p:pic>
      <p:pic>
        <p:nvPicPr>
          <p:cNvPr id="18" name="Vannoy_DT_Lect12_Ses14_Slide02_Clip07">
            <a:hlinkClick r:id="" action="ppaction://media"/>
            <a:extLst>
              <a:ext uri="{FF2B5EF4-FFF2-40B4-BE49-F238E27FC236}">
                <a16:creationId xmlns:a16="http://schemas.microsoft.com/office/drawing/2014/main" id="{F8B79089-B082-02BA-B776-B11E1FD059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06365" y="5167423"/>
            <a:ext cx="609600" cy="609600"/>
          </a:xfrm>
          <a:prstGeom prst="rect">
            <a:avLst/>
          </a:prstGeom>
        </p:spPr>
      </p:pic>
      <p:pic>
        <p:nvPicPr>
          <p:cNvPr id="19" name="Vannoy_DT_Lect12_Ses14_Slide02_Clip08">
            <a:hlinkClick r:id="" action="ppaction://media"/>
            <a:extLst>
              <a:ext uri="{FF2B5EF4-FFF2-40B4-BE49-F238E27FC236}">
                <a16:creationId xmlns:a16="http://schemas.microsoft.com/office/drawing/2014/main" id="{22520C3A-5DB8-FEDC-8D5D-9C98C40B86A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78082" y="5961818"/>
            <a:ext cx="609600" cy="609600"/>
          </a:xfrm>
          <a:prstGeom prst="rect">
            <a:avLst/>
          </a:prstGeom>
        </p:spPr>
      </p:pic>
      <p:pic>
        <p:nvPicPr>
          <p:cNvPr id="20" name="Vannoy_DT_Lect12_Ses14_Slide02_Clip09">
            <a:hlinkClick r:id="" action="ppaction://media"/>
            <a:extLst>
              <a:ext uri="{FF2B5EF4-FFF2-40B4-BE49-F238E27FC236}">
                <a16:creationId xmlns:a16="http://schemas.microsoft.com/office/drawing/2014/main" id="{9B95EC7F-3CAE-7521-F5D9-986450C1F95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23047" y="6756213"/>
            <a:ext cx="609600" cy="609600"/>
          </a:xfrm>
          <a:prstGeom prst="rect">
            <a:avLst/>
          </a:prstGeom>
        </p:spPr>
      </p:pic>
      <p:pic>
        <p:nvPicPr>
          <p:cNvPr id="21" name="Vannoy_DT_Lect12_Ses14_Slide02_Clip10">
            <a:hlinkClick r:id="" action="ppaction://media"/>
            <a:extLst>
              <a:ext uri="{FF2B5EF4-FFF2-40B4-BE49-F238E27FC236}">
                <a16:creationId xmlns:a16="http://schemas.microsoft.com/office/drawing/2014/main" id="{55E4C8D5-57A9-7D07-33AE-80B179F4EC50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013129" y="706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6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11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64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56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5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297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2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218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32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743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20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147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6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212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8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1961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09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4909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70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432765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Link to 1 Kings 8:16; 11:32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Pohl’s Approach:  National Central Sanctuary &amp; Local Altars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Non-Centralized altar in Deuteronomy: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Deut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16:21; 2;7:5-6; 33:19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Multiple Altars in Exodus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Analysis of Pohl &amp;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Halwarda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High Places Discussion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Comparison to 1 Kgs 15:14; 1 Chron. 14:3 and 2 Chron. 33:17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Halwarda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Summary:  Deut. 12 Not Supporting a Single Legitimate Altar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10.  Pohl Deut. 12 National Single Sanctuary with Many Local Altars 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DT_Lect12_Ses14_Slide03_Clip01">
            <a:hlinkClick r:id="" action="ppaction://media"/>
            <a:extLst>
              <a:ext uri="{FF2B5EF4-FFF2-40B4-BE49-F238E27FC236}">
                <a16:creationId xmlns:a16="http://schemas.microsoft.com/office/drawing/2014/main" id="{E860EF9D-3474-D096-E4D6-CCA1D0437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3671" y="-156882"/>
            <a:ext cx="609600" cy="609600"/>
          </a:xfrm>
          <a:prstGeom prst="rect">
            <a:avLst/>
          </a:prstGeom>
        </p:spPr>
      </p:pic>
      <p:pic>
        <p:nvPicPr>
          <p:cNvPr id="5" name="Vannoy_DT_Lect12_Ses14_Slide03_Clip02">
            <a:hlinkClick r:id="" action="ppaction://media"/>
            <a:extLst>
              <a:ext uri="{FF2B5EF4-FFF2-40B4-BE49-F238E27FC236}">
                <a16:creationId xmlns:a16="http://schemas.microsoft.com/office/drawing/2014/main" id="{01072D09-4EB0-C2CC-CDF9-2600AC21E7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07507" y="823165"/>
            <a:ext cx="609600" cy="609600"/>
          </a:xfrm>
          <a:prstGeom prst="rect">
            <a:avLst/>
          </a:prstGeom>
        </p:spPr>
      </p:pic>
      <p:pic>
        <p:nvPicPr>
          <p:cNvPr id="6" name="Vannoy_DT_Lect12_Ses14_Slide03_Clip03">
            <a:hlinkClick r:id="" action="ppaction://media"/>
            <a:extLst>
              <a:ext uri="{FF2B5EF4-FFF2-40B4-BE49-F238E27FC236}">
                <a16:creationId xmlns:a16="http://schemas.microsoft.com/office/drawing/2014/main" id="{E1E1D433-B41D-A05E-8947-C45B0C6ECA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3671" y="1853248"/>
            <a:ext cx="609600" cy="609600"/>
          </a:xfrm>
          <a:prstGeom prst="rect">
            <a:avLst/>
          </a:prstGeom>
        </p:spPr>
      </p:pic>
      <p:pic>
        <p:nvPicPr>
          <p:cNvPr id="7" name="Vannoy_DT_Lect12_Ses14_Slide03_Clip04">
            <a:hlinkClick r:id="" action="ppaction://media"/>
            <a:extLst>
              <a:ext uri="{FF2B5EF4-FFF2-40B4-BE49-F238E27FC236}">
                <a16:creationId xmlns:a16="http://schemas.microsoft.com/office/drawing/2014/main" id="{2D7D219D-9ACA-6851-519A-BF091105AC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43683" y="2578531"/>
            <a:ext cx="609600" cy="609600"/>
          </a:xfrm>
          <a:prstGeom prst="rect">
            <a:avLst/>
          </a:prstGeom>
        </p:spPr>
      </p:pic>
      <p:pic>
        <p:nvPicPr>
          <p:cNvPr id="8" name="Vannoy_DT_Lect12_Ses14_Slide03_Clip05">
            <a:hlinkClick r:id="" action="ppaction://media"/>
            <a:extLst>
              <a:ext uri="{FF2B5EF4-FFF2-40B4-BE49-F238E27FC236}">
                <a16:creationId xmlns:a16="http://schemas.microsoft.com/office/drawing/2014/main" id="{A7181015-8D8F-DE39-AE1E-0952E981B11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17107" y="3463593"/>
            <a:ext cx="609600" cy="609600"/>
          </a:xfrm>
          <a:prstGeom prst="rect">
            <a:avLst/>
          </a:prstGeom>
        </p:spPr>
      </p:pic>
      <p:pic>
        <p:nvPicPr>
          <p:cNvPr id="9" name="Vannoy_DT_Lect12_Ses14_Slide03_Clip06">
            <a:hlinkClick r:id="" action="ppaction://media"/>
            <a:extLst>
              <a:ext uri="{FF2B5EF4-FFF2-40B4-BE49-F238E27FC236}">
                <a16:creationId xmlns:a16="http://schemas.microsoft.com/office/drawing/2014/main" id="{9652A2C3-9A45-8041-18BB-C82CCBC6846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2307" y="4395153"/>
            <a:ext cx="609600" cy="609600"/>
          </a:xfrm>
          <a:prstGeom prst="rect">
            <a:avLst/>
          </a:prstGeom>
        </p:spPr>
      </p:pic>
      <p:pic>
        <p:nvPicPr>
          <p:cNvPr id="10" name="Vannoy_DT_Lect12_Ses14_Slide03_Clip07">
            <a:hlinkClick r:id="" action="ppaction://media"/>
            <a:extLst>
              <a:ext uri="{FF2B5EF4-FFF2-40B4-BE49-F238E27FC236}">
                <a16:creationId xmlns:a16="http://schemas.microsoft.com/office/drawing/2014/main" id="{A79C0910-670B-DA59-F10A-C6AAD99DA0C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4706" y="5187671"/>
            <a:ext cx="609600" cy="609600"/>
          </a:xfrm>
          <a:prstGeom prst="rect">
            <a:avLst/>
          </a:prstGeom>
        </p:spPr>
      </p:pic>
      <p:pic>
        <p:nvPicPr>
          <p:cNvPr id="11" name="Vannoy_DT_Lect12_Ses14_Slide03_Clip08">
            <a:hlinkClick r:id="" action="ppaction://media"/>
            <a:extLst>
              <a:ext uri="{FF2B5EF4-FFF2-40B4-BE49-F238E27FC236}">
                <a16:creationId xmlns:a16="http://schemas.microsoft.com/office/drawing/2014/main" id="{C364D054-4F7C-4CA9-B93B-543BB9FE6E7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4706" y="6034835"/>
            <a:ext cx="609600" cy="609600"/>
          </a:xfrm>
          <a:prstGeom prst="rect">
            <a:avLst/>
          </a:prstGeom>
        </p:spPr>
      </p:pic>
      <p:pic>
        <p:nvPicPr>
          <p:cNvPr id="12" name="Vannoy_DT_Lect12_Ses14_Slide03_Clip09">
            <a:hlinkClick r:id="" action="ppaction://media"/>
            <a:extLst>
              <a:ext uri="{FF2B5EF4-FFF2-40B4-BE49-F238E27FC236}">
                <a16:creationId xmlns:a16="http://schemas.microsoft.com/office/drawing/2014/main" id="{44937F90-C375-FDED-F160-7B5233F4FC9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83848" y="6713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2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91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7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55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1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859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53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94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9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752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8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839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5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3636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0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784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9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329132"/>
            <a:ext cx="10887815" cy="36939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DT_Lect12_Ses14_Slide04_Clip01">
            <a:hlinkClick r:id="" action="ppaction://media"/>
            <a:extLst>
              <a:ext uri="{FF2B5EF4-FFF2-40B4-BE49-F238E27FC236}">
                <a16:creationId xmlns:a16="http://schemas.microsoft.com/office/drawing/2014/main" id="{5FDF723F-040D-BCC8-6592-EE8FD05E8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8518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21116</TotalTime>
  <Words>254</Words>
  <Application>Microsoft Office PowerPoint</Application>
  <PresentationFormat>Widescreen</PresentationFormat>
  <Paragraphs>27</Paragraphs>
  <Slides>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348</cp:revision>
  <dcterms:created xsi:type="dcterms:W3CDTF">2023-02-18T16:12:42Z</dcterms:created>
  <dcterms:modified xsi:type="dcterms:W3CDTF">2023-03-20T20:51:00Z</dcterms:modified>
</cp:coreProperties>
</file>