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94" r:id="rId4"/>
    <p:sldId id="295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3/18/2023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3/18/2023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3/18/2023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3/18/2023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3/18/2023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3/18/2023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3/18/2023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3/18/2023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3/18/2023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3/18/2023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3/18/2023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3/18/2023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3/18/2023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3/18/2023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3/18/2023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3/18/2023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3/18/2023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3/18/2023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image" Target="../media/image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slideLayout" Target="../slideLayouts/slideLayout2.xml"/><Relationship Id="rId5" Type="http://schemas.microsoft.com/office/2007/relationships/media" Target="../media/media10.mp3"/><Relationship Id="rId10" Type="http://schemas.openxmlformats.org/officeDocument/2006/relationships/audio" Target="../media/media12.mp3"/><Relationship Id="rId4" Type="http://schemas.openxmlformats.org/officeDocument/2006/relationships/audio" Target="../media/media9.mp3"/><Relationship Id="rId9" Type="http://schemas.microsoft.com/office/2007/relationships/media" Target="../media/media12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4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audio" Target="../media/media15.mp3"/><Relationship Id="rId5" Type="http://schemas.microsoft.com/office/2007/relationships/media" Target="../media/media15.mp3"/><Relationship Id="rId4" Type="http://schemas.openxmlformats.org/officeDocument/2006/relationships/audio" Target="../media/media1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992" y="177092"/>
            <a:ext cx="11020112" cy="1416115"/>
          </a:xfrm>
        </p:spPr>
        <p:txBody>
          <a:bodyPr/>
          <a:lstStyle/>
          <a:p>
            <a:r>
              <a:rPr lang="en-US" sz="4800" dirty="0"/>
              <a:t>Deuteronomy: Specialized Studies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86264" y="3306540"/>
            <a:ext cx="8014007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700" b="1" dirty="0">
                <a:solidFill>
                  <a:schemeClr val="tx1"/>
                </a:solidFill>
              </a:rPr>
              <a:t>Lecture 9:  Differences Between the Hittite, Assyrian and </a:t>
            </a:r>
            <a:r>
              <a:rPr lang="en-US" sz="2700" b="1" dirty="0" err="1">
                <a:solidFill>
                  <a:schemeClr val="tx1"/>
                </a:solidFill>
              </a:rPr>
              <a:t>Sefire</a:t>
            </a:r>
            <a:r>
              <a:rPr lang="en-US" sz="2700" b="1" dirty="0">
                <a:solidFill>
                  <a:schemeClr val="tx1"/>
                </a:solidFill>
              </a:rPr>
              <a:t> Treaty Forms and Deuteronomy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0" name="Vannoy_DT_Lect09_Ses10_Slide01_Clip01">
            <a:hlinkClick r:id="" action="ppaction://media"/>
            <a:extLst>
              <a:ext uri="{FF2B5EF4-FFF2-40B4-BE49-F238E27FC236}">
                <a16:creationId xmlns:a16="http://schemas.microsoft.com/office/drawing/2014/main" id="{CC5E397B-759A-173A-6F8D-01BCCA9B1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46182" y="-1277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Deuteronomy: Specialized Studies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804148"/>
            <a:ext cx="10887815" cy="421891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Absence of a Basic Stipulation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5.  Absence of Blessings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6.  The Stipulations of the Assyrian Treaties Are One Sided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7.  The Assyrian Treaties Are Strictly Succession Treaties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8.  Conclusion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9.  Objectors to the Differences in Hittite and Assyrian Treaties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7" name="Vannoy_DT_Lect09_Ses10_Slide02_Clip01">
            <a:hlinkClick r:id="" action="ppaction://media"/>
            <a:extLst>
              <a:ext uri="{FF2B5EF4-FFF2-40B4-BE49-F238E27FC236}">
                <a16:creationId xmlns:a16="http://schemas.microsoft.com/office/drawing/2014/main" id="{8201ACB9-7A33-2D16-9AAA-0706129CC7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43163" y="-108391"/>
            <a:ext cx="609600" cy="609600"/>
          </a:xfrm>
          <a:prstGeom prst="rect">
            <a:avLst/>
          </a:prstGeom>
        </p:spPr>
      </p:pic>
      <p:pic>
        <p:nvPicPr>
          <p:cNvPr id="38" name="Vannoy_DT_Lect09_Ses10_Slide02_Clip02">
            <a:hlinkClick r:id="" action="ppaction://media"/>
            <a:extLst>
              <a:ext uri="{FF2B5EF4-FFF2-40B4-BE49-F238E27FC236}">
                <a16:creationId xmlns:a16="http://schemas.microsoft.com/office/drawing/2014/main" id="{7F435364-998D-3DEB-55CD-737B24DBDB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43163" y="848183"/>
            <a:ext cx="609600" cy="609600"/>
          </a:xfrm>
          <a:prstGeom prst="rect">
            <a:avLst/>
          </a:prstGeom>
        </p:spPr>
      </p:pic>
      <p:pic>
        <p:nvPicPr>
          <p:cNvPr id="39" name="Vannoy_DT_Lect09_Ses10_Slide02_Clip03">
            <a:hlinkClick r:id="" action="ppaction://media"/>
            <a:extLst>
              <a:ext uri="{FF2B5EF4-FFF2-40B4-BE49-F238E27FC236}">
                <a16:creationId xmlns:a16="http://schemas.microsoft.com/office/drawing/2014/main" id="{21773741-3542-4E69-177E-1B85F794212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34163" y="1853248"/>
            <a:ext cx="609600" cy="609600"/>
          </a:xfrm>
          <a:prstGeom prst="rect">
            <a:avLst/>
          </a:prstGeom>
        </p:spPr>
      </p:pic>
      <p:pic>
        <p:nvPicPr>
          <p:cNvPr id="40" name="Vannoy_DT_Lect09_Ses10_Slide02_Clip04">
            <a:hlinkClick r:id="" action="ppaction://media"/>
            <a:extLst>
              <a:ext uri="{FF2B5EF4-FFF2-40B4-BE49-F238E27FC236}">
                <a16:creationId xmlns:a16="http://schemas.microsoft.com/office/drawing/2014/main" id="{7AFCA4A3-06AB-9B2A-D1A7-9EFC424E136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43163" y="2911494"/>
            <a:ext cx="609600" cy="609600"/>
          </a:xfrm>
          <a:prstGeom prst="rect">
            <a:avLst/>
          </a:prstGeom>
        </p:spPr>
      </p:pic>
      <p:pic>
        <p:nvPicPr>
          <p:cNvPr id="41" name="Vannoy_DT_Lect09_Ses10_Slide02_Clip05">
            <a:hlinkClick r:id="" action="ppaction://media"/>
            <a:extLst>
              <a:ext uri="{FF2B5EF4-FFF2-40B4-BE49-F238E27FC236}">
                <a16:creationId xmlns:a16="http://schemas.microsoft.com/office/drawing/2014/main" id="{C6095ACA-7254-97C9-BAAA-A325F68C638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147963" y="3946506"/>
            <a:ext cx="609600" cy="609600"/>
          </a:xfrm>
          <a:prstGeom prst="rect">
            <a:avLst/>
          </a:prstGeom>
        </p:spPr>
      </p:pic>
      <p:pic>
        <p:nvPicPr>
          <p:cNvPr id="42" name="Vannoy_DT_Lect09_Ses10_Slide03_Clip01">
            <a:hlinkClick r:id="" action="ppaction://media"/>
            <a:extLst>
              <a:ext uri="{FF2B5EF4-FFF2-40B4-BE49-F238E27FC236}">
                <a16:creationId xmlns:a16="http://schemas.microsoft.com/office/drawing/2014/main" id="{4AD54A0E-B03E-4AF1-2A7A-CA4DAE35BC9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147963" y="49748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741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9911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911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1027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206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5089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26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1352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8988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3238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7414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Deuteronomy</a:t>
            </a:r>
            <a:r>
              <a:rPr lang="en-US" sz="4000" dirty="0"/>
              <a:t>: Specialized Studies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01" y="1494648"/>
            <a:ext cx="11414288" cy="5331161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 The Aramaic Treaties from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Sefire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Compared with the Vassal Treaties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of Esarhaddon and with the Hittite Suzerainty Treaties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Introduction Remarks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A Brief Survey of the Form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Similarities of the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Sefire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Treaties to the Assyrian Treaties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Basic Stipulation Missing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5.  The Conclusion on the Comparison with the Aramaic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Sefire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Treaties</a:t>
            </a:r>
          </a:p>
        </p:txBody>
      </p:sp>
      <p:pic>
        <p:nvPicPr>
          <p:cNvPr id="21" name="Vannoy_DT_Lect09_Ses10_Slide03_Clip02">
            <a:hlinkClick r:id="" action="ppaction://media"/>
            <a:extLst>
              <a:ext uri="{FF2B5EF4-FFF2-40B4-BE49-F238E27FC236}">
                <a16:creationId xmlns:a16="http://schemas.microsoft.com/office/drawing/2014/main" id="{9E7A5096-C79D-485C-89C0-E3DEE68F98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70873" y="1152983"/>
            <a:ext cx="609600" cy="609600"/>
          </a:xfrm>
          <a:prstGeom prst="rect">
            <a:avLst/>
          </a:prstGeom>
        </p:spPr>
      </p:pic>
      <p:pic>
        <p:nvPicPr>
          <p:cNvPr id="22" name="Vannoy_DT_Lect09_Ses10_Slide03_Clip03">
            <a:hlinkClick r:id="" action="ppaction://media"/>
            <a:extLst>
              <a:ext uri="{FF2B5EF4-FFF2-40B4-BE49-F238E27FC236}">
                <a16:creationId xmlns:a16="http://schemas.microsoft.com/office/drawing/2014/main" id="{0F459FD3-7631-507E-911C-F9F8255404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60036" y="2305966"/>
            <a:ext cx="609600" cy="609600"/>
          </a:xfrm>
          <a:prstGeom prst="rect">
            <a:avLst/>
          </a:prstGeom>
        </p:spPr>
      </p:pic>
      <p:pic>
        <p:nvPicPr>
          <p:cNvPr id="23" name="Vannoy_DT_Lect09_Ses10_Slide03_Clip04">
            <a:hlinkClick r:id="" action="ppaction://media"/>
            <a:extLst>
              <a:ext uri="{FF2B5EF4-FFF2-40B4-BE49-F238E27FC236}">
                <a16:creationId xmlns:a16="http://schemas.microsoft.com/office/drawing/2014/main" id="{FCA698BE-5298-CCD7-CEE8-7BD0DBD4070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93727" y="3409035"/>
            <a:ext cx="609600" cy="609600"/>
          </a:xfrm>
          <a:prstGeom prst="rect">
            <a:avLst/>
          </a:prstGeom>
        </p:spPr>
      </p:pic>
      <p:pic>
        <p:nvPicPr>
          <p:cNvPr id="24" name="Vannoy_DT_Lect09_Ses10_Slide03_Clip05">
            <a:hlinkClick r:id="" action="ppaction://media"/>
            <a:extLst>
              <a:ext uri="{FF2B5EF4-FFF2-40B4-BE49-F238E27FC236}">
                <a16:creationId xmlns:a16="http://schemas.microsoft.com/office/drawing/2014/main" id="{075F4985-4866-D300-6BAA-8CF6CE091F3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70873" y="4512104"/>
            <a:ext cx="609600" cy="609600"/>
          </a:xfrm>
          <a:prstGeom prst="rect">
            <a:avLst/>
          </a:prstGeom>
        </p:spPr>
      </p:pic>
      <p:pic>
        <p:nvPicPr>
          <p:cNvPr id="25" name="Vannoy_DT_Lect09_Ses10_Slide03_Clip06">
            <a:hlinkClick r:id="" action="ppaction://media"/>
            <a:extLst>
              <a:ext uri="{FF2B5EF4-FFF2-40B4-BE49-F238E27FC236}">
                <a16:creationId xmlns:a16="http://schemas.microsoft.com/office/drawing/2014/main" id="{CD03EAE7-9D8E-3E75-75CD-299E367C779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75673" y="5400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7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13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763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92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68854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303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93889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68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92713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529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Deuteronomy</a:t>
            </a:r>
            <a:r>
              <a:rPr lang="en-US" sz="4000" dirty="0"/>
              <a:t>: Specialized Studies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01" y="1062318"/>
            <a:ext cx="11414288" cy="5331161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The Implications of the Treaty/Covenant Analogy for the Date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  of Deuteronomy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J. Thompson’s Reservations on Kline’s Work 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</p:txBody>
      </p:sp>
      <p:pic>
        <p:nvPicPr>
          <p:cNvPr id="4" name="Vannoy_DT_Lect09_Ses10_Slide04_Clip01">
            <a:hlinkClick r:id="" action="ppaction://media"/>
            <a:extLst>
              <a:ext uri="{FF2B5EF4-FFF2-40B4-BE49-F238E27FC236}">
                <a16:creationId xmlns:a16="http://schemas.microsoft.com/office/drawing/2014/main" id="{AAE6D600-ADC8-F260-0BFF-17498814F0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35891" y="-156882"/>
            <a:ext cx="609600" cy="609600"/>
          </a:xfrm>
          <a:prstGeom prst="rect">
            <a:avLst/>
          </a:prstGeom>
        </p:spPr>
      </p:pic>
      <p:pic>
        <p:nvPicPr>
          <p:cNvPr id="5" name="Vannoy_DT_Lect09_Ses10_Slide04_Clip02">
            <a:hlinkClick r:id="" action="ppaction://media"/>
            <a:extLst>
              <a:ext uri="{FF2B5EF4-FFF2-40B4-BE49-F238E27FC236}">
                <a16:creationId xmlns:a16="http://schemas.microsoft.com/office/drawing/2014/main" id="{B86031F3-7403-02BD-34DE-CF6E499EBF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35891" y="1118347"/>
            <a:ext cx="609600" cy="609600"/>
          </a:xfrm>
          <a:prstGeom prst="rect">
            <a:avLst/>
          </a:prstGeom>
        </p:spPr>
      </p:pic>
      <p:pic>
        <p:nvPicPr>
          <p:cNvPr id="6" name="Vannoy_DT_Lect09_Ses10_Slide04_Clip03">
            <a:hlinkClick r:id="" action="ppaction://media"/>
            <a:extLst>
              <a:ext uri="{FF2B5EF4-FFF2-40B4-BE49-F238E27FC236}">
                <a16:creationId xmlns:a16="http://schemas.microsoft.com/office/drawing/2014/main" id="{A01140CB-5B3E-50BE-3DC6-CEF63E121CA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31091" y="23935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4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75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79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3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15859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4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20131</TotalTime>
  <Words>221</Words>
  <Application>Microsoft Office PowerPoint</Application>
  <PresentationFormat>Widescreen</PresentationFormat>
  <Paragraphs>25</Paragraphs>
  <Slides>4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Deuteronomy: Specialized Studies</vt:lpstr>
      <vt:lpstr>Deuteronomy: Specialized Studies</vt:lpstr>
      <vt:lpstr>Deuteronomy: Specialized Studies</vt:lpstr>
      <vt:lpstr>Deuteronomy: Specialized Studies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316</cp:revision>
  <dcterms:created xsi:type="dcterms:W3CDTF">2023-02-18T16:12:42Z</dcterms:created>
  <dcterms:modified xsi:type="dcterms:W3CDTF">2023-03-18T20:39:06Z</dcterms:modified>
</cp:coreProperties>
</file>