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4" r:id="rId4"/>
    <p:sldId id="295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slideLayout" Target="../slideLayouts/slideLayout2.xml"/><Relationship Id="rId5" Type="http://schemas.microsoft.com/office/2007/relationships/media" Target="../media/media15.mp3"/><Relationship Id="rId10" Type="http://schemas.openxmlformats.org/officeDocument/2006/relationships/audio" Target="../media/media17.mp3"/><Relationship Id="rId4" Type="http://schemas.openxmlformats.org/officeDocument/2006/relationships/audio" Target="../media/media14.mp3"/><Relationship Id="rId9" Type="http://schemas.microsoft.com/office/2007/relationships/media" Target="../media/media1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Deuteronomy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86264" y="3306540"/>
            <a:ext cx="801400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6:  Historical Implications of Covenant Form, Sitz </a:t>
            </a:r>
            <a:r>
              <a:rPr lang="en-US" sz="2700" b="1" dirty="0" err="1">
                <a:solidFill>
                  <a:schemeClr val="tx1"/>
                </a:solidFill>
              </a:rPr>
              <a:t>im</a:t>
            </a:r>
            <a:r>
              <a:rPr lang="en-US" sz="2700" b="1" dirty="0">
                <a:solidFill>
                  <a:schemeClr val="tx1"/>
                </a:solidFill>
              </a:rPr>
              <a:t> leben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DT_Lect06_Ses07_Slide01_Clip01">
            <a:hlinkClick r:id="" action="ppaction://media"/>
            <a:extLst>
              <a:ext uri="{FF2B5EF4-FFF2-40B4-BE49-F238E27FC236}">
                <a16:creationId xmlns:a16="http://schemas.microsoft.com/office/drawing/2014/main" id="{6C6C4F42-D6F9-E432-5FBC-3AFD21DCD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2505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44" y="2068953"/>
            <a:ext cx="10887815" cy="433632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II. D.  The Origin of the Covenant its Historical Implications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Sitz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Leben of the Covenant Form:  Historical Implications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Von Rad and His Cultic Origin Hypothesis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Contra Cultic Origin Hypothesis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Thompson and the Historical Prologue as an Essential Element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Thompson’s Criticism of Von Rad’s Cultic Approach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Historical Sitz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Leben and Look to Sinai in Exod. 19-24</a:t>
            </a:r>
          </a:p>
        </p:txBody>
      </p:sp>
      <p:pic>
        <p:nvPicPr>
          <p:cNvPr id="4" name="Vannoy_DT_Lect06_Ses07_Slide02_Clip01">
            <a:hlinkClick r:id="" action="ppaction://media"/>
            <a:extLst>
              <a:ext uri="{FF2B5EF4-FFF2-40B4-BE49-F238E27FC236}">
                <a16:creationId xmlns:a16="http://schemas.microsoft.com/office/drawing/2014/main" id="{D9131618-9058-67F2-AE3F-54EB94F25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54707" y="-156882"/>
            <a:ext cx="609600" cy="609600"/>
          </a:xfrm>
          <a:prstGeom prst="rect">
            <a:avLst/>
          </a:prstGeom>
        </p:spPr>
      </p:pic>
      <p:pic>
        <p:nvPicPr>
          <p:cNvPr id="5" name="Vannoy_DT_Lect06_Ses07_Slide02_Clip02">
            <a:hlinkClick r:id="" action="ppaction://media"/>
            <a:extLst>
              <a:ext uri="{FF2B5EF4-FFF2-40B4-BE49-F238E27FC236}">
                <a16:creationId xmlns:a16="http://schemas.microsoft.com/office/drawing/2014/main" id="{2F864EA0-6BB4-EE2F-C439-603924ED37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7588" y="848183"/>
            <a:ext cx="609600" cy="609600"/>
          </a:xfrm>
          <a:prstGeom prst="rect">
            <a:avLst/>
          </a:prstGeom>
        </p:spPr>
      </p:pic>
      <p:pic>
        <p:nvPicPr>
          <p:cNvPr id="6" name="Vannoy_DT_Lect06_Ses07_Slide02_Clip03">
            <a:hlinkClick r:id="" action="ppaction://media"/>
            <a:extLst>
              <a:ext uri="{FF2B5EF4-FFF2-40B4-BE49-F238E27FC236}">
                <a16:creationId xmlns:a16="http://schemas.microsoft.com/office/drawing/2014/main" id="{A0D0CA4A-E3A7-7A99-699E-B19B5AA5F7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7588" y="1853248"/>
            <a:ext cx="609600" cy="609600"/>
          </a:xfrm>
          <a:prstGeom prst="rect">
            <a:avLst/>
          </a:prstGeom>
        </p:spPr>
      </p:pic>
      <p:pic>
        <p:nvPicPr>
          <p:cNvPr id="7" name="Vannoy_DT_Lect06_Ses07_Slide02_Clip04">
            <a:hlinkClick r:id="" action="ppaction://media"/>
            <a:extLst>
              <a:ext uri="{FF2B5EF4-FFF2-40B4-BE49-F238E27FC236}">
                <a16:creationId xmlns:a16="http://schemas.microsoft.com/office/drawing/2014/main" id="{E81B2B1C-1254-48A6-2C64-C626A75321B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54707" y="2819400"/>
            <a:ext cx="609600" cy="609600"/>
          </a:xfrm>
          <a:prstGeom prst="rect">
            <a:avLst/>
          </a:prstGeom>
        </p:spPr>
      </p:pic>
      <p:pic>
        <p:nvPicPr>
          <p:cNvPr id="8" name="Vannoy_DT_Lect06_Ses07_Slide02_Clip05">
            <a:hlinkClick r:id="" action="ppaction://media"/>
            <a:extLst>
              <a:ext uri="{FF2B5EF4-FFF2-40B4-BE49-F238E27FC236}">
                <a16:creationId xmlns:a16="http://schemas.microsoft.com/office/drawing/2014/main" id="{4CDDD3E6-181A-3541-8C5B-55979CDF5E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54707" y="3932317"/>
            <a:ext cx="609600" cy="609600"/>
          </a:xfrm>
          <a:prstGeom prst="rect">
            <a:avLst/>
          </a:prstGeom>
        </p:spPr>
      </p:pic>
      <p:pic>
        <p:nvPicPr>
          <p:cNvPr id="9" name="Vannoy_DT_Lect06_Ses07_Slide02_Clip06">
            <a:hlinkClick r:id="" action="ppaction://media"/>
            <a:extLst>
              <a:ext uri="{FF2B5EF4-FFF2-40B4-BE49-F238E27FC236}">
                <a16:creationId xmlns:a16="http://schemas.microsoft.com/office/drawing/2014/main" id="{5769BF16-BE6F-985E-AFD2-AE7148B191A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54707" y="5045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556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4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913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10575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1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3956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28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78775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2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69" y="1243938"/>
            <a:ext cx="11414288" cy="5331161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Evolution of the Treaty Form and Its Implications for the Date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of Deuteronomy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The Vassal Treaties of Esarhaddon and the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Compared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with the Hittites Suzerainty Treaty and Historical Implications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The Absence of a Historical Prologue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Absence of a Basic Loyalty Obligation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Absence of Blessings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DT_Lect06_Ses07_Slide03_Clip01">
            <a:hlinkClick r:id="" action="ppaction://media"/>
            <a:extLst>
              <a:ext uri="{FF2B5EF4-FFF2-40B4-BE49-F238E27FC236}">
                <a16:creationId xmlns:a16="http://schemas.microsoft.com/office/drawing/2014/main" id="{53845FE5-1E9B-4EEB-6180-CD3A925F4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95385" y="452718"/>
            <a:ext cx="609600" cy="609600"/>
          </a:xfrm>
          <a:prstGeom prst="rect">
            <a:avLst/>
          </a:prstGeom>
        </p:spPr>
      </p:pic>
      <p:pic>
        <p:nvPicPr>
          <p:cNvPr id="5" name="Vannoy_DT_Lect06_Ses07_Slide03_Clip02">
            <a:hlinkClick r:id="" action="ppaction://media"/>
            <a:extLst>
              <a:ext uri="{FF2B5EF4-FFF2-40B4-BE49-F238E27FC236}">
                <a16:creationId xmlns:a16="http://schemas.microsoft.com/office/drawing/2014/main" id="{BC48E5D5-E334-846A-97E9-6BFA6EDADE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00074" y="1548448"/>
            <a:ext cx="609600" cy="609600"/>
          </a:xfrm>
          <a:prstGeom prst="rect">
            <a:avLst/>
          </a:prstGeom>
        </p:spPr>
      </p:pic>
      <p:pic>
        <p:nvPicPr>
          <p:cNvPr id="6" name="Vannoy_DT_Lect06_Ses07_Slide03_Clip03">
            <a:hlinkClick r:id="" action="ppaction://media"/>
            <a:extLst>
              <a:ext uri="{FF2B5EF4-FFF2-40B4-BE49-F238E27FC236}">
                <a16:creationId xmlns:a16="http://schemas.microsoft.com/office/drawing/2014/main" id="{89ADA2E1-B6C0-CB5E-533C-DF1D055B95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00185" y="2505221"/>
            <a:ext cx="609600" cy="609600"/>
          </a:xfrm>
          <a:prstGeom prst="rect">
            <a:avLst/>
          </a:prstGeom>
        </p:spPr>
      </p:pic>
      <p:pic>
        <p:nvPicPr>
          <p:cNvPr id="7" name="Vannoy_DT_Lect06_Ses07_Slide03_Clip04">
            <a:hlinkClick r:id="" action="ppaction://media"/>
            <a:extLst>
              <a:ext uri="{FF2B5EF4-FFF2-40B4-BE49-F238E27FC236}">
                <a16:creationId xmlns:a16="http://schemas.microsoft.com/office/drawing/2014/main" id="{DA3CB256-8884-475D-477D-E82422E83C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33010" y="3767798"/>
            <a:ext cx="609600" cy="609600"/>
          </a:xfrm>
          <a:prstGeom prst="rect">
            <a:avLst/>
          </a:prstGeom>
        </p:spPr>
      </p:pic>
      <p:pic>
        <p:nvPicPr>
          <p:cNvPr id="8" name="Vannoy_DT_Lect06_Ses07_Slide03_Clip05">
            <a:hlinkClick r:id="" action="ppaction://media"/>
            <a:extLst>
              <a:ext uri="{FF2B5EF4-FFF2-40B4-BE49-F238E27FC236}">
                <a16:creationId xmlns:a16="http://schemas.microsoft.com/office/drawing/2014/main" id="{1751AAAB-D27A-9158-40E2-27D0E265339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33010" y="5164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255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473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6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286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942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9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8" y="1526839"/>
            <a:ext cx="11931443" cy="5331161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Conclusion: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Others Who Concur with Kline’s Position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Treaties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Similarities to the Esarhaddon Treaty or the Assyrian Treaty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DT_Lect06_Ses07_Slide04_Clip01">
            <a:hlinkClick r:id="" action="ppaction://media"/>
            <a:extLst>
              <a:ext uri="{FF2B5EF4-FFF2-40B4-BE49-F238E27FC236}">
                <a16:creationId xmlns:a16="http://schemas.microsoft.com/office/drawing/2014/main" id="{746814FD-AB40-FE47-5750-66C0E00AB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03348" y="452718"/>
            <a:ext cx="609600" cy="609600"/>
          </a:xfrm>
          <a:prstGeom prst="rect">
            <a:avLst/>
          </a:prstGeom>
        </p:spPr>
      </p:pic>
      <p:pic>
        <p:nvPicPr>
          <p:cNvPr id="5" name="Vannoy_DT_Lect06_Ses07_Slide04_Clip02">
            <a:hlinkClick r:id="" action="ppaction://media"/>
            <a:extLst>
              <a:ext uri="{FF2B5EF4-FFF2-40B4-BE49-F238E27FC236}">
                <a16:creationId xmlns:a16="http://schemas.microsoft.com/office/drawing/2014/main" id="{3C92D091-0A10-FF87-2C80-3ED76A83BD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37698" y="1548448"/>
            <a:ext cx="609600" cy="609600"/>
          </a:xfrm>
          <a:prstGeom prst="rect">
            <a:avLst/>
          </a:prstGeom>
        </p:spPr>
      </p:pic>
      <p:pic>
        <p:nvPicPr>
          <p:cNvPr id="6" name="Vannoy_DT_Lect06_Ses07_Slide04_Clip03">
            <a:hlinkClick r:id="" action="ppaction://media"/>
            <a:extLst>
              <a:ext uri="{FF2B5EF4-FFF2-40B4-BE49-F238E27FC236}">
                <a16:creationId xmlns:a16="http://schemas.microsoft.com/office/drawing/2014/main" id="{A2ABC468-F6D6-26BA-3DF6-51BA6248B3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98548" y="2644178"/>
            <a:ext cx="609600" cy="609600"/>
          </a:xfrm>
          <a:prstGeom prst="rect">
            <a:avLst/>
          </a:prstGeom>
        </p:spPr>
      </p:pic>
      <p:pic>
        <p:nvPicPr>
          <p:cNvPr id="7" name="Vannoy_DT_Lect06_Ses07_Slide04_Clip04">
            <a:hlinkClick r:id="" action="ppaction://media"/>
            <a:extLst>
              <a:ext uri="{FF2B5EF4-FFF2-40B4-BE49-F238E27FC236}">
                <a16:creationId xmlns:a16="http://schemas.microsoft.com/office/drawing/2014/main" id="{E3E59DB4-CDC1-24CA-7437-10860A91C08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98548" y="3887619"/>
            <a:ext cx="609600" cy="609600"/>
          </a:xfrm>
          <a:prstGeom prst="rect">
            <a:avLst/>
          </a:prstGeom>
        </p:spPr>
      </p:pic>
      <p:pic>
        <p:nvPicPr>
          <p:cNvPr id="8" name="Vannoy_DT_Lect06_Ses07_Slide04_Clip05">
            <a:hlinkClick r:id="" action="ppaction://media"/>
            <a:extLst>
              <a:ext uri="{FF2B5EF4-FFF2-40B4-BE49-F238E27FC236}">
                <a16:creationId xmlns:a16="http://schemas.microsoft.com/office/drawing/2014/main" id="{14D2372C-FC0B-41DA-7115-16307829DF0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89057" y="5197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4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37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601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41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8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639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1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18490</TotalTime>
  <Words>234</Words>
  <Application>Microsoft Office PowerPoint</Application>
  <PresentationFormat>Widescreen</PresentationFormat>
  <Paragraphs>26</Paragraphs>
  <Slides>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Deuteronomy</vt:lpstr>
      <vt:lpstr>Deuteronomy</vt:lpstr>
      <vt:lpstr>Deuteronomy</vt:lpstr>
      <vt:lpstr>Deuteronomy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298</cp:revision>
  <dcterms:created xsi:type="dcterms:W3CDTF">2023-02-18T16:12:42Z</dcterms:created>
  <dcterms:modified xsi:type="dcterms:W3CDTF">2023-03-17T11:24:31Z</dcterms:modified>
</cp:coreProperties>
</file>