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73" d="100"/>
          <a:sy n="73" d="100"/>
        </p:scale>
        <p:origin x="1422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image" Target="../media/image7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3.mp3"/><Relationship Id="rId13" Type="http://schemas.microsoft.com/office/2007/relationships/media" Target="../media/media16.mp3"/><Relationship Id="rId18" Type="http://schemas.openxmlformats.org/officeDocument/2006/relationships/image" Target="../media/image7.png"/><Relationship Id="rId3" Type="http://schemas.microsoft.com/office/2007/relationships/media" Target="../media/media11.mp3"/><Relationship Id="rId7" Type="http://schemas.microsoft.com/office/2007/relationships/media" Target="../media/media13.mp3"/><Relationship Id="rId12" Type="http://schemas.openxmlformats.org/officeDocument/2006/relationships/audio" Target="../media/media15.mp3"/><Relationship Id="rId1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6" Type="http://schemas.openxmlformats.org/officeDocument/2006/relationships/audio" Target="../media/media17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11" Type="http://schemas.microsoft.com/office/2007/relationships/media" Target="../media/media15.mp3"/><Relationship Id="rId5" Type="http://schemas.microsoft.com/office/2007/relationships/media" Target="../media/media12.mp3"/><Relationship Id="rId15" Type="http://schemas.microsoft.com/office/2007/relationships/media" Target="../media/media17.mp3"/><Relationship Id="rId10" Type="http://schemas.openxmlformats.org/officeDocument/2006/relationships/audio" Target="../media/media14.mp3"/><Relationship Id="rId4" Type="http://schemas.openxmlformats.org/officeDocument/2006/relationships/audio" Target="../media/media11.mp3"/><Relationship Id="rId9" Type="http://schemas.microsoft.com/office/2007/relationships/media" Target="../media/media14.mp3"/><Relationship Id="rId14" Type="http://schemas.openxmlformats.org/officeDocument/2006/relationships/audio" Target="../media/media1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Deuteronomy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86264" y="3306540"/>
            <a:ext cx="8014007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5B:  Kline’s </a:t>
            </a:r>
            <a:r>
              <a:rPr lang="en-US" sz="2700" b="1" i="1" dirty="0">
                <a:solidFill>
                  <a:schemeClr val="tx1"/>
                </a:solidFill>
              </a:rPr>
              <a:t>Treaty of the Great King </a:t>
            </a:r>
            <a:r>
              <a:rPr lang="en-US" sz="2700" b="1" dirty="0">
                <a:solidFill>
                  <a:schemeClr val="tx1"/>
                </a:solidFill>
              </a:rPr>
              <a:t>and Responses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DT_Lect05B_Ses06_Slide01_Clip01">
            <a:hlinkClick r:id="" action="ppaction://media"/>
            <a:extLst>
              <a:ext uri="{FF2B5EF4-FFF2-40B4-BE49-F238E27FC236}">
                <a16:creationId xmlns:a16="http://schemas.microsoft.com/office/drawing/2014/main" id="{83B3BE3F-5F9B-FC52-A6F2-80FF16F383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834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12" y="1548448"/>
            <a:ext cx="10887815" cy="48955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3. Meredith Kline’s – Treaty of the Great King – Deuteronomy as a </a:t>
            </a:r>
            <a:b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         Covenant Renewal Ceremony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4.  Kline’s Outline of Deuteronomy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Deuteronomy as a Libretto of the Covenant Renewal Ceremony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Document Behind Deuteronomy?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What it Originally Oral or Written Down?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5.  Cultic Ceremonial Background:   Von Rad and Kline Parallels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6.  Deuteronomy Begins as Did the Ancient Treaties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7.  Kline’s Approach Resolves the Two Introduction Problem</a:t>
            </a:r>
          </a:p>
        </p:txBody>
      </p:sp>
      <p:pic>
        <p:nvPicPr>
          <p:cNvPr id="11" name="Vannoy_DT_Lect05B_Ses06_Slide02_Clip01">
            <a:hlinkClick r:id="" action="ppaction://media"/>
            <a:extLst>
              <a:ext uri="{FF2B5EF4-FFF2-40B4-BE49-F238E27FC236}">
                <a16:creationId xmlns:a16="http://schemas.microsoft.com/office/drawing/2014/main" id="{36F17F4F-BDB0-5B62-208A-2CA6736B96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367657" y="-609600"/>
            <a:ext cx="609600" cy="609600"/>
          </a:xfrm>
          <a:prstGeom prst="rect">
            <a:avLst/>
          </a:prstGeom>
        </p:spPr>
      </p:pic>
      <p:pic>
        <p:nvPicPr>
          <p:cNvPr id="12" name="Vannoy_DT_Lect05B_Ses06_Slide02_Clip02">
            <a:hlinkClick r:id="" action="ppaction://media"/>
            <a:extLst>
              <a:ext uri="{FF2B5EF4-FFF2-40B4-BE49-F238E27FC236}">
                <a16:creationId xmlns:a16="http://schemas.microsoft.com/office/drawing/2014/main" id="{9095BC5F-FC2C-DAF9-6BC8-F223D8E0CD8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62857" y="472312"/>
            <a:ext cx="609600" cy="609600"/>
          </a:xfrm>
          <a:prstGeom prst="rect">
            <a:avLst/>
          </a:prstGeom>
        </p:spPr>
      </p:pic>
      <p:pic>
        <p:nvPicPr>
          <p:cNvPr id="13" name="Vannoy_DT_Lect05B_Ses06_Slide02_Clip03">
            <a:hlinkClick r:id="" action="ppaction://media"/>
            <a:extLst>
              <a:ext uri="{FF2B5EF4-FFF2-40B4-BE49-F238E27FC236}">
                <a16:creationId xmlns:a16="http://schemas.microsoft.com/office/drawing/2014/main" id="{7166E8A6-0D48-8E35-BA28-1EBD2FE79F8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71566" y="1541917"/>
            <a:ext cx="609600" cy="609600"/>
          </a:xfrm>
          <a:prstGeom prst="rect">
            <a:avLst/>
          </a:prstGeom>
        </p:spPr>
      </p:pic>
      <p:pic>
        <p:nvPicPr>
          <p:cNvPr id="14" name="Vannoy_DT_Lect05B_Ses06_Slide02_Clip04">
            <a:hlinkClick r:id="" action="ppaction://media"/>
            <a:extLst>
              <a:ext uri="{FF2B5EF4-FFF2-40B4-BE49-F238E27FC236}">
                <a16:creationId xmlns:a16="http://schemas.microsoft.com/office/drawing/2014/main" id="{3EF44F01-5081-CF04-0EB1-86495909E6C7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71566" y="2611522"/>
            <a:ext cx="609600" cy="609600"/>
          </a:xfrm>
          <a:prstGeom prst="rect">
            <a:avLst/>
          </a:prstGeom>
        </p:spPr>
      </p:pic>
      <p:pic>
        <p:nvPicPr>
          <p:cNvPr id="15" name="Vannoy_DT_Lect05B_Ses06_Slide02_Clip05">
            <a:hlinkClick r:id="" action="ppaction://media"/>
            <a:extLst>
              <a:ext uri="{FF2B5EF4-FFF2-40B4-BE49-F238E27FC236}">
                <a16:creationId xmlns:a16="http://schemas.microsoft.com/office/drawing/2014/main" id="{36E181B4-4365-2AD3-CD14-AAD681DE6BEF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62857" y="3636879"/>
            <a:ext cx="609600" cy="609600"/>
          </a:xfrm>
          <a:prstGeom prst="rect">
            <a:avLst/>
          </a:prstGeom>
        </p:spPr>
      </p:pic>
      <p:pic>
        <p:nvPicPr>
          <p:cNvPr id="16" name="Vannoy_DT_Lect05B_Ses06_Slide02_Clip06">
            <a:hlinkClick r:id="" action="ppaction://media"/>
            <a:extLst>
              <a:ext uri="{FF2B5EF4-FFF2-40B4-BE49-F238E27FC236}">
                <a16:creationId xmlns:a16="http://schemas.microsoft.com/office/drawing/2014/main" id="{90C1A00F-CF3B-A4B5-90AD-28404D267AE0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71566" y="4401684"/>
            <a:ext cx="609600" cy="609600"/>
          </a:xfrm>
          <a:prstGeom prst="rect">
            <a:avLst/>
          </a:prstGeom>
        </p:spPr>
      </p:pic>
      <p:pic>
        <p:nvPicPr>
          <p:cNvPr id="17" name="Vannoy_DT_Lect05B_Ses06_Slide02_Clip07">
            <a:hlinkClick r:id="" action="ppaction://media"/>
            <a:extLst>
              <a:ext uri="{FF2B5EF4-FFF2-40B4-BE49-F238E27FC236}">
                <a16:creationId xmlns:a16="http://schemas.microsoft.com/office/drawing/2014/main" id="{31E948BF-190B-23D1-5C36-1F70BBA1C370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0457" y="5427041"/>
            <a:ext cx="609600" cy="609600"/>
          </a:xfrm>
          <a:prstGeom prst="rect">
            <a:avLst/>
          </a:prstGeom>
        </p:spPr>
      </p:pic>
      <p:pic>
        <p:nvPicPr>
          <p:cNvPr id="19" name="Vannoy_DT_Lect05B_Ses06_Slide02_Clip08">
            <a:hlinkClick r:id="" action="ppaction://media"/>
            <a:extLst>
              <a:ext uri="{FF2B5EF4-FFF2-40B4-BE49-F238E27FC236}">
                <a16:creationId xmlns:a16="http://schemas.microsoft.com/office/drawing/2014/main" id="{74D6B282-5CFF-80BB-C5ED-AB17F8673213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914156" y="64901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586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836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2295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33316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457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49892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572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914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7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5892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6122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69116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70616"/>
                            </p:stCondLst>
                            <p:childTnLst>
                              <p:par>
                                <p:cTn id="4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1126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84296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1872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569" y="1243938"/>
            <a:ext cx="11414288" cy="5331161"/>
          </a:xfrm>
        </p:spPr>
        <p:txBody>
          <a:bodyPr>
            <a:noAutofit/>
          </a:bodyPr>
          <a:lstStyle/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Stipulations:  Basic and Specific Stipulations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Love (‘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ahav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) of God in Deuteronomy as Duty Toward the Suzerain/King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D.  The Covenant Form in the Old Testament and Its Historical Implication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1.  The Sitz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im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Leben [situation in life] of the Covenant Form and Its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Historical Implications of Setting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a.  C.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Baltzer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, The Covenant Formulary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D. J. McCarthy 	2</a:t>
            </a:r>
          </a:p>
          <a:p>
            <a:pPr lvl="3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Literary Forms and Historical Settings: a modern  example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600" dirty="0">
                <a:latin typeface="Roboto" panose="02000000000000000000" pitchFamily="2" charset="0"/>
                <a:ea typeface="Roboto" panose="02000000000000000000" pitchFamily="2" charset="0"/>
              </a:rPr>
              <a:t>2.  The Nature of the Covenant Form and Its Origin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1" name="Vannoy_DT_Lect05B_Ses06_Slide03_Clip01">
            <a:hlinkClick r:id="" action="ppaction://media"/>
            <a:extLst>
              <a:ext uri="{FF2B5EF4-FFF2-40B4-BE49-F238E27FC236}">
                <a16:creationId xmlns:a16="http://schemas.microsoft.com/office/drawing/2014/main" id="{96FA0E41-E8D5-0AA2-E7D9-23F032F43F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2892" y="-156882"/>
            <a:ext cx="609600" cy="609600"/>
          </a:xfrm>
          <a:prstGeom prst="rect">
            <a:avLst/>
          </a:prstGeom>
        </p:spPr>
      </p:pic>
      <p:pic>
        <p:nvPicPr>
          <p:cNvPr id="12" name="Vannoy_DT_Lect05B_Ses06_Slide03_Clip02">
            <a:hlinkClick r:id="" action="ppaction://media"/>
            <a:extLst>
              <a:ext uri="{FF2B5EF4-FFF2-40B4-BE49-F238E27FC236}">
                <a16:creationId xmlns:a16="http://schemas.microsoft.com/office/drawing/2014/main" id="{7E5578E5-6419-8CA9-7FD5-72B2BB624F7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2892" y="744710"/>
            <a:ext cx="609600" cy="609600"/>
          </a:xfrm>
          <a:prstGeom prst="rect">
            <a:avLst/>
          </a:prstGeom>
        </p:spPr>
      </p:pic>
      <p:pic>
        <p:nvPicPr>
          <p:cNvPr id="13" name="Vannoy_DT_Lect05B_Ses06_Slide03_Clip03">
            <a:hlinkClick r:id="" action="ppaction://media"/>
            <a:extLst>
              <a:ext uri="{FF2B5EF4-FFF2-40B4-BE49-F238E27FC236}">
                <a16:creationId xmlns:a16="http://schemas.microsoft.com/office/drawing/2014/main" id="{080D8390-5B93-04F3-536F-C6EFA81220A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2892" y="1548448"/>
            <a:ext cx="609600" cy="609600"/>
          </a:xfrm>
          <a:prstGeom prst="rect">
            <a:avLst/>
          </a:prstGeom>
        </p:spPr>
      </p:pic>
      <p:pic>
        <p:nvPicPr>
          <p:cNvPr id="14" name="Vannoy_DT_Lect05B_Ses06_Slide03_Clip04">
            <a:hlinkClick r:id="" action="ppaction://media"/>
            <a:extLst>
              <a:ext uri="{FF2B5EF4-FFF2-40B4-BE49-F238E27FC236}">
                <a16:creationId xmlns:a16="http://schemas.microsoft.com/office/drawing/2014/main" id="{7B42E17C-9F77-7DD4-22F6-47F9941C9D8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644846" y="2649583"/>
            <a:ext cx="609600" cy="609600"/>
          </a:xfrm>
          <a:prstGeom prst="rect">
            <a:avLst/>
          </a:prstGeom>
        </p:spPr>
      </p:pic>
      <p:pic>
        <p:nvPicPr>
          <p:cNvPr id="15" name="Vannoy_DT_Lect05B_Ses06_Slide03_Clip05">
            <a:hlinkClick r:id="" action="ppaction://media"/>
            <a:extLst>
              <a:ext uri="{FF2B5EF4-FFF2-40B4-BE49-F238E27FC236}">
                <a16:creationId xmlns:a16="http://schemas.microsoft.com/office/drawing/2014/main" id="{9DF564B7-19AB-6B45-9701-34BB44A38968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097692" y="3598818"/>
            <a:ext cx="609600" cy="609600"/>
          </a:xfrm>
          <a:prstGeom prst="rect">
            <a:avLst/>
          </a:prstGeom>
        </p:spPr>
      </p:pic>
      <p:pic>
        <p:nvPicPr>
          <p:cNvPr id="16" name="Vannoy_DT_Lect05B_Ses06_Slide03_Clip06">
            <a:hlinkClick r:id="" action="ppaction://media"/>
            <a:extLst>
              <a:ext uri="{FF2B5EF4-FFF2-40B4-BE49-F238E27FC236}">
                <a16:creationId xmlns:a16="http://schemas.microsoft.com/office/drawing/2014/main" id="{4D683789-26A6-FDDE-85EE-4851C3CBC50D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3158652" y="4554456"/>
            <a:ext cx="609600" cy="609600"/>
          </a:xfrm>
          <a:prstGeom prst="rect">
            <a:avLst/>
          </a:prstGeom>
        </p:spPr>
      </p:pic>
      <p:pic>
        <p:nvPicPr>
          <p:cNvPr id="17" name="Vannoy_DT_Lect05B_Ses06_Slide03_Clip07">
            <a:hlinkClick r:id="" action="ppaction://media"/>
            <a:extLst>
              <a:ext uri="{FF2B5EF4-FFF2-40B4-BE49-F238E27FC236}">
                <a16:creationId xmlns:a16="http://schemas.microsoft.com/office/drawing/2014/main" id="{8B1FCEFE-F850-D474-F0B6-19BA7B21495E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92892" y="5510094"/>
            <a:ext cx="609600" cy="609600"/>
          </a:xfrm>
          <a:prstGeom prst="rect">
            <a:avLst/>
          </a:prstGeom>
        </p:spPr>
      </p:pic>
      <p:pic>
        <p:nvPicPr>
          <p:cNvPr id="19" name="Vannoy_DT_Lect05B_Ses06_Slide03_Clip08">
            <a:hlinkClick r:id="" action="ppaction://media"/>
            <a:extLst>
              <a:ext uri="{FF2B5EF4-FFF2-40B4-BE49-F238E27FC236}">
                <a16:creationId xmlns:a16="http://schemas.microsoft.com/office/drawing/2014/main" id="{29E09ED9-96CF-4F48-B6D9-F51E2C0BE22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57504" y="6553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74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113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382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283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78652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4023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20884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1738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40268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32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748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28748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789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8644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283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93476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80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17707</TotalTime>
  <Words>253</Words>
  <Application>Microsoft Office PowerPoint</Application>
  <PresentationFormat>Widescreen</PresentationFormat>
  <Paragraphs>23</Paragraphs>
  <Slides>3</Slides>
  <Notes>0</Notes>
  <HiddenSlides>0</HiddenSlides>
  <MMClips>17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Deuteronomy</vt:lpstr>
      <vt:lpstr>Deuteronomy</vt:lpstr>
      <vt:lpstr>Deuteronomy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291</cp:revision>
  <dcterms:created xsi:type="dcterms:W3CDTF">2023-02-18T16:12:42Z</dcterms:created>
  <dcterms:modified xsi:type="dcterms:W3CDTF">2023-03-16T15:28:34Z</dcterms:modified>
</cp:coreProperties>
</file>