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notesMasterIdLst>
    <p:notesMasterId r:id="rId71"/>
  </p:notesMasterIdLst>
  <p:sldIdLst>
    <p:sldId id="256" r:id="rId2"/>
    <p:sldId id="257" r:id="rId3"/>
    <p:sldId id="258" r:id="rId4"/>
    <p:sldId id="269" r:id="rId5"/>
    <p:sldId id="261" r:id="rId6"/>
    <p:sldId id="259" r:id="rId7"/>
    <p:sldId id="260" r:id="rId8"/>
    <p:sldId id="262" r:id="rId9"/>
    <p:sldId id="263" r:id="rId10"/>
    <p:sldId id="265" r:id="rId11"/>
    <p:sldId id="319" r:id="rId12"/>
    <p:sldId id="264" r:id="rId13"/>
    <p:sldId id="32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2" r:id="rId28"/>
    <p:sldId id="283" r:id="rId29"/>
    <p:sldId id="284" r:id="rId30"/>
    <p:sldId id="285" r:id="rId31"/>
    <p:sldId id="286" r:id="rId32"/>
    <p:sldId id="322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323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24" r:id="rId51"/>
    <p:sldId id="303" r:id="rId52"/>
    <p:sldId id="304" r:id="rId53"/>
    <p:sldId id="305" r:id="rId54"/>
    <p:sldId id="306" r:id="rId55"/>
    <p:sldId id="307" r:id="rId56"/>
    <p:sldId id="308" r:id="rId57"/>
    <p:sldId id="321" r:id="rId58"/>
    <p:sldId id="266" r:id="rId59"/>
    <p:sldId id="309" r:id="rId60"/>
    <p:sldId id="310" r:id="rId61"/>
    <p:sldId id="311" r:id="rId62"/>
    <p:sldId id="312" r:id="rId63"/>
    <p:sldId id="313" r:id="rId64"/>
    <p:sldId id="314" r:id="rId65"/>
    <p:sldId id="316" r:id="rId66"/>
    <p:sldId id="317" r:id="rId67"/>
    <p:sldId id="325" r:id="rId68"/>
    <p:sldId id="315" r:id="rId69"/>
    <p:sldId id="318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3186" autoAdjust="0"/>
  </p:normalViewPr>
  <p:slideViewPr>
    <p:cSldViewPr snapToGrid="0">
      <p:cViewPr varScale="1">
        <p:scale>
          <a:sx n="71" d="100"/>
          <a:sy n="71" d="100"/>
        </p:scale>
        <p:origin x="113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4F6AA-FFFD-4A35-8877-D184BCE480D7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DB255-967C-41D7-9D4B-AD3F27378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6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ymonline.com/word/kanji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etymonline.com/word/icon" TargetMode="External"/><Relationship Id="rId5" Type="http://schemas.openxmlformats.org/officeDocument/2006/relationships/hyperlink" Target="https://www.etymonline.com/word/emotion" TargetMode="External"/><Relationship Id="rId4" Type="http://schemas.openxmlformats.org/officeDocument/2006/relationships/hyperlink" Target="https://www.etymonline.com/word/emoticon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91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60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9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7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0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63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5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10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95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40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pictorial character, by 2008, from Japanese </a:t>
            </a:r>
            <a:r>
              <a:rPr lang="en-US" b="0" i="1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e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 "picture" + </a:t>
            </a:r>
            <a:r>
              <a:rPr lang="en-US" b="0" i="1" dirty="0" err="1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moji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 "character" (compare </a:t>
            </a:r>
            <a:r>
              <a:rPr lang="en-US" b="1" i="0" dirty="0">
                <a:solidFill>
                  <a:srgbClr val="83001D"/>
                </a:solidFill>
                <a:effectLst/>
                <a:latin typeface="Georgia" panose="02040502050405020303" pitchFamily="18" charset="0"/>
                <a:hlinkClick r:id="rId3" tooltip="Etymology, meaning and definition of kanji "/>
              </a:rPr>
              <a:t>kanji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), coined 1999 in Japanese by </a:t>
            </a:r>
            <a:r>
              <a:rPr lang="en-US" b="0" i="0" dirty="0" err="1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Shigetaka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 Kurita, NTT DoCoMo employee. Its adoption in English was driven by Apple iPhone's inclusion of the feature in 2008. The similarity to native </a:t>
            </a:r>
            <a:r>
              <a:rPr lang="en-US" b="1" i="0" dirty="0">
                <a:solidFill>
                  <a:srgbClr val="83001D"/>
                </a:solidFill>
                <a:effectLst/>
                <a:latin typeface="Georgia" panose="02040502050405020303" pitchFamily="18" charset="0"/>
                <a:hlinkClick r:id="rId4" tooltip="Etymology, meaning and definition of emoticon "/>
              </a:rPr>
              <a:t>emoticon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 is a happy coincidence. "pictorial representation of a facial expression using punctuation or other keyboard characters," by 1992, apparently from </a:t>
            </a:r>
            <a:r>
              <a:rPr lang="en-US" b="1" i="0" dirty="0">
                <a:solidFill>
                  <a:srgbClr val="83001D"/>
                </a:solidFill>
                <a:effectLst/>
                <a:latin typeface="Georgia" panose="02040502050405020303" pitchFamily="18" charset="0"/>
                <a:hlinkClick r:id="rId5" tooltip="Etymology, meaning and definition of emotion "/>
              </a:rPr>
              <a:t>emotion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 + </a:t>
            </a:r>
            <a:r>
              <a:rPr lang="en-US" b="1" i="0" dirty="0">
                <a:solidFill>
                  <a:srgbClr val="83001D"/>
                </a:solidFill>
                <a:effectLst/>
                <a:latin typeface="Georgia" panose="02040502050405020303" pitchFamily="18" charset="0"/>
                <a:hlinkClick r:id="rId6" tooltip="Etymology, meaning and definition of icon "/>
              </a:rPr>
              <a:t>icon</a:t>
            </a:r>
            <a:r>
              <a:rPr lang="en-US" b="0" i="0" dirty="0">
                <a:solidFill>
                  <a:srgbClr val="555555"/>
                </a:solidFill>
                <a:effectLst/>
                <a:latin typeface="Georgia" panose="02040502050405020303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29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34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20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797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31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68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477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978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66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3426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53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705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99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54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131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644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91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076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357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862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90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72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785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7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3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14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172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9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5605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2634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322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323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1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9613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2818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5435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79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8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49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38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3DB255-967C-41D7-9D4B-AD3F2737888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0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1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7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467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32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90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69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26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3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8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2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0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9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10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0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0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2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426" y="979145"/>
            <a:ext cx="8825658" cy="2677648"/>
          </a:xfrm>
        </p:spPr>
        <p:txBody>
          <a:bodyPr/>
          <a:lstStyle/>
          <a:p>
            <a:pPr algn="ctr"/>
            <a:r>
              <a:rPr lang="en-US" dirty="0"/>
              <a:t>Proverbs 22:6 -- </a:t>
            </a:r>
            <a:br>
              <a:rPr lang="en-US" dirty="0"/>
            </a:br>
            <a:r>
              <a:rPr lang="en-US" dirty="0"/>
              <a:t>Train up a child </a:t>
            </a:r>
            <a:br>
              <a:rPr lang="en-US" dirty="0"/>
            </a:br>
            <a:r>
              <a:rPr lang="en-US" dirty="0"/>
              <a:t>in the way he should go?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41C6ED-DCBD-EF3E-A994-A9363C4FBE26}"/>
              </a:ext>
            </a:extLst>
          </p:cNvPr>
          <p:cNvSpPr txBox="1"/>
          <p:nvPr/>
        </p:nvSpPr>
        <p:spPr>
          <a:xfrm>
            <a:off x="1345408" y="4554070"/>
            <a:ext cx="8713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Dr. Ted Hildebrandt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55539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120" y="725145"/>
            <a:ext cx="10373958" cy="1109631"/>
          </a:xfrm>
        </p:spPr>
        <p:txBody>
          <a:bodyPr/>
          <a:lstStyle/>
          <a:p>
            <a:pPr algn="ctr"/>
            <a:r>
              <a:rPr lang="en-US" dirty="0"/>
              <a:t>Contrary Examples &amp; Prov 22:6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5" y="2088776"/>
            <a:ext cx="11181789" cy="452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 Examples of </a:t>
            </a:r>
            <a:r>
              <a:rPr lang="en-US" sz="3000" b="1" dirty="0">
                <a:solidFill>
                  <a:srgbClr val="FFFF00"/>
                </a:solidFill>
              </a:rPr>
              <a:t>good parent </a:t>
            </a: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 bad kid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-- Isa 1:2  God  Israel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“Hear, O heavens, 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and give ear, O earth:    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        for the LORD has spoken: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Children have I reared and brought up. 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    But they have rebelled against me.”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God, the perfect parent, yet has rebellious children. 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7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5" y="2088776"/>
            <a:ext cx="11181789" cy="5221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Examples of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bad parent  good kid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– Saul  Jonathan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Examples of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others parenting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resulting in good kids 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    Clarence Thomas raised by grandparents; 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Joash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escaped Athaliah, raised by priest Jehoiada 2 Kgs. 11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Examples of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mixed parenting  good mother/bad father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–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Karen G.;  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Charles Payne raised by mother (good), father bailed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C9ABD87-AD3F-F938-1B29-AE39F2EE3F02}"/>
              </a:ext>
            </a:extLst>
          </p:cNvPr>
          <p:cNvSpPr txBox="1">
            <a:spLocks/>
          </p:cNvSpPr>
          <p:nvPr/>
        </p:nvSpPr>
        <p:spPr bwMode="gray">
          <a:xfrm>
            <a:off x="833120" y="725145"/>
            <a:ext cx="10373958" cy="110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Contrary Examples &amp; Prov 22:6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59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20" y="979145"/>
            <a:ext cx="10948296" cy="1109631"/>
          </a:xfrm>
        </p:spPr>
        <p:txBody>
          <a:bodyPr/>
          <a:lstStyle/>
          <a:p>
            <a:pPr algn="ctr"/>
            <a:r>
              <a:rPr lang="en-US" dirty="0"/>
              <a:t>Timing Doesn’t work &amp; Pr. 22:6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5" y="2282416"/>
            <a:ext cx="11333181" cy="341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</a:rPr>
              <a:t>   Train kid right </a:t>
            </a:r>
            <a:r>
              <a:rPr lang="en-US" sz="3200" b="1" dirty="0">
                <a:solidFill>
                  <a:schemeClr val="bg1"/>
                </a:solidFill>
                <a:sym typeface="Wingdings" panose="05000000000000000000" pitchFamily="2" charset="2"/>
              </a:rPr>
              <a:t> Timing when old (hit by car) never old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Prodigal dies in the error of his ways, no repentance, </a:t>
            </a:r>
            <a:b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OR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Kid wild when young gets older changes his ways –</a:t>
            </a:r>
            <a:b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Apostle Paul, Simon the Zealot, Pauly H. &amp;  Terry H., </a:t>
            </a:r>
            <a:b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Jack – polio  didn’t  go to prison like friends</a:t>
            </a:r>
            <a:endParaRPr lang="en-US" sz="32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05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5" y="2088776"/>
            <a:ext cx="11181789" cy="57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</a:rPr>
              <a:t>       </a:t>
            </a:r>
            <a:endParaRPr lang="en-US" sz="3200" b="1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D2F1D-3EA4-F60D-0D5A-CA2F492F9AAD}"/>
              </a:ext>
            </a:extLst>
          </p:cNvPr>
          <p:cNvSpPr txBox="1"/>
          <p:nvPr/>
        </p:nvSpPr>
        <p:spPr>
          <a:xfrm flipH="1">
            <a:off x="505106" y="988410"/>
            <a:ext cx="1118178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80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80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80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80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[</a:t>
            </a:r>
            <a:r>
              <a:rPr lang="en-US" sz="6600" u="sng" dirty="0" err="1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</a:t>
            </a:r>
            <a:r>
              <a:rPr lang="en-US" sz="6600" dirty="0" err="1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anak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] </a:t>
            </a:r>
            <a:b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Is it “train up” or </a:t>
            </a:r>
            <a:b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Initiate the first use of/dedicate?</a:t>
            </a:r>
          </a:p>
        </p:txBody>
      </p:sp>
    </p:spTree>
    <p:extLst>
      <p:ext uri="{BB962C8B-B14F-4D97-AF65-F5344CB8AC3E}">
        <p14:creationId xmlns:p14="http://schemas.microsoft.com/office/powerpoint/2010/main" val="162126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5" y="2088776"/>
            <a:ext cx="11181789" cy="1985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</a:rPr>
              <a:t>       Train up  - translation found in KJV, NASB, RSV, TEV,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                         ESV, NLT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he-IL" sz="4800" dirty="0">
                <a:solidFill>
                  <a:schemeClr val="bg1"/>
                </a:solidFill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4800" dirty="0">
                <a:solidFill>
                  <a:schemeClr val="bg1"/>
                </a:solidFill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800" dirty="0">
                <a:solidFill>
                  <a:schemeClr val="bg1"/>
                </a:solidFill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800" dirty="0">
                <a:solidFill>
                  <a:schemeClr val="bg1"/>
                </a:solidFill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2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Only used 5x in Bible/OT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D2F1D-3EA4-F60D-0D5A-CA2F492F9AAD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72403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61265" y="2363096"/>
            <a:ext cx="11181789" cy="3239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ESV/KJV/NRSV: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 up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child in the way 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go;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even when he is old he will not depart from it.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NLT: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your children onto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path,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and when they are older, they will not leave it.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NIV: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children off on the way they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go,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and even when they are old they will not turn from it.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EAF410-F92B-9EA4-1C4C-E27377C40E31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423453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5" y="2088776"/>
            <a:ext cx="11181789" cy="3890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1.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Stimulate Desire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 Arabic root 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hanaka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desire BDB 335,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and KB 320, dictionaries take this imperative verb as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denominative from the noun root “desire.”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he-IL" sz="40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חֵ</a:t>
            </a:r>
            <a:r>
              <a:rPr lang="en-US" sz="40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he-IL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is palate, gums, roof of the mouth. </a:t>
            </a:r>
            <a:b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Illustration Arab woman taking honey rubbing it on gums </a:t>
            </a:r>
            <a:b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(</a:t>
            </a:r>
            <a:r>
              <a:rPr lang="en-US" sz="3200" i="1" dirty="0" err="1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hanakun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of child with oil and dates before he begins to </a:t>
            </a:r>
            <a:b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suck makes it more palatable BDB 335. cf. TDOT V.19 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77F667-4BED-11DF-A93F-AEE68553B429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4808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346635" y="2159896"/>
            <a:ext cx="11181789" cy="373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1.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Stimulate Desire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--  Confirmed by “</a:t>
            </a: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according (</a:t>
            </a:r>
            <a:r>
              <a:rPr lang="en-US" sz="36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36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 </a:t>
            </a:r>
            <a:r>
              <a:rPr lang="en-US" sz="36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</a:t>
            </a:r>
            <a:r>
              <a:rPr lang="en-US" sz="3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mouth</a:t>
            </a: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פִי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of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 way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דַרְכּוֹ</a:t>
            </a: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endParaRPr lang="he-IL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 Yet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Exod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34:27 –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 פִי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accordance with  “in accordance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with these words”…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3.  Yet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17:10-11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 פִי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means “according to” what they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declare, and “according to the instructions” …  no oral fixation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B8CD9B-8035-E4D0-67CA-E4858BBB835D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46026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378908" y="2159896"/>
            <a:ext cx="11181789" cy="5317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1.  Etymology does not determine meaning – Arabic root.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Rather: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Usage in context determines the meaning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2.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Problems with using etymology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cute – original sense “bow legged”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emoji – not English:  emotion + icon (=emoticon), but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really from Japanese e=picture;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moji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character (coined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1999) driven by Apple iPhone’s inclusion 2008.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07F9CA-61D7-7F34-4734-6F386E824344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19965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631896" y="1934583"/>
            <a:ext cx="11181789" cy="5215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“Train up”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Nurturing, instructing, and disciplining of a child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in moral character and wisdom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Frequent in Proverbs – how old is the “son” in Proverbs?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Prov 13:24 Whoever spares the rod hates his son,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but he who loves him is diligent to discipline him.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Prov 19:18 Discipline your son, for there is hope,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Prov 29:17 Discipline your son, and he will give you rest…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0E466A-0B65-B36F-A088-6D698C15367B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35613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9266" y="521945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Proverbs 22:6 – Current Use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782471" y="1641736"/>
            <a:ext cx="109010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Encouragement</a:t>
            </a:r>
            <a:r>
              <a:rPr lang="en-US" sz="3000" b="1" dirty="0">
                <a:solidFill>
                  <a:schemeClr val="bg1"/>
                </a:solidFill>
              </a:rPr>
              <a:t> – importance of early childrearing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Hope</a:t>
            </a:r>
            <a:r>
              <a:rPr lang="en-US" sz="3000" b="1" dirty="0">
                <a:solidFill>
                  <a:schemeClr val="bg1"/>
                </a:solidFill>
              </a:rPr>
              <a:t> – Do childrearing right 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 results guaranteed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Hope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 – Child goes astray, when old the prodigal returns</a:t>
            </a:r>
          </a:p>
          <a:p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4. </a:t>
            </a: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Anxiety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 – do it wrong, mess up, may permanently </a:t>
            </a:r>
            <a:b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          hurt child, uncertainty of doing it “right”</a:t>
            </a:r>
          </a:p>
          <a:p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5. </a:t>
            </a: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Good child 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 proves they were a good parent</a:t>
            </a:r>
          </a:p>
          <a:p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6. </a:t>
            </a: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Bad child 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 boney finger accuses us of being a </a:t>
            </a:r>
            <a:b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</a:b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          bad parent </a:t>
            </a:r>
          </a:p>
          <a:p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7. </a:t>
            </a: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Pain of prodigal child 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– Mt 23:37; Hos 11:1-2; Prov 10:1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4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906216" y="1826409"/>
            <a:ext cx="11181789" cy="4597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“Train up”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child training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an absent/preoccupied parent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raising their kids on phone screens and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Tiktok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Sole Aramaic reference for “training” for fast on Day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of Atonement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Modern Hebrew synonyms like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לָמַד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(learn)  with English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glosses like “education” “apprentice/pupil.”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חִינוּ</a:t>
            </a:r>
            <a: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means “education” in modern Hebrew       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0E1885-8134-8D40-92F3-3619B4F7166E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41733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906216" y="2332020"/>
            <a:ext cx="11181789" cy="330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“Train up”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Questions:  why not use high frequency wisdom words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on training and instruction </a:t>
            </a:r>
            <a:r>
              <a:rPr lang="en-US" sz="36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לָמַד , מָסַר , יָדַ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)?</a:t>
            </a:r>
            <a:r>
              <a:rPr lang="he-IL" sz="36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endParaRPr lang="en-US" sz="3600" b="1" dirty="0">
              <a:solidFill>
                <a:schemeClr val="bg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Beware piling up meanings:  dedication,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discipline (train up), desire when the meanings are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so disparate – bad methodology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4D9B0E-D53E-4D1A-4230-E487DF4EA115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344276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906217" y="1944743"/>
            <a:ext cx="10539920" cy="2050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– 5 uses of 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חַנַ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OT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Four other occurrences of  </a:t>
            </a:r>
            <a:r>
              <a:rPr lang="en-US" sz="3000" b="1" i="1" u="sng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he-IL" sz="4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4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used in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“dedicating” or “initiating the use of” buildings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87FAA9-1481-8D6F-C694-FE793D169F3C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98245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6040" y="1670054"/>
            <a:ext cx="10539920" cy="472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the use of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1.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20:5 (2x) Initial use of a new house as a reason for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a man’s not going to war lest someone else uses it first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“Then the officers shall speak to the people, saying, ‘Is there any man who has built a new house and has not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dedicated [ESV, KJV, NASB, NLT, NAB, NRSV]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“begun to live in” [NIV]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it? Let him go back to his house, lest he die in the battle and another man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dedicate [NIV “begin to live in]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it.”  simple dedication – No; begun to live in it more the point for not going to war. 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4C9CBE6-E1F2-E936-0B0E-1796E4E59867}"/>
              </a:ext>
            </a:extLst>
          </p:cNvPr>
          <p:cNvSpPr txBox="1"/>
          <p:nvPr/>
        </p:nvSpPr>
        <p:spPr>
          <a:xfrm flipH="1">
            <a:off x="1698976" y="531568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312424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949247" y="1944743"/>
            <a:ext cx="10539920" cy="437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the first use of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1 Kings 8:63 and 2 Chron. 7:5 both in contexts of the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celebrations surrounding the dedication and first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use of the Solomonic temple.   -- cultic context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1 Kgs 8:63 “Solomon offered as peace offerings to the LORD 22,000 oxen and 120,000 sheep. So the king and all the people of Israel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dedicated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[first use of] the house of the LORD.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Profane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sacred (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קָדַשׁ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) 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moves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at the time of its initial use.  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65C68A-1654-7E16-197C-B1F159AD32ED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52310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679524" y="1463480"/>
            <a:ext cx="10832951" cy="554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2.  To dedicate/initiate the first use of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8 noun uses of  (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חֲנֻכָּה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Num 7:10-11, 84, 88; Mosaic altar at the tabernacle’s construction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And the chiefs offered offerings for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dedication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altar on the day it was anointed; and the chiefs offered their offering before the altar.  And the LORD said to Moses, “They shall offer their offerings, one chief each day, for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dedication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altar.”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Notice here too: initial use of the altar with a ceremony dedicating it also “anointing” 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מַשַׁח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it.  So made holy/anointed before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986CE-F56A-42BB-CA2D-C8B87B0B0E60}"/>
              </a:ext>
            </a:extLst>
          </p:cNvPr>
          <p:cNvSpPr txBox="1"/>
          <p:nvPr/>
        </p:nvSpPr>
        <p:spPr>
          <a:xfrm flipH="1">
            <a:off x="1698976" y="34510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34000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9" y="1944743"/>
            <a:ext cx="10832951" cy="2210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3.  8 noun uses of  (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חֲנֻכָּה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Chr. 7:9 Dedication of the temple:  “And on the eighth day they held a solemn assembly, for they had kept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dedication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altar seven days and the feast seven days.  -- initial use of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17913B-6113-AFB0-F60D-EDFF0430E5DC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546969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9" y="1944743"/>
            <a:ext cx="10832951" cy="3198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3.  8 noun uses of 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חנֻכָּה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12:27  And at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dedication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wall of Jerusalem they sought the Levites in all their places to bring them to Jerusalem to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celebrate the dedication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gladness, with thanksgivings and with singing …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wall is now ready for use</a:t>
            </a:r>
            <a:endParaRPr lang="en-US" sz="30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26864C-18AA-B5C0-0A10-FC08D584DF53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8057131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9" y="1944743"/>
            <a:ext cx="10832951" cy="280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3.  8 noun uses of 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חנֻכָּה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 30:1 [title] “A Psalm of David. A song at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dedication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temple.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Profane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sacred as the celebration marking the initial use of it.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EF555C-16F4-B6F3-9DC8-EE9BA6311831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94210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9" y="1944743"/>
            <a:ext cx="10832951" cy="4000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3.  8 noun uses of  (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חֲנֻכָּה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Feast of Hanukkah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derived from same root:  celebrating the dedication of the second temple after purified by Maccabees having been profaned by Antiochus Epiphanes.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Feast of Dedication (John 10:22) Jesus at Jerusalem in the winter.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18F7CE-E645-990C-09E3-F6531C8EDD2B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8791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697" y="602627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Proverb not a Promise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797859" y="1792940"/>
            <a:ext cx="109010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Proverb is not a promise – genre issues</a:t>
            </a:r>
            <a:r>
              <a:rPr lang="en-US" sz="3000" b="1" dirty="0">
                <a:solidFill>
                  <a:schemeClr val="bg1"/>
                </a:solidFill>
              </a:rPr>
              <a:t>, examples 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chemeClr val="bg1"/>
                </a:solidFill>
              </a:rPr>
              <a:t>  Prov 10:4 --Is “a slack hand causes poverty. But the hand of the diligent makes rich,” always true?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History is not law </a:t>
            </a:r>
            <a:r>
              <a:rPr lang="en-US" sz="3000" b="1" dirty="0">
                <a:solidFill>
                  <a:schemeClr val="bg1"/>
                </a:solidFill>
              </a:rPr>
              <a:t>/ law is not history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3000" b="1" dirty="0" err="1">
                <a:solidFill>
                  <a:schemeClr val="bg1"/>
                </a:solidFill>
              </a:rPr>
              <a:t>History</a:t>
            </a:r>
            <a:r>
              <a:rPr lang="en-US" sz="3000" b="1" dirty="0">
                <a:solidFill>
                  <a:schemeClr val="bg1"/>
                </a:solidFill>
              </a:rPr>
              <a:t> – She’s my sister (Abraham/Isaac of Sarah/Rebekah; = law?  Not really;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David man after God’s heart 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 Bathsheba/Uriah ???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Law: firstborn child  God’s (Ex. 22:29)  history? Now?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  <a:sym typeface="Wingdings" panose="05000000000000000000" pitchFamily="2" charset="2"/>
              </a:rPr>
              <a:t>Prophecy</a:t>
            </a:r>
            <a:r>
              <a:rPr lang="en-US" sz="3000" b="1" dirty="0">
                <a:solidFill>
                  <a:schemeClr val="bg1"/>
                </a:solidFill>
                <a:sym typeface="Wingdings" panose="05000000000000000000" pitchFamily="2" charset="2"/>
              </a:rPr>
              <a:t>: Isa 20:3 going around naked  normative?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AutoNum type="arabicPeriod"/>
            </a:pP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9" y="1944743"/>
            <a:ext cx="10832951" cy="313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– noun usage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4.  Aramaic:  4x  -- used to describe the initial use/dedication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of the second temple (Ezra 6:16-17)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and the dedication of Nebuchadnezzar’s 90 foot image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of gold in Daniel 3:2-3.  Finally ready for use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87C4BB-3B5E-EFBD-0AFF-8D52117DB2AE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05229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8" y="1670054"/>
            <a:ext cx="10832951" cy="439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summary: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summary, the root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used as a verb 4 times other than in Proverbs 22:6.  All four are in the context of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celebration of the initial use or dedication of a building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(temple).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eight noun uses all have reference to the cultic initiation of material objects (altar/temple/wall).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four uses in biblical Aramaic parallel this usage exactly (second temple/idol).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21454A-FDBF-4A46-3C8B-02D9A8A90F60}"/>
              </a:ext>
            </a:extLst>
          </p:cNvPr>
          <p:cNvSpPr txBox="1"/>
          <p:nvPr/>
        </p:nvSpPr>
        <p:spPr>
          <a:xfrm flipH="1">
            <a:off x="1698976" y="574601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6930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8" y="1670054"/>
            <a:ext cx="10832951" cy="2540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the first use of summary: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to be made of this data, that clearly does not favor the normal pedagogical reading of Proverbs 22:6 as “train up”?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21454A-FDBF-4A46-3C8B-02D9A8A90F60}"/>
              </a:ext>
            </a:extLst>
          </p:cNvPr>
          <p:cNvSpPr txBox="1"/>
          <p:nvPr/>
        </p:nvSpPr>
        <p:spPr>
          <a:xfrm flipH="1">
            <a:off x="1698976" y="574601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3369490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8" y="2089603"/>
            <a:ext cx="10832951" cy="412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summary: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Couple of cautions: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1) Pedagogical intent of much of Proverbs, not cultic dedication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2) the other uses outside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22:6 are with inanimate objects that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are being “dedicated” and “initial use of” things.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22:6 is about a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na’ar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(often translated “child”).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Contextual collocates determines meaning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runs – “boy runs”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different than “faucet runs” or “car runs” or “committee runs well”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93637A-B5BE-910D-930B-0A354C3B1330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45655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28338" y="2003543"/>
            <a:ext cx="10832951" cy="280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summary: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Jastrow provides several postbiblical Aramaic examples where a high priest, who is inaugurated and Isaac who was initiated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into the covenant on the eighth day.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8AEB8-84ED-8E8C-6191-88E6B7F7508D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552145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885209"/>
            <a:ext cx="10832951" cy="494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summary: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Genesis 14:14, 24 and interesting parallel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“When Abram heard that his kinsman had been taken captive, he led forth his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trained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חֲנִיכָיו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) men, born in his house, 318 of them, and went in pursuit as far as Dan…[after the victory] … I will take nothing but what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 men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נְ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ָרִי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ם )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eaten, and the share of the men who went with me.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Not novices, experienced, trained qualified fighters, ready to go.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C8615F-425E-DE96-2467-29AF7C04C74E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834526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895966"/>
            <a:ext cx="10832951" cy="3528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dedicate/initiate summary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Albright Akkadian documents dating just before the Amarna age [15</a:t>
            </a:r>
            <a:r>
              <a:rPr lang="en-US" sz="3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BC]) complaint from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Amenophis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Egypt that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Rewassa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Taanach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 the context of mustering troops for war, had not sent his “retainers” [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servant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who provides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military service as well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(ha-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-u-ka) to greet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Amenophis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F36B64-09B5-AC03-34AA-E8ED7C24183E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18936842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917481"/>
            <a:ext cx="10832951" cy="4886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2.  To dedicate for use/initiate the first use of summary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Conclusion: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short, the word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focuses not so much on the process of training as on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resultant responsibility and status of the one initiated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moving things away from parental admonition for providing a child with good training to more recognition of his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status and responsibility entering a new phase of life (initial use, now ready for use, dedicated ready for use).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71485-664A-347C-2A49-BD72E8E65C12}"/>
              </a:ext>
            </a:extLst>
          </p:cNvPr>
          <p:cNvSpPr txBox="1"/>
          <p:nvPr/>
        </p:nvSpPr>
        <p:spPr>
          <a:xfrm flipH="1">
            <a:off x="1698976" y="746724"/>
            <a:ext cx="95962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חָנַ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66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or Initiate?</a:t>
            </a:r>
          </a:p>
        </p:txBody>
      </p:sp>
    </p:spTree>
    <p:extLst>
      <p:ext uri="{BB962C8B-B14F-4D97-AF65-F5344CB8AC3E}">
        <p14:creationId xmlns:p14="http://schemas.microsoft.com/office/powerpoint/2010/main" val="2124755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9D2F1D-3EA4-F60D-0D5A-CA2F492F9AAD}"/>
              </a:ext>
            </a:extLst>
          </p:cNvPr>
          <p:cNvSpPr txBox="1"/>
          <p:nvPr/>
        </p:nvSpPr>
        <p:spPr>
          <a:xfrm flipH="1">
            <a:off x="688488" y="746724"/>
            <a:ext cx="110412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7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7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7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7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[</a:t>
            </a:r>
            <a:r>
              <a:rPr lang="en-US" sz="7200" dirty="0" err="1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na’ar</a:t>
            </a:r>
            <a:r>
              <a:rPr lang="en-US" sz="7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]</a:t>
            </a:r>
            <a:b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17327558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670054"/>
            <a:ext cx="10832951" cy="412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English Translations: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“child”  KJV, ESV, NASB, ASV, RSV, TEV   or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“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children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 NIV, NLT, NAB – early childhood training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is the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MacDonald in a study based on an analysis of hundreds of Ugaritic and Hebrew usages, has demonstrated that the age-focused idea of “child” is insufficient for understanding who the 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was. JNES 35.3 (1976) 147-70.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9D2F1D-3EA4-F60D-0D5A-CA2F492F9AAD}"/>
              </a:ext>
            </a:extLst>
          </p:cNvPr>
          <p:cNvSpPr txBox="1"/>
          <p:nvPr/>
        </p:nvSpPr>
        <p:spPr>
          <a:xfrm flipH="1">
            <a:off x="591671" y="746724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364248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697" y="602627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Proverb not a Promise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797859" y="1792940"/>
            <a:ext cx="109010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Wisdom not = law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Eccles. 1:17  So I hated life, because what is done under the sun was grievous to me,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for all is vanity and a striving after wind.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What happens to the fool will happen to me also.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Why then have I been so very wise? And I said in my heart that this also is vanity. Eccl. 2:15 – really? Always?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Apocalyptic Vision</a:t>
            </a:r>
            <a:r>
              <a:rPr lang="en-US" sz="3000" b="1" dirty="0">
                <a:solidFill>
                  <a:schemeClr val="bg1"/>
                </a:solidFill>
              </a:rPr>
              <a:t> of the Dan 7:1-8 dream four great beasts come out of the sea; not history, law, wisdom…</a:t>
            </a:r>
          </a:p>
        </p:txBody>
      </p:sp>
    </p:spTree>
    <p:extLst>
      <p:ext uri="{BB962C8B-B14F-4D97-AF65-F5344CB8AC3E}">
        <p14:creationId xmlns:p14="http://schemas.microsoft.com/office/powerpoint/2010/main" val="85579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519447"/>
            <a:ext cx="10832951" cy="507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indent="-5143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 not the focus: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used for a child yet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unborn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(Judg. 13:5-12) – Samson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 just born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 Sam 4:21) birth of Ichabod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infant still </a:t>
            </a:r>
            <a:r>
              <a:rPr lang="en-US" sz="3000" b="1" dirty="0" err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unweaned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 Sam 1:22) Samuel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month old baby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Exod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2:6) baby Moses in basket in Nile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 year old Joseph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(Gen. 37:2) man in that culture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 year old Joseph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(well beyond childhood) still called a  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b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   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Gen. 41:12, 46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123237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519447"/>
            <a:ext cx="10832951" cy="393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2.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 in strictly adult activities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war 1 Sam 17:33, 42;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6:12; 8:20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cultic priestly functions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18:3-6, 20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special spy mission for Joshua to spy out Jericho Josh 6:22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personal attendant on a patriarch, prophet, priest, or king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Gen. 18:7; 2 Kgs 5:1-27; 1 Sam 1:22, 24-25; 2 Sam 9:9;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2 Sam 13:17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229339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519447"/>
            <a:ext cx="10832951" cy="239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2.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Involved in strictly adult activities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supervision of the whole Solomonic workforce 1 Kgs 11:28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Term man (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א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ִישׁ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applied to the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Sam 1:5, 10, 13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100824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519447"/>
            <a:ext cx="10832951" cy="429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3.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Numerous other terms are used when age is the focus     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יֶלֶד,  בֵּ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ן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ֶלֶ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ם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וֹלֵל,   יוֺנֵק, טַף</a:t>
            </a:r>
            <a:endParaRPr lang="en-US" sz="4000" b="1" dirty="0">
              <a:solidFill>
                <a:schemeClr val="bg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Also at home with terms like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ֶבֶד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(servant)  or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זָקֵ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ן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(elder)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No examples of  </a:t>
            </a:r>
            <a:r>
              <a:rPr lang="he-IL" sz="4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lowly birth (Moses [Ex 2:6],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Samuel [1 Sam 1:22, 24-25], or Samson [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Judg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13:5];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Joseph [Gen. 37:2] Solomon [1 Kgs 3:7] 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395625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519447"/>
            <a:ext cx="10832951" cy="3711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4.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Feminine 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ַרָה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 means high-born young female: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Rebekah (Gen. 24:16),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Dinah (Gen. 34:3), Jacob’s daughter (12 brothers)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Pharaoh’s daughter (Ex. 2:5) and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Queen Esther (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2:4)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22009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5585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4.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Attendant to a person of high standing: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Domestic or military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Abraham’s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called on to prepare a special meal for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heavenly visitors (Gen. 18:7-8)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Abraham’s trusted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accompanied him to Mount Moriah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for sacrificing of Isaac (Gen. 22:3)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Joseph was a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over Potiphar’s household  and also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a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Pharaoh’s kingdom (Gen. 41:12)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10712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4395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4.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Attendant to a person of high standing: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Domestic or military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Joshua was Moses’s personal attendant (Ex. 33:11)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Saul has his 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4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him when searching for his father’s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donkeys (1 Sam 9:22)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Gideon takes his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down to scout out Midianite camp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263381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938996"/>
            <a:ext cx="10832951" cy="4132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4.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Attendant to a person of high standing: 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Domestic or military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Jonathan and his </a:t>
            </a:r>
            <a:r>
              <a:rPr lang="he-IL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48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8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8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armor-bearer climb cliffs of Wadi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Suwenit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 defeat the Philistines slaying 20 men (1 Sam. 14:14)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31225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5687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Conclusions outside of Proverbs: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Inexperience young children are not meant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– “child” not best translation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Sharply distinguished from warriors like Goliath, Joab, Abner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Status, not age per se, was usually the focus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Ugarit focus on status, not age,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Messianic king called a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Isa 7:16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“before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boy/child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knows how to refuse the evil and choose the good, …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30304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628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Wisdom written associated with, written for, and promulgated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by the king in Sumer, Mesopotamia, Ugarit, and Egypt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(Prov 1:1; 10:1; cf. 1 Kgs 4:31-32).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Scribes, courtiers, and administrators involved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(Prov 25:1, 24:23, 22:17-21) – no priests, prophets in Prov.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338601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426" y="979145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Proverbs not 100% Promises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770965" y="2097740"/>
            <a:ext cx="109010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2. </a:t>
            </a:r>
            <a:r>
              <a:rPr lang="en-US" sz="3000" b="1" dirty="0">
                <a:solidFill>
                  <a:srgbClr val="FFFF00"/>
                </a:solidFill>
              </a:rPr>
              <a:t>Examples of non-100% proverbs</a:t>
            </a:r>
            <a:r>
              <a:rPr lang="en-US" sz="3000" b="1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3000" b="1" dirty="0">
                <a:solidFill>
                  <a:schemeClr val="bg1"/>
                </a:solidFill>
              </a:rPr>
              <a:t>Prov. 10:1  A wise son makes a glad father,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          but a foolish son is a sorrow to his mother. 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          Always 100% - Yes &amp; no</a:t>
            </a:r>
          </a:p>
          <a:p>
            <a:pPr lvl="1"/>
            <a:r>
              <a:rPr lang="en-US" sz="3000" b="1" dirty="0">
                <a:solidFill>
                  <a:schemeClr val="bg1"/>
                </a:solidFill>
              </a:rPr>
              <a:t>Prov. 10:4  A slack hand causes poverty,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but the hand of the diligent makes rich.  Yes &amp; no</a:t>
            </a:r>
          </a:p>
          <a:p>
            <a:pPr lvl="1"/>
            <a:r>
              <a:rPr lang="en-US" sz="3000" b="1" dirty="0">
                <a:solidFill>
                  <a:schemeClr val="bg1"/>
                </a:solidFill>
              </a:rPr>
              <a:t>Prov. 10:24 What wicked dreads comes on him,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   righteous desires are granted – what of Ps. 73?</a:t>
            </a:r>
          </a:p>
        </p:txBody>
      </p:sp>
    </p:spTree>
    <p:extLst>
      <p:ext uri="{BB962C8B-B14F-4D97-AF65-F5344CB8AC3E}">
        <p14:creationId xmlns:p14="http://schemas.microsoft.com/office/powerpoint/2010/main" val="100638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947553" y="1657503"/>
            <a:ext cx="10832951" cy="5790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  Prov 23 on eating/drinking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.Proverbs gives advice for courtiers:  Prov 23:1-2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When you sit down to eat with a ruler,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observe carefully what is before you,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and put a knife to your throat,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if you are given to appetite.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158978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5914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Used 7x in Proverbs: Prov 1:4; 7:7; 20:11; 22:6, 15; 23:13; 29:15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1.  Proverbs 1:4 addressed to the simple &amp; “youth”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and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wise and discerning – age is not the issue, level of wisdom is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and his need for wisdom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2. Prov 7:7 “and I have seen among the simple, I have perceived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among the youths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paralleled with “simple” as in 1:4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sexual topics discussed – clearly not a young child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427168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5259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3. Prov 20:11 tells the </a:t>
            </a:r>
            <a:r>
              <a:rPr lang="he-IL" sz="4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that his behavior will be noticed and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that will reveal his heart.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4. &amp; 5. 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22:15 &amp; 23:13 speak of applying the rod of discipline to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drive out folly from the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-- cf. rod for fool 26:3,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6.  Prov 29:15 “child” left to himself he will disgrace his mother </a:t>
            </a:r>
            <a:endParaRPr lang="he-IL" sz="3000" b="1" dirty="0">
              <a:solidFill>
                <a:schemeClr val="bg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4000" b="1" dirty="0">
              <a:solidFill>
                <a:schemeClr val="bg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427118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34601"/>
            <a:ext cx="10832951" cy="4824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In  Prov 22:6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 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(often translated “child”)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antithetical opposite the age of the more verbal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זָקֵ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ן</a:t>
            </a:r>
            <a:endParaRPr lang="en-US" sz="5400" b="1" dirty="0">
              <a:solidFill>
                <a:schemeClr val="bg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“when he is old…”  So age is a factor here.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However, is the contrast between a child and the old or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a young person (late adolescent to whom the book is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addressed) and the old (wise person)?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205693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4556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  Conclusion: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 about early childhood training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the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is surely a late adolescent based on its usage in the historical books and Proverbs as well as based on the topics addressed in the book (sexual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warnings, economic counsel (10:5); political instruction (25:6-7), military advice (24:6) and social graces (23:2)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1404337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5544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Proverbs: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 Anachronistic error: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Michael Fox was correct for pointing out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that my use of terms like “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squire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and “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cadet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are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anachronistic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(i.e. reading back into those times heavily laden terms which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are totally out of place in the ANE).  My bad!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–”retainer” may be better – servant trained in military skills Gn.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point still stands the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was clearly a late adolescent and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not a “child” (early childhood development is not the point of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Prov 22:6) – he is a young person (young man in this case)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or Young Person of status?</a:t>
            </a:r>
          </a:p>
        </p:txBody>
      </p:sp>
    </p:spTree>
    <p:extLst>
      <p:ext uri="{BB962C8B-B14F-4D97-AF65-F5344CB8AC3E}">
        <p14:creationId xmlns:p14="http://schemas.microsoft.com/office/powerpoint/2010/main" val="64152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462296" y="1773560"/>
            <a:ext cx="10703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5023059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444143"/>
            <a:ext cx="10832951" cy="4988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1) The Moral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McKane there is one right way of life to which the young person “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be directed (KJV, ESV, NIV, NLT “right path”).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-- Doug Stuart (no “should” in Heb.)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Often “the way” is juxtaposed by a moral qualifier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classic example of that is the wisdom Ps. 1:6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“For the LORD knows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way of the righteous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but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way of the wicked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perish.”  cf. Prov 9:6, 2:12, 20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moral qualifiers in Prov 22:6 however</a:t>
            </a: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03298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459" y="368349"/>
            <a:ext cx="10901082" cy="1109631"/>
          </a:xfrm>
        </p:spPr>
        <p:txBody>
          <a:bodyPr/>
          <a:lstStyle/>
          <a:p>
            <a:pPr algn="ctr"/>
            <a:r>
              <a:rPr lang="en-US" dirty="0"/>
              <a:t>Fascinating Alternative Reading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238" y="1620220"/>
            <a:ext cx="11601524" cy="542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Clifford, Stuart and Jonathan Akin: Prov 22:6 verse is a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warning about raising a self-absorbed, never say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“no” type child-rearing which will last into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        adulthood. Cf. Prov. 29:15 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  No “in the way he </a:t>
            </a:r>
            <a:r>
              <a:rPr lang="en-US" sz="3000" b="1" dirty="0">
                <a:solidFill>
                  <a:srgbClr val="FFFF00"/>
                </a:solidFill>
              </a:rPr>
              <a:t>SHOULD</a:t>
            </a:r>
            <a:r>
              <a:rPr lang="en-US" sz="3000" b="1" dirty="0">
                <a:solidFill>
                  <a:schemeClr val="bg1"/>
                </a:solidFill>
              </a:rPr>
              <a:t> go” – ”should” not in Hebrew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      – simply “in his own way”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    Reverses meaning most have accepted –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 Interesting, Ambiguity?? 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         It is true -- but is that what this proverb is saying?</a:t>
            </a:r>
            <a:endParaRPr lang="en-US" sz="3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439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2) The Vocational view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 anxiety over vocational selection is not a big issue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ANE where the son often trained in the same craft as the father.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 was the son of a carpenter and called a carpenter himself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(Mat 13:55 cf. Mk. 6:3)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Proverbs is more interested in issues of righteousness, uprightness,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wisdom, and diligence [wickedness, laziness] than vocational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choice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2120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254" y="737098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Proverbs --Just the way it is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313764" y="1945341"/>
            <a:ext cx="1108934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>
                <a:solidFill>
                  <a:schemeClr val="bg1"/>
                </a:solidFill>
              </a:rPr>
              <a:t>3. Proverbs that describe </a:t>
            </a:r>
            <a:r>
              <a:rPr lang="en-US" sz="2800" b="1" dirty="0">
                <a:solidFill>
                  <a:srgbClr val="FFFF00"/>
                </a:solidFill>
              </a:rPr>
              <a:t>that’s just the way it is</a:t>
            </a:r>
            <a:r>
              <a:rPr lang="en-US" sz="2800" b="1" dirty="0">
                <a:solidFill>
                  <a:schemeClr val="bg1"/>
                </a:solidFill>
              </a:rPr>
              <a:t>;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         </a:t>
            </a:r>
            <a:r>
              <a:rPr lang="en-US" sz="2800" b="1" dirty="0">
                <a:solidFill>
                  <a:srgbClr val="FFFF00"/>
                </a:solidFill>
              </a:rPr>
              <a:t>not the way it “should/ought to” be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       Prov 19:4  Wealth brings many new friends,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          but a poor man is deserted by his friend.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       19:6 Many seek the favor of a generous man,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          and everyone is a friend to a man who gives gifts.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       19:7 All a poor man’s brothers hate him;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            how much more do his friends go far from him, </a:t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564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3) Personal Aptitude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should be tailored to enhance the child’s unique abilities and interests.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Toy &amp; </a:t>
            </a: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Oesterley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see it more as an element of fate and destiny of the child for which he should be trained.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Delitzsch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uses “way of the Egyptians” (Isa. 10:24) and “way of the eagle” to say in the manner of movement characteristic to the eagle.  Hence the unique way for the child.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Delitzsch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correct in linking “his way” back to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not “child”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5991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202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3) Personal Aptitude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Delitzsch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correct in linking “his way” back to 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  <a:b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</a:b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[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not “child” – my point]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7871172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453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4) Personal Demands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Dr. Stuart and Clifford and a few others turn the proverb on its head. Stuart correctly notes the “in the way 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go” the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“should” is not found in the Hebrew but inserted in the KJV and other translations. Fits well with Prov 29:15—child left to himself…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they suggest is the parent that let’s the kid go “his own way” [foolish, self-centered] will stay in that errant state when he is old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term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 is in Prov. a teachable young person (1:4)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11862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3840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5) 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- </a:t>
            </a: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According to his way as a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First, not a “child” supporting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early childhood training.  This is a young person on the verge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adulthood being addressed by this wisdom book (Prov. 1:4)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“To give prudence to the simple, knowledge and discretion to the </a:t>
            </a: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youth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ESV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1461643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310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5) 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- </a:t>
            </a: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not the point either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more “celebrate/dedicate the initial use of” Gen. 14:14, 24 shows the 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was an approved</a:t>
            </a:r>
            <a:r>
              <a:rPr lang="he-IL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young fighter/armor bearer/personal assistant but not a full warrior (cf. Joab, Abner).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40684985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670055"/>
            <a:ext cx="10832951" cy="2935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5) 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- </a:t>
            </a: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Proverbs gives advice not just “my son” which is made explicit when a family member but Proverbs also give thoughts on the deportment of servants. 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0609260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777633"/>
            <a:ext cx="10832951" cy="3634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views:  5) 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54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- </a:t>
            </a:r>
            <a: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View</a:t>
            </a:r>
            <a:br>
              <a:rPr lang="en-US" sz="4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17:2 “A servant who deals wisely will rule over a son who acts shamefully and will share the inheritance as one of the brothers.”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29:19 “By mere words a servant is not disciplined,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for though he understand, he will not respond.”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75791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1501289" y="1976034"/>
            <a:ext cx="10832951" cy="6445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חֲנֺ</a:t>
            </a:r>
            <a:r>
              <a:rPr lang="en-US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</a:t>
            </a:r>
            <a:r>
              <a:rPr lang="en-US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train up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Celebrate the initial use, dedicate</a:t>
            </a:r>
            <a:endParaRPr lang="en-US" sz="4400" dirty="0">
              <a:solidFill>
                <a:srgbClr val="FFFF0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e-IL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4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child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 young person (late adolescent) </a:t>
            </a:r>
            <a:b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</a:b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          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perhaps: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retainer or courtier (servant trained for </a:t>
            </a:r>
            <a:b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</a:b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           a specific purpose)</a:t>
            </a:r>
            <a:endParaRPr lang="en-US" sz="3200" dirty="0">
              <a:solidFill>
                <a:srgbClr val="FFFF0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</a:t>
            </a:r>
            <a:r>
              <a:rPr lang="he-IL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he-IL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דָרְכּוֹ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according to the way he should go </a:t>
            </a: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 </a:t>
            </a:r>
            <a:b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</a:b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           </a:t>
            </a:r>
            <a:r>
              <a:rPr lang="en-US" sz="32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  <a:sym typeface="Wingdings" panose="05000000000000000000" pitchFamily="2" charset="2"/>
              </a:rPr>
              <a:t>according to his way as a </a:t>
            </a:r>
            <a:r>
              <a:rPr lang="he-IL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endParaRPr lang="en-US" sz="3200" dirty="0">
              <a:solidFill>
                <a:srgbClr val="FFFF0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>
              <a:solidFill>
                <a:schemeClr val="bg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369145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637779"/>
            <a:ext cx="11087266" cy="399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translation pulling better understandings of: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      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חֲנֺ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ך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ְ 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+ 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נַ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ַר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+ ע</a:t>
            </a:r>
            <a:r>
              <a:rPr lang="he-IL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ַל־פִּי דַרְכּוֹ</a:t>
            </a:r>
            <a:r>
              <a:rPr lang="en-US" sz="4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FFFF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“Celebrate the starting out/initiating of the young person </a:t>
            </a:r>
            <a:b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on his way, </a:t>
            </a:r>
            <a:b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and when he is old he’ll not depart from </a:t>
            </a:r>
            <a:r>
              <a:rPr lang="en-US" sz="3400" b="1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it.” 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19187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896753" y="1637779"/>
            <a:ext cx="11087266" cy="4721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 Application:  more bar-mitzvah or marker when a boy </a:t>
            </a:r>
            <a:b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welcomed into manhood transition – not early childhood		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but giving this young person respect and responsibilities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commensurate with his entrance and status into adulthood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[initial use of/dedication at the first use of]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Fits: “initial use of</a:t>
            </a:r>
            <a:r>
              <a:rPr lang="en-US" sz="3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/dedicate”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“young person” + “in his way”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fits all 3 together into a coherent whole.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Remember also a proverb is not a promise </a:t>
            </a:r>
            <a:b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What is a proverb – see my video addressing that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B7F4E3-6BEF-8072-E32F-00DA605D74F4}"/>
              </a:ext>
            </a:extLst>
          </p:cNvPr>
          <p:cNvSpPr txBox="1"/>
          <p:nvPr/>
        </p:nvSpPr>
        <p:spPr>
          <a:xfrm flipH="1">
            <a:off x="591671" y="596117"/>
            <a:ext cx="1070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“According to his way” ( ע</a:t>
            </a:r>
            <a:r>
              <a:rPr lang="he-IL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ַל־פִי דָרְכּוֹ</a:t>
            </a:r>
            <a:r>
              <a:rPr lang="en-US" sz="5400" dirty="0">
                <a:solidFill>
                  <a:schemeClr val="bg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0226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426" y="979145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“Contradictory” Proverbs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95836" y="2088776"/>
            <a:ext cx="10901082" cy="403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4. Thought-provoking “Contradictory”/ Twisted Proverbs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Modern Examples – Wolfgang </a:t>
            </a:r>
            <a:r>
              <a:rPr lang="en-US" sz="3000" b="1" dirty="0" err="1">
                <a:solidFill>
                  <a:schemeClr val="bg1"/>
                </a:solidFill>
              </a:rPr>
              <a:t>Mieder</a:t>
            </a:r>
            <a:endParaRPr lang="en-US" sz="3000" b="1" dirty="0">
              <a:solidFill>
                <a:schemeClr val="bg1"/>
              </a:solidFill>
            </a:endParaRP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The early bird catches the worm.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But:   the second mouse gets the cheese (Natanya)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2.  Absence makes the heart grow fonder.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Or is it:  Absence makes the heart to wander. </a:t>
            </a:r>
          </a:p>
          <a:p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But:  Out of sight, out of mind. 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254" y="439192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“Contradictory” Proverbs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346636" y="1794136"/>
            <a:ext cx="10901082" cy="4432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</a:rPr>
              <a:t>4. Thought-provoking “Contradictory”/Twisted Proverbs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        Modern Examples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1. You're never too old to learn. 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But -- You can't teach an old dog new tricks</a:t>
            </a:r>
            <a:r>
              <a:rPr lang="en-US" sz="30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Prov. 26:4-5 </a:t>
            </a:r>
            <a:b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 not a fool </a:t>
            </a: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 to his folly, lest you be like him.</a:t>
            </a:r>
          </a:p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3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Answer a fool </a:t>
            </a: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 to his folly, lest he be wise </a:t>
            </a:r>
            <a:b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in his own eyes. – see my video on this Prover pair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3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A71F3-5A94-D203-5179-4EB24EDE5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602" y="710204"/>
            <a:ext cx="9907492" cy="1109631"/>
          </a:xfrm>
        </p:spPr>
        <p:txBody>
          <a:bodyPr/>
          <a:lstStyle/>
          <a:p>
            <a:pPr algn="ctr"/>
            <a:r>
              <a:rPr lang="en-US" dirty="0"/>
              <a:t>Logical Fallacy &amp; Prov 22:6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06F661-8341-14CB-89BD-57B712423ED8}"/>
              </a:ext>
            </a:extLst>
          </p:cNvPr>
          <p:cNvSpPr txBox="1"/>
          <p:nvPr/>
        </p:nvSpPr>
        <p:spPr>
          <a:xfrm>
            <a:off x="274319" y="1819835"/>
            <a:ext cx="11181789" cy="458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</a:rPr>
              <a:t>          No guarantee and can’t flip it: 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                                     if x then y  is true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           Doesn’t prove: if Y then X    is true 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</a:rPr>
              <a:t>            </a:t>
            </a:r>
            <a:r>
              <a:rPr lang="en-US" sz="3200" b="1" dirty="0">
                <a:solidFill>
                  <a:srgbClr val="FFFF00"/>
                </a:solidFill>
              </a:rPr>
              <a:t>If</a:t>
            </a:r>
            <a:r>
              <a:rPr lang="en-US" sz="3200" b="1" dirty="0">
                <a:solidFill>
                  <a:schemeClr val="bg1"/>
                </a:solidFill>
              </a:rPr>
              <a:t> you work hard,  </a:t>
            </a:r>
            <a:r>
              <a:rPr lang="en-US" sz="3200" b="1" dirty="0">
                <a:solidFill>
                  <a:srgbClr val="FFFF00"/>
                </a:solidFill>
              </a:rPr>
              <a:t>Then</a:t>
            </a:r>
            <a:r>
              <a:rPr lang="en-US" sz="3200" b="1" dirty="0">
                <a:solidFill>
                  <a:schemeClr val="bg1"/>
                </a:solidFill>
              </a:rPr>
              <a:t> you’ll get rich.  X</a:t>
            </a:r>
            <a:r>
              <a:rPr lang="en-US" sz="3200" b="1" dirty="0">
                <a:solidFill>
                  <a:schemeClr val="bg1"/>
                </a:solidFill>
                <a:sym typeface="Wingdings" panose="05000000000000000000" pitchFamily="2" charset="2"/>
              </a:rPr>
              <a:t>Y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</a:rPr>
              <a:t>            </a:t>
            </a:r>
            <a:r>
              <a:rPr lang="en-US" sz="3200" b="1" dirty="0">
                <a:solidFill>
                  <a:srgbClr val="FFFF00"/>
                </a:solidFill>
              </a:rPr>
              <a:t>If</a:t>
            </a:r>
            <a:r>
              <a:rPr lang="en-US" sz="3200" b="1" dirty="0">
                <a:solidFill>
                  <a:schemeClr val="bg1"/>
                </a:solidFill>
              </a:rPr>
              <a:t> you are rich, </a:t>
            </a:r>
            <a:r>
              <a:rPr lang="en-US" sz="3200" b="1" dirty="0">
                <a:solidFill>
                  <a:srgbClr val="FFFF00"/>
                </a:solidFill>
              </a:rPr>
              <a:t>Then</a:t>
            </a:r>
            <a:r>
              <a:rPr lang="en-US" sz="3200" b="1" dirty="0">
                <a:solidFill>
                  <a:schemeClr val="bg1"/>
                </a:solidFill>
              </a:rPr>
              <a:t> you must have worked hard. </a:t>
            </a:r>
            <a:br>
              <a:rPr lang="en-US" sz="3200" b="1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                      Not necessarily. Y </a:t>
            </a:r>
            <a:r>
              <a:rPr lang="en-US" sz="3200" b="1" dirty="0">
                <a:solidFill>
                  <a:schemeClr val="bg1"/>
                </a:solidFill>
                <a:sym typeface="Wingdings" panose="05000000000000000000" pitchFamily="2" charset="2"/>
              </a:rPr>
              <a:t> X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If Good training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then good kid;    X Y</a:t>
            </a:r>
            <a:b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    If Good kid  then must have good training   YX 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4445</TotalTime>
  <Words>5943</Words>
  <Application>Microsoft Office PowerPoint</Application>
  <PresentationFormat>Widescreen</PresentationFormat>
  <Paragraphs>331</Paragraphs>
  <Slides>69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AA Times New Roman</vt:lpstr>
      <vt:lpstr>Arial</vt:lpstr>
      <vt:lpstr>Calibri</vt:lpstr>
      <vt:lpstr>Century Gothic</vt:lpstr>
      <vt:lpstr>Georgia</vt:lpstr>
      <vt:lpstr>Wingdings 3</vt:lpstr>
      <vt:lpstr>Ion Boardroom</vt:lpstr>
      <vt:lpstr>Proverbs 22:6 --  Train up a child  in the way he should go?</vt:lpstr>
      <vt:lpstr>Proverbs 22:6 – Current Use </vt:lpstr>
      <vt:lpstr>Proverb not a Promise</vt:lpstr>
      <vt:lpstr>Proverb not a Promise</vt:lpstr>
      <vt:lpstr>Proverbs not 100% Promises</vt:lpstr>
      <vt:lpstr>Proverbs --Just the way it is </vt:lpstr>
      <vt:lpstr>“Contradictory” Proverbs</vt:lpstr>
      <vt:lpstr>“Contradictory” Proverbs</vt:lpstr>
      <vt:lpstr>Logical Fallacy &amp; Prov 22:6</vt:lpstr>
      <vt:lpstr>Contrary Examples &amp; Prov 22:6</vt:lpstr>
      <vt:lpstr>PowerPoint Presentation</vt:lpstr>
      <vt:lpstr>Timing Doesn’t work &amp; Pr. 22:6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Fascinating Alternative Reading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22:6 --  Train up a child  in the way he should go?</dc:title>
  <dc:creator>Ted Hildebrandt</dc:creator>
  <cp:lastModifiedBy>Ted Hildebrandt</cp:lastModifiedBy>
  <cp:revision>98</cp:revision>
  <dcterms:created xsi:type="dcterms:W3CDTF">2023-11-26T21:16:07Z</dcterms:created>
  <dcterms:modified xsi:type="dcterms:W3CDTF">2023-12-09T20:24:02Z</dcterms:modified>
</cp:coreProperties>
</file>