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0" r:id="rId1"/>
  </p:sldMasterIdLst>
  <p:notesMasterIdLst>
    <p:notesMasterId r:id="rId71"/>
  </p:notesMasterIdLst>
  <p:sldIdLst>
    <p:sldId id="256" r:id="rId2"/>
    <p:sldId id="257" r:id="rId3"/>
    <p:sldId id="258" r:id="rId4"/>
    <p:sldId id="269" r:id="rId5"/>
    <p:sldId id="261" r:id="rId6"/>
    <p:sldId id="259" r:id="rId7"/>
    <p:sldId id="260" r:id="rId8"/>
    <p:sldId id="262" r:id="rId9"/>
    <p:sldId id="263" r:id="rId10"/>
    <p:sldId id="265" r:id="rId11"/>
    <p:sldId id="319" r:id="rId12"/>
    <p:sldId id="264" r:id="rId13"/>
    <p:sldId id="320" r:id="rId14"/>
    <p:sldId id="267" r:id="rId15"/>
    <p:sldId id="268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9" r:id="rId24"/>
    <p:sldId id="280" r:id="rId25"/>
    <p:sldId id="278" r:id="rId26"/>
    <p:sldId id="281" r:id="rId27"/>
    <p:sldId id="282" r:id="rId28"/>
    <p:sldId id="283" r:id="rId29"/>
    <p:sldId id="284" r:id="rId30"/>
    <p:sldId id="285" r:id="rId31"/>
    <p:sldId id="286" r:id="rId32"/>
    <p:sldId id="322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323" r:id="rId43"/>
    <p:sldId id="296" r:id="rId44"/>
    <p:sldId id="297" r:id="rId45"/>
    <p:sldId id="298" r:id="rId46"/>
    <p:sldId id="299" r:id="rId47"/>
    <p:sldId id="300" r:id="rId48"/>
    <p:sldId id="301" r:id="rId49"/>
    <p:sldId id="302" r:id="rId50"/>
    <p:sldId id="324" r:id="rId51"/>
    <p:sldId id="303" r:id="rId52"/>
    <p:sldId id="304" r:id="rId53"/>
    <p:sldId id="305" r:id="rId54"/>
    <p:sldId id="306" r:id="rId55"/>
    <p:sldId id="307" r:id="rId56"/>
    <p:sldId id="308" r:id="rId57"/>
    <p:sldId id="321" r:id="rId58"/>
    <p:sldId id="266" r:id="rId59"/>
    <p:sldId id="309" r:id="rId60"/>
    <p:sldId id="310" r:id="rId61"/>
    <p:sldId id="311" r:id="rId62"/>
    <p:sldId id="312" r:id="rId63"/>
    <p:sldId id="313" r:id="rId64"/>
    <p:sldId id="314" r:id="rId65"/>
    <p:sldId id="316" r:id="rId66"/>
    <p:sldId id="317" r:id="rId67"/>
    <p:sldId id="325" r:id="rId68"/>
    <p:sldId id="315" r:id="rId69"/>
    <p:sldId id="318" r:id="rId7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99" autoAdjust="0"/>
    <p:restoredTop sz="83186" autoAdjust="0"/>
  </p:normalViewPr>
  <p:slideViewPr>
    <p:cSldViewPr snapToGrid="0">
      <p:cViewPr varScale="1">
        <p:scale>
          <a:sx n="71" d="100"/>
          <a:sy n="71" d="100"/>
        </p:scale>
        <p:origin x="1133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74F6AA-FFFD-4A35-8877-D184BCE480D7}" type="datetimeFigureOut">
              <a:rPr lang="en-US" smtClean="0"/>
              <a:t>12/9/2023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DB255-967C-41D7-9D4B-AD3F27378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563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tymonline.com/word/kanji" TargetMode="External"/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www.etymonline.com/word/icon" TargetMode="External"/><Relationship Id="rId5" Type="http://schemas.openxmlformats.org/officeDocument/2006/relationships/hyperlink" Target="https://www.etymonline.com/word/emotion" TargetMode="External"/><Relationship Id="rId4" Type="http://schemas.openxmlformats.org/officeDocument/2006/relationships/hyperlink" Target="https://www.etymonline.com/word/emoticon" TargetMode="Externa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3DB255-967C-41D7-9D4B-AD3F2737888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5914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3DB255-967C-41D7-9D4B-AD3F27378880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2603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3DB255-967C-41D7-9D4B-AD3F27378880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3929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3DB255-967C-41D7-9D4B-AD3F27378880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4764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3DB255-967C-41D7-9D4B-AD3F27378880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8800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3DB255-967C-41D7-9D4B-AD3F27378880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2639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3DB255-967C-41D7-9D4B-AD3F27378880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8506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3DB255-967C-41D7-9D4B-AD3F27378880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0101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3DB255-967C-41D7-9D4B-AD3F27378880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49554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3DB255-967C-41D7-9D4B-AD3F27378880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24098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3DB255-967C-41D7-9D4B-AD3F27378880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8882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555555"/>
                </a:solidFill>
                <a:effectLst/>
                <a:latin typeface="Georgia" panose="02040502050405020303" pitchFamily="18" charset="0"/>
              </a:rPr>
              <a:t>pictorial character, by 2008, from Japanese </a:t>
            </a:r>
            <a:r>
              <a:rPr lang="en-US" b="0" i="1" dirty="0">
                <a:solidFill>
                  <a:srgbClr val="555555"/>
                </a:solidFill>
                <a:effectLst/>
                <a:latin typeface="Georgia" panose="02040502050405020303" pitchFamily="18" charset="0"/>
              </a:rPr>
              <a:t>e</a:t>
            </a:r>
            <a:r>
              <a:rPr lang="en-US" b="0" i="0" dirty="0">
                <a:solidFill>
                  <a:srgbClr val="555555"/>
                </a:solidFill>
                <a:effectLst/>
                <a:latin typeface="Georgia" panose="02040502050405020303" pitchFamily="18" charset="0"/>
              </a:rPr>
              <a:t> "picture" + </a:t>
            </a:r>
            <a:r>
              <a:rPr lang="en-US" b="0" i="1" dirty="0" err="1">
                <a:solidFill>
                  <a:srgbClr val="555555"/>
                </a:solidFill>
                <a:effectLst/>
                <a:latin typeface="Georgia" panose="02040502050405020303" pitchFamily="18" charset="0"/>
              </a:rPr>
              <a:t>moji</a:t>
            </a:r>
            <a:r>
              <a:rPr lang="en-US" b="0" i="0" dirty="0">
                <a:solidFill>
                  <a:srgbClr val="555555"/>
                </a:solidFill>
                <a:effectLst/>
                <a:latin typeface="Georgia" panose="02040502050405020303" pitchFamily="18" charset="0"/>
              </a:rPr>
              <a:t> "character" (compare </a:t>
            </a:r>
            <a:r>
              <a:rPr lang="en-US" b="1" i="0" dirty="0">
                <a:solidFill>
                  <a:srgbClr val="83001D"/>
                </a:solidFill>
                <a:effectLst/>
                <a:latin typeface="Georgia" panose="02040502050405020303" pitchFamily="18" charset="0"/>
                <a:hlinkClick r:id="rId3" tooltip="Etymology, meaning and definition of kanji "/>
              </a:rPr>
              <a:t>kanji</a:t>
            </a:r>
            <a:r>
              <a:rPr lang="en-US" b="0" i="0" dirty="0">
                <a:solidFill>
                  <a:srgbClr val="555555"/>
                </a:solidFill>
                <a:effectLst/>
                <a:latin typeface="Georgia" panose="02040502050405020303" pitchFamily="18" charset="0"/>
              </a:rPr>
              <a:t>), coined 1999 in Japanese by </a:t>
            </a:r>
            <a:r>
              <a:rPr lang="en-US" b="0" i="0" dirty="0" err="1">
                <a:solidFill>
                  <a:srgbClr val="555555"/>
                </a:solidFill>
                <a:effectLst/>
                <a:latin typeface="Georgia" panose="02040502050405020303" pitchFamily="18" charset="0"/>
              </a:rPr>
              <a:t>Shigetaka</a:t>
            </a:r>
            <a:r>
              <a:rPr lang="en-US" b="0" i="0" dirty="0">
                <a:solidFill>
                  <a:srgbClr val="555555"/>
                </a:solidFill>
                <a:effectLst/>
                <a:latin typeface="Georgia" panose="02040502050405020303" pitchFamily="18" charset="0"/>
              </a:rPr>
              <a:t> Kurita, NTT DoCoMo employee. Its adoption in English was driven by Apple iPhone's inclusion of the feature in 2008. The similarity to native </a:t>
            </a:r>
            <a:r>
              <a:rPr lang="en-US" b="1" i="0" dirty="0">
                <a:solidFill>
                  <a:srgbClr val="83001D"/>
                </a:solidFill>
                <a:effectLst/>
                <a:latin typeface="Georgia" panose="02040502050405020303" pitchFamily="18" charset="0"/>
                <a:hlinkClick r:id="rId4" tooltip="Etymology, meaning and definition of emoticon "/>
              </a:rPr>
              <a:t>emoticon</a:t>
            </a:r>
            <a:r>
              <a:rPr lang="en-US" b="0" i="0" dirty="0">
                <a:solidFill>
                  <a:srgbClr val="555555"/>
                </a:solidFill>
                <a:effectLst/>
                <a:latin typeface="Georgia" panose="02040502050405020303" pitchFamily="18" charset="0"/>
              </a:rPr>
              <a:t> is a happy coincidence. "pictorial representation of a facial expression using punctuation or other keyboard characters," by 1992, apparently from </a:t>
            </a:r>
            <a:r>
              <a:rPr lang="en-US" b="1" i="0" dirty="0">
                <a:solidFill>
                  <a:srgbClr val="83001D"/>
                </a:solidFill>
                <a:effectLst/>
                <a:latin typeface="Georgia" panose="02040502050405020303" pitchFamily="18" charset="0"/>
                <a:hlinkClick r:id="rId5" tooltip="Etymology, meaning and definition of emotion "/>
              </a:rPr>
              <a:t>emotion</a:t>
            </a:r>
            <a:r>
              <a:rPr lang="en-US" b="0" i="0" dirty="0">
                <a:solidFill>
                  <a:srgbClr val="555555"/>
                </a:solidFill>
                <a:effectLst/>
                <a:latin typeface="Georgia" panose="02040502050405020303" pitchFamily="18" charset="0"/>
              </a:rPr>
              <a:t> + </a:t>
            </a:r>
            <a:r>
              <a:rPr lang="en-US" b="1" i="0" dirty="0">
                <a:solidFill>
                  <a:srgbClr val="83001D"/>
                </a:solidFill>
                <a:effectLst/>
                <a:latin typeface="Georgia" panose="02040502050405020303" pitchFamily="18" charset="0"/>
                <a:hlinkClick r:id="rId6" tooltip="Etymology, meaning and definition of icon "/>
              </a:rPr>
              <a:t>icon</a:t>
            </a:r>
            <a:r>
              <a:rPr lang="en-US" b="0" i="0" dirty="0">
                <a:solidFill>
                  <a:srgbClr val="555555"/>
                </a:solidFill>
                <a:effectLst/>
                <a:latin typeface="Georgia" panose="02040502050405020303" pitchFamily="18" charset="0"/>
              </a:rPr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3DB255-967C-41D7-9D4B-AD3F2737888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22920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3DB255-967C-41D7-9D4B-AD3F27378880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93400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3DB255-967C-41D7-9D4B-AD3F27378880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72001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3DB255-967C-41D7-9D4B-AD3F27378880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07978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3DB255-967C-41D7-9D4B-AD3F27378880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63118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3DB255-967C-41D7-9D4B-AD3F27378880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02687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3DB255-967C-41D7-9D4B-AD3F27378880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84774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3DB255-967C-41D7-9D4B-AD3F27378880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59785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3DB255-967C-41D7-9D4B-AD3F27378880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9665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3DB255-967C-41D7-9D4B-AD3F27378880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34267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3DB255-967C-41D7-9D4B-AD3F27378880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7537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3DB255-967C-41D7-9D4B-AD3F2737888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07050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3DB255-967C-41D7-9D4B-AD3F27378880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39969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3DB255-967C-41D7-9D4B-AD3F27378880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35422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3DB255-967C-41D7-9D4B-AD3F27378880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91312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3DB255-967C-41D7-9D4B-AD3F27378880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66440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3DB255-967C-41D7-9D4B-AD3F27378880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33912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3DB255-967C-41D7-9D4B-AD3F27378880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00762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3DB255-967C-41D7-9D4B-AD3F27378880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73579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3DB255-967C-41D7-9D4B-AD3F27378880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318629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3DB255-967C-41D7-9D4B-AD3F27378880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05903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3DB255-967C-41D7-9D4B-AD3F27378880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3720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3DB255-967C-41D7-9D4B-AD3F27378880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078566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3DB255-967C-41D7-9D4B-AD3F27378880}" type="slidenum">
              <a:rPr lang="en-US" smtClean="0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1072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3DB255-967C-41D7-9D4B-AD3F27378880}" type="slidenum">
              <a:rPr lang="en-US" smtClean="0"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935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3DB255-967C-41D7-9D4B-AD3F27378880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281498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3DB255-967C-41D7-9D4B-AD3F27378880}" type="slidenum">
              <a:rPr lang="en-US" smtClean="0"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617214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3DB255-967C-41D7-9D4B-AD3F27378880}" type="slidenum">
              <a:rPr lang="en-US" smtClean="0"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789835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3DB255-967C-41D7-9D4B-AD3F27378880}" type="slidenum">
              <a:rPr lang="en-US" smtClean="0"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956058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3DB255-967C-41D7-9D4B-AD3F27378880}" type="slidenum">
              <a:rPr lang="en-US" smtClean="0"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626345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3DB255-967C-41D7-9D4B-AD3F27378880}" type="slidenum">
              <a:rPr lang="en-US" smtClean="0"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832232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3DB255-967C-41D7-9D4B-AD3F27378880}" type="slidenum">
              <a:rPr lang="en-US" smtClean="0"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732397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3DB255-967C-41D7-9D4B-AD3F27378880}" type="slidenum">
              <a:rPr lang="en-US" smtClean="0"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611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3DB255-967C-41D7-9D4B-AD3F27378880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396131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3DB255-967C-41D7-9D4B-AD3F27378880}" type="slidenum">
              <a:rPr lang="en-US" smtClean="0"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728185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3DB255-967C-41D7-9D4B-AD3F27378880}" type="slidenum">
              <a:rPr lang="en-US" smtClean="0"/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054351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3DB255-967C-41D7-9D4B-AD3F27378880}" type="slidenum">
              <a:rPr lang="en-US" smtClean="0"/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3798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3DB255-967C-41D7-9D4B-AD3F27378880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3487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3DB255-967C-41D7-9D4B-AD3F27378880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1490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3DB255-967C-41D7-9D4B-AD3F27378880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1388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3DB255-967C-41D7-9D4B-AD3F27378880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9204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5923F103-BC34-4FE4-A40E-EDDEECFDA5D0}" type="datetimeFigureOut">
              <a:rPr lang="en-US" smtClean="0"/>
              <a:pPr/>
              <a:t>12/9/2023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409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smtClean="0"/>
              <a:t>12/9/2023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2117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smtClean="0"/>
              <a:t>12/9/2023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8717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12/9/2023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946717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smtClean="0"/>
              <a:t>12/9/2023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0320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smtClean="0"/>
              <a:t>12/9/2023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1908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smtClean="0"/>
              <a:t>12/9/2023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4695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6D93-FCAC-47E0-A2EE-787E62CA814C}" type="datetimeFigureOut">
              <a:rPr lang="en-US" smtClean="0"/>
              <a:t>12/9/2023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47263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79A6-0FD0-4734-A311-86BFCA472E6E}" type="datetimeFigureOut">
              <a:rPr lang="en-US" smtClean="0"/>
              <a:t>12/9/2023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939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smtClean="0"/>
              <a:t>12/9/2023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893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smtClean="0"/>
              <a:t>12/9/2023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323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smtClean="0"/>
              <a:t>12/9/2023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1304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smtClean="0"/>
              <a:t>12/9/2023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39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smtClean="0"/>
              <a:t>12/9/2023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515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smtClean="0"/>
              <a:t>12/9/2023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1102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smtClean="0"/>
              <a:t>12/9/2023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302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smtClean="0"/>
              <a:t>12/9/2023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3606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smtClean="0"/>
              <a:t>12/9/2023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225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  <p:sldLayoutId id="2147483723" r:id="rId13"/>
    <p:sldLayoutId id="2147483724" r:id="rId14"/>
    <p:sldLayoutId id="2147483725" r:id="rId15"/>
    <p:sldLayoutId id="2147483726" r:id="rId16"/>
    <p:sldLayoutId id="2147483727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A71F3-5A94-D203-5179-4EB24EDE5C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9426" y="979145"/>
            <a:ext cx="8825658" cy="2677648"/>
          </a:xfrm>
        </p:spPr>
        <p:txBody>
          <a:bodyPr/>
          <a:lstStyle/>
          <a:p>
            <a:pPr algn="ctr"/>
            <a:r>
              <a:rPr lang="en-US" dirty="0"/>
              <a:t>Proverbs 22:6 -- </a:t>
            </a:r>
            <a:br>
              <a:rPr lang="en-US" dirty="0"/>
            </a:br>
            <a:r>
              <a:rPr lang="en-US" dirty="0"/>
              <a:t>Train up a child </a:t>
            </a:r>
            <a:br>
              <a:rPr lang="en-US" dirty="0"/>
            </a:br>
            <a:r>
              <a:rPr lang="en-US" dirty="0"/>
              <a:t>in the way he should go?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041C6ED-DCBD-EF3E-A994-A9363C4FBE26}"/>
              </a:ext>
            </a:extLst>
          </p:cNvPr>
          <p:cNvSpPr txBox="1"/>
          <p:nvPr/>
        </p:nvSpPr>
        <p:spPr>
          <a:xfrm>
            <a:off x="1345408" y="4554070"/>
            <a:ext cx="87136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</a:rPr>
              <a:t>Dr. Ted Hildebrandt</a:t>
            </a: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600" dirty="0">
                <a:solidFill>
                  <a:schemeClr val="bg1"/>
                </a:solidFill>
              </a:rPr>
              <a:t>2023</a:t>
            </a:r>
          </a:p>
        </p:txBody>
      </p:sp>
    </p:spTree>
    <p:extLst>
      <p:ext uri="{BB962C8B-B14F-4D97-AF65-F5344CB8AC3E}">
        <p14:creationId xmlns:p14="http://schemas.microsoft.com/office/powerpoint/2010/main" val="15553943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A71F3-5A94-D203-5179-4EB24EDE5C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3120" y="725145"/>
            <a:ext cx="10373958" cy="1109631"/>
          </a:xfrm>
        </p:spPr>
        <p:txBody>
          <a:bodyPr/>
          <a:lstStyle/>
          <a:p>
            <a:pPr algn="ctr"/>
            <a:r>
              <a:rPr lang="en-US" dirty="0"/>
              <a:t>Contrary Examples &amp; Prov 22:6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D06F661-8341-14CB-89BD-57B712423ED8}"/>
              </a:ext>
            </a:extLst>
          </p:cNvPr>
          <p:cNvSpPr txBox="1"/>
          <p:nvPr/>
        </p:nvSpPr>
        <p:spPr>
          <a:xfrm>
            <a:off x="295835" y="2088776"/>
            <a:ext cx="11181789" cy="45277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</a:rPr>
              <a:t> Examples of </a:t>
            </a:r>
            <a:r>
              <a:rPr lang="en-US" sz="3000" b="1" dirty="0">
                <a:solidFill>
                  <a:srgbClr val="FFFF00"/>
                </a:solidFill>
              </a:rPr>
              <a:t>good parent </a:t>
            </a:r>
            <a:r>
              <a:rPr lang="en-US" sz="3000" b="1" dirty="0">
                <a:solidFill>
                  <a:srgbClr val="FFFF00"/>
                </a:solidFill>
                <a:sym typeface="Wingdings" panose="05000000000000000000" pitchFamily="2" charset="2"/>
              </a:rPr>
              <a:t> bad kid 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-- Isa 1:2  God  Israel</a:t>
            </a:r>
          </a:p>
          <a:p>
            <a:pPr marL="0" marR="0" indent="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              “Hear, O heavens, </a:t>
            </a:r>
            <a:b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</a:b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             and give ear, O earth:    </a:t>
            </a:r>
            <a:b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</a:b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                          for the LORD has spoken:</a:t>
            </a:r>
            <a:b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</a:b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                  Children have I reared and brought up. </a:t>
            </a:r>
            <a:b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</a:b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                  But they have rebelled against me.”</a:t>
            </a:r>
          </a:p>
          <a:p>
            <a:pPr marL="0" marR="0" indent="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  God, the perfect parent, yet has rebellious children. </a:t>
            </a:r>
          </a:p>
          <a:p>
            <a:pPr marL="0" marR="0" indent="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    </a:t>
            </a:r>
            <a:endParaRPr lang="en-US" sz="30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9373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D06F661-8341-14CB-89BD-57B712423ED8}"/>
              </a:ext>
            </a:extLst>
          </p:cNvPr>
          <p:cNvSpPr txBox="1"/>
          <p:nvPr/>
        </p:nvSpPr>
        <p:spPr>
          <a:xfrm>
            <a:off x="295835" y="2088776"/>
            <a:ext cx="11181789" cy="5221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      Examples of </a:t>
            </a: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bad parent  good kid </a:t>
            </a: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– Saul  Jonathan</a:t>
            </a:r>
          </a:p>
          <a:p>
            <a:pPr marL="0" marR="0" indent="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      Examples of </a:t>
            </a: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others parenting </a:t>
            </a: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resulting in good kids </a:t>
            </a:r>
            <a:b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</a:b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                Clarence Thomas raised by grandparents; </a:t>
            </a:r>
            <a:b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</a:b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           </a:t>
            </a:r>
            <a:r>
              <a:rPr lang="en-US" sz="32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Joash</a:t>
            </a: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escaped Athaliah, raised by priest Jehoiada 2 Kgs. 11</a:t>
            </a:r>
          </a:p>
          <a:p>
            <a:pPr marL="0" marR="0" indent="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      Examples of </a:t>
            </a: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mixed parenting  good mother/bad father</a:t>
            </a: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–</a:t>
            </a:r>
            <a:b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</a:b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           Karen G.;  </a:t>
            </a:r>
            <a:b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</a:b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           Charles Payne raised by mother (good), father bailed</a:t>
            </a:r>
          </a:p>
          <a:p>
            <a:pPr marL="0" marR="0" indent="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32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0" marR="0" indent="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    </a:t>
            </a:r>
            <a:endParaRPr lang="en-US" sz="32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C9ABD87-AD3F-F938-1B29-AE39F2EE3F02}"/>
              </a:ext>
            </a:extLst>
          </p:cNvPr>
          <p:cNvSpPr txBox="1">
            <a:spLocks/>
          </p:cNvSpPr>
          <p:nvPr/>
        </p:nvSpPr>
        <p:spPr bwMode="gray">
          <a:xfrm>
            <a:off x="833120" y="725145"/>
            <a:ext cx="10373958" cy="110963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/>
              <a:t>Contrary Examples &amp; Prov 22:6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599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A71F3-5A94-D203-5179-4EB24EDE5C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0720" y="979145"/>
            <a:ext cx="10948296" cy="1109631"/>
          </a:xfrm>
        </p:spPr>
        <p:txBody>
          <a:bodyPr/>
          <a:lstStyle/>
          <a:p>
            <a:pPr algn="ctr"/>
            <a:r>
              <a:rPr lang="en-US" dirty="0"/>
              <a:t>Timing Doesn’t work &amp; Pr. 22:6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D06F661-8341-14CB-89BD-57B712423ED8}"/>
              </a:ext>
            </a:extLst>
          </p:cNvPr>
          <p:cNvSpPr txBox="1"/>
          <p:nvPr/>
        </p:nvSpPr>
        <p:spPr>
          <a:xfrm>
            <a:off x="295835" y="2282416"/>
            <a:ext cx="11333181" cy="3418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b="1" dirty="0">
                <a:solidFill>
                  <a:schemeClr val="bg1"/>
                </a:solidFill>
              </a:rPr>
              <a:t>   Train kid right </a:t>
            </a:r>
            <a:r>
              <a:rPr lang="en-US" sz="3200" b="1" dirty="0">
                <a:solidFill>
                  <a:schemeClr val="bg1"/>
                </a:solidFill>
                <a:sym typeface="Wingdings" panose="05000000000000000000" pitchFamily="2" charset="2"/>
              </a:rPr>
              <a:t> Timing when old (hit by car) never old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b="1" dirty="0">
                <a:solidFill>
                  <a:schemeClr val="bg1"/>
                </a:solidFill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  Prodigal dies in the error of his ways, no repentance, </a:t>
            </a:r>
            <a:br>
              <a:rPr lang="en-US" sz="3200" b="1" dirty="0">
                <a:solidFill>
                  <a:schemeClr val="bg1"/>
                </a:solidFill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</a:br>
            <a:r>
              <a:rPr lang="en-US" sz="3200" b="1" dirty="0">
                <a:solidFill>
                  <a:schemeClr val="bg1"/>
                </a:solidFill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          OR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b="1" dirty="0">
                <a:solidFill>
                  <a:schemeClr val="bg1"/>
                </a:solidFill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  Kid wild when young gets older changes his ways –</a:t>
            </a:r>
            <a:br>
              <a:rPr lang="en-US" sz="3200" b="1" dirty="0">
                <a:solidFill>
                  <a:schemeClr val="bg1"/>
                </a:solidFill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</a:br>
            <a:r>
              <a:rPr lang="en-US" sz="3200" b="1" dirty="0">
                <a:solidFill>
                  <a:schemeClr val="bg1"/>
                </a:solidFill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       Apostle Paul, Simon the Zealot, Pauly H. &amp;  Terry H., </a:t>
            </a:r>
            <a:br>
              <a:rPr lang="en-US" sz="3200" b="1" dirty="0">
                <a:solidFill>
                  <a:schemeClr val="bg1"/>
                </a:solidFill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</a:br>
            <a:r>
              <a:rPr lang="en-US" sz="3200" b="1" dirty="0">
                <a:solidFill>
                  <a:schemeClr val="bg1"/>
                </a:solidFill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        Jack – polio  didn’t  go to prison like friends</a:t>
            </a:r>
            <a:endParaRPr lang="en-US" sz="3200" dirty="0">
              <a:solidFill>
                <a:schemeClr val="bg1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0057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D06F661-8341-14CB-89BD-57B712423ED8}"/>
              </a:ext>
            </a:extLst>
          </p:cNvPr>
          <p:cNvSpPr txBox="1"/>
          <p:nvPr/>
        </p:nvSpPr>
        <p:spPr>
          <a:xfrm>
            <a:off x="295835" y="2088776"/>
            <a:ext cx="11181789" cy="5770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b="1" dirty="0">
                <a:solidFill>
                  <a:schemeClr val="bg1"/>
                </a:solidFill>
              </a:rPr>
              <a:t>       </a:t>
            </a:r>
            <a:endParaRPr lang="en-US" sz="3200" b="1" dirty="0">
              <a:solidFill>
                <a:schemeClr val="bg1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89D2F1D-3EA4-F60D-0D5A-CA2F492F9AAD}"/>
              </a:ext>
            </a:extLst>
          </p:cNvPr>
          <p:cNvSpPr txBox="1"/>
          <p:nvPr/>
        </p:nvSpPr>
        <p:spPr>
          <a:xfrm flipH="1">
            <a:off x="505106" y="988410"/>
            <a:ext cx="11181787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he-IL" sz="80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חָנַ</a:t>
            </a:r>
            <a:r>
              <a:rPr lang="en-US" sz="80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ך</a:t>
            </a:r>
            <a:r>
              <a:rPr lang="he-IL" sz="80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ְ</a:t>
            </a:r>
            <a:r>
              <a:rPr lang="en-US" sz="80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he-IL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en-US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[</a:t>
            </a:r>
            <a:r>
              <a:rPr lang="en-US" sz="6600" u="sng" dirty="0" err="1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h</a:t>
            </a:r>
            <a:r>
              <a:rPr lang="en-US" sz="6600" dirty="0" err="1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anak</a:t>
            </a:r>
            <a:r>
              <a:rPr lang="en-US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] </a:t>
            </a:r>
            <a:br>
              <a:rPr lang="en-US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</a:br>
            <a:r>
              <a:rPr lang="en-US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Is it “train up” or </a:t>
            </a:r>
            <a:br>
              <a:rPr lang="en-US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</a:br>
            <a:r>
              <a:rPr lang="en-US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Initiate the first use of/dedicate?</a:t>
            </a:r>
          </a:p>
        </p:txBody>
      </p:sp>
    </p:spTree>
    <p:extLst>
      <p:ext uri="{BB962C8B-B14F-4D97-AF65-F5344CB8AC3E}">
        <p14:creationId xmlns:p14="http://schemas.microsoft.com/office/powerpoint/2010/main" val="16212648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D06F661-8341-14CB-89BD-57B712423ED8}"/>
              </a:ext>
            </a:extLst>
          </p:cNvPr>
          <p:cNvSpPr txBox="1"/>
          <p:nvPr/>
        </p:nvSpPr>
        <p:spPr>
          <a:xfrm>
            <a:off x="295835" y="2088776"/>
            <a:ext cx="11181789" cy="1985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b="1" dirty="0">
                <a:solidFill>
                  <a:schemeClr val="bg1"/>
                </a:solidFill>
              </a:rPr>
              <a:t>       Train up  - translation found in KJV, NASB, RSV, TEV, </a:t>
            </a:r>
            <a:br>
              <a:rPr lang="en-US" sz="3200" b="1" dirty="0">
                <a:solidFill>
                  <a:schemeClr val="bg1"/>
                </a:solidFill>
              </a:rPr>
            </a:br>
            <a:r>
              <a:rPr lang="en-US" sz="3200" b="1" dirty="0">
                <a:solidFill>
                  <a:schemeClr val="bg1"/>
                </a:solidFill>
              </a:rPr>
              <a:t>                         ESV, NLT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he-IL" sz="3200" b="1" dirty="0">
                <a:solidFill>
                  <a:schemeClr val="bg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     </a:t>
            </a:r>
            <a:r>
              <a:rPr lang="en-US" sz="3200" b="1" dirty="0">
                <a:solidFill>
                  <a:schemeClr val="bg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     </a:t>
            </a:r>
            <a:r>
              <a:rPr lang="he-IL" sz="4800" dirty="0">
                <a:solidFill>
                  <a:schemeClr val="bg1"/>
                </a:solidFill>
                <a:ea typeface="AA Times New Roman" panose="02020603050405020304" pitchFamily="18" charset="0"/>
                <a:cs typeface="AA Times New Roman" panose="02020603050405020304" pitchFamily="18" charset="0"/>
              </a:rPr>
              <a:t>חָנַ</a:t>
            </a:r>
            <a:r>
              <a:rPr lang="en-US" sz="4800" dirty="0">
                <a:solidFill>
                  <a:schemeClr val="bg1"/>
                </a:solidFill>
                <a:ea typeface="AA Times New Roman" panose="02020603050405020304" pitchFamily="18" charset="0"/>
                <a:cs typeface="AA Times New Roman" panose="02020603050405020304" pitchFamily="18" charset="0"/>
              </a:rPr>
              <a:t>ך</a:t>
            </a:r>
            <a:r>
              <a:rPr lang="he-IL" sz="4800" dirty="0">
                <a:solidFill>
                  <a:schemeClr val="bg1"/>
                </a:solidFill>
                <a:ea typeface="AA Times New Roman" panose="02020603050405020304" pitchFamily="18" charset="0"/>
                <a:cs typeface="AA Times New Roman" panose="02020603050405020304" pitchFamily="18" charset="0"/>
              </a:rPr>
              <a:t>ְ</a:t>
            </a:r>
            <a:r>
              <a:rPr lang="en-US" sz="4800" dirty="0">
                <a:solidFill>
                  <a:schemeClr val="bg1"/>
                </a:solidFill>
                <a:ea typeface="AA Times New Roman" panose="02020603050405020304" pitchFamily="18" charset="0"/>
                <a:cs typeface="AA Times New Roman" panose="02020603050405020304" pitchFamily="18" charset="0"/>
              </a:rPr>
              <a:t>  </a:t>
            </a:r>
            <a:r>
              <a:rPr lang="en-US" sz="3200" b="1" dirty="0">
                <a:solidFill>
                  <a:schemeClr val="bg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Only used 5x in Bible/OT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89D2F1D-3EA4-F60D-0D5A-CA2F492F9AAD}"/>
              </a:ext>
            </a:extLst>
          </p:cNvPr>
          <p:cNvSpPr txBox="1"/>
          <p:nvPr/>
        </p:nvSpPr>
        <p:spPr>
          <a:xfrm flipH="1">
            <a:off x="1698976" y="746724"/>
            <a:ext cx="959627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he-IL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חָנַ</a:t>
            </a:r>
            <a:r>
              <a:rPr lang="en-US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ך</a:t>
            </a:r>
            <a:r>
              <a:rPr lang="he-IL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ְ</a:t>
            </a:r>
            <a:r>
              <a:rPr lang="en-US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he-IL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Train Up or Initiate?</a:t>
            </a:r>
          </a:p>
        </p:txBody>
      </p:sp>
    </p:spTree>
    <p:extLst>
      <p:ext uri="{BB962C8B-B14F-4D97-AF65-F5344CB8AC3E}">
        <p14:creationId xmlns:p14="http://schemas.microsoft.com/office/powerpoint/2010/main" val="724038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D06F661-8341-14CB-89BD-57B712423ED8}"/>
              </a:ext>
            </a:extLst>
          </p:cNvPr>
          <p:cNvSpPr txBox="1"/>
          <p:nvPr/>
        </p:nvSpPr>
        <p:spPr>
          <a:xfrm>
            <a:off x="261265" y="2363096"/>
            <a:ext cx="11181789" cy="32394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he-IL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ESV/KJV/NRSV:  </a:t>
            </a: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Train up 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child in the way he </a:t>
            </a: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should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go; 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even when he is old he will not depart from it.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NLT:  </a:t>
            </a: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Direct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your children onto the </a:t>
            </a: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right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path, 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and when they are older, they will not leave it. 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NIV:  </a:t>
            </a: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Start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children off on the way they </a:t>
            </a: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should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go, 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and even when they are old they will not turn from it.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4EAF410-F92B-9EA4-1C4C-E27377C40E31}"/>
              </a:ext>
            </a:extLst>
          </p:cNvPr>
          <p:cNvSpPr txBox="1"/>
          <p:nvPr/>
        </p:nvSpPr>
        <p:spPr>
          <a:xfrm flipH="1">
            <a:off x="1698976" y="746724"/>
            <a:ext cx="959627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he-IL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חָנַ</a:t>
            </a:r>
            <a:r>
              <a:rPr lang="en-US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ך</a:t>
            </a:r>
            <a:r>
              <a:rPr lang="he-IL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ְ</a:t>
            </a:r>
            <a:r>
              <a:rPr lang="en-US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he-IL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Train Up or Initiate?</a:t>
            </a:r>
          </a:p>
        </p:txBody>
      </p:sp>
    </p:spTree>
    <p:extLst>
      <p:ext uri="{BB962C8B-B14F-4D97-AF65-F5344CB8AC3E}">
        <p14:creationId xmlns:p14="http://schemas.microsoft.com/office/powerpoint/2010/main" val="4234530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D06F661-8341-14CB-89BD-57B712423ED8}"/>
              </a:ext>
            </a:extLst>
          </p:cNvPr>
          <p:cNvSpPr txBox="1"/>
          <p:nvPr/>
        </p:nvSpPr>
        <p:spPr>
          <a:xfrm>
            <a:off x="295835" y="2088776"/>
            <a:ext cx="11181789" cy="3890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1. </a:t>
            </a: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Stimulate Desire  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-- Arabic root  </a:t>
            </a:r>
            <a:r>
              <a:rPr lang="en-US" sz="30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hanaka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desire BDB 335,  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and KB 320, dictionaries take this imperative verb as 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denominative from the noun root “desire.”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</a:t>
            </a:r>
            <a:r>
              <a:rPr lang="he-IL" sz="40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חֵ</a:t>
            </a:r>
            <a:r>
              <a:rPr lang="en-US" sz="40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ך</a:t>
            </a:r>
            <a:r>
              <a:rPr lang="en-US" sz="32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 </a:t>
            </a:r>
            <a:r>
              <a:rPr lang="he-IL" sz="32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en-US" sz="32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he-IL" sz="32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 </a:t>
            </a:r>
            <a:r>
              <a:rPr lang="en-US" sz="32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is palate, gums, roof of the mouth. </a:t>
            </a:r>
            <a:br>
              <a:rPr lang="en-US" sz="32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</a:br>
            <a:r>
              <a:rPr lang="en-US" sz="32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           Illustration Arab woman taking honey rubbing it on gums </a:t>
            </a:r>
            <a:br>
              <a:rPr lang="en-US" sz="32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</a:br>
            <a:r>
              <a:rPr lang="en-US" sz="32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           (</a:t>
            </a:r>
            <a:r>
              <a:rPr lang="en-US" sz="3200" i="1" dirty="0" err="1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hanakun</a:t>
            </a:r>
            <a:r>
              <a:rPr lang="en-US" sz="32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) of child with oil and dates before he begins to </a:t>
            </a:r>
            <a:br>
              <a:rPr lang="en-US" sz="32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</a:br>
            <a:r>
              <a:rPr lang="en-US" sz="32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           suck makes it more palatable BDB 335. cf. TDOT V.19 </a:t>
            </a:r>
            <a:endParaRPr lang="en-US" sz="30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277F667-4BED-11DF-A93F-AEE68553B429}"/>
              </a:ext>
            </a:extLst>
          </p:cNvPr>
          <p:cNvSpPr txBox="1"/>
          <p:nvPr/>
        </p:nvSpPr>
        <p:spPr>
          <a:xfrm flipH="1">
            <a:off x="1698976" y="746724"/>
            <a:ext cx="959627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he-IL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חָנַ</a:t>
            </a:r>
            <a:r>
              <a:rPr lang="en-US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ך</a:t>
            </a:r>
            <a:r>
              <a:rPr lang="he-IL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ְ</a:t>
            </a:r>
            <a:r>
              <a:rPr lang="en-US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he-IL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Train Up or Initiate?</a:t>
            </a:r>
          </a:p>
        </p:txBody>
      </p:sp>
    </p:spTree>
    <p:extLst>
      <p:ext uri="{BB962C8B-B14F-4D97-AF65-F5344CB8AC3E}">
        <p14:creationId xmlns:p14="http://schemas.microsoft.com/office/powerpoint/2010/main" val="480886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D06F661-8341-14CB-89BD-57B712423ED8}"/>
              </a:ext>
            </a:extLst>
          </p:cNvPr>
          <p:cNvSpPr txBox="1"/>
          <p:nvPr/>
        </p:nvSpPr>
        <p:spPr>
          <a:xfrm>
            <a:off x="346635" y="2159896"/>
            <a:ext cx="11181789" cy="37334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1. </a:t>
            </a: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Stimulate Desire  </a:t>
            </a:r>
            <a:b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--  Confirmed by “</a:t>
            </a:r>
            <a:r>
              <a:rPr lang="en-US" sz="3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according (</a:t>
            </a:r>
            <a:r>
              <a:rPr lang="en-US" sz="36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ע</a:t>
            </a:r>
            <a:r>
              <a:rPr lang="he-IL" sz="36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ַל </a:t>
            </a:r>
            <a:r>
              <a:rPr lang="en-US" sz="36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en-US" sz="3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) </a:t>
            </a:r>
            <a:r>
              <a:rPr lang="en-US" sz="3000" b="1" dirty="0">
                <a:solidFill>
                  <a:srgbClr val="FFFF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mouth</a:t>
            </a:r>
            <a:r>
              <a:rPr lang="en-US" sz="3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(</a:t>
            </a:r>
            <a:r>
              <a:rPr lang="he-IL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פִי</a:t>
            </a:r>
            <a:r>
              <a:rPr lang="en-US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en-US" sz="3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) of 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his way ( </a:t>
            </a:r>
            <a:r>
              <a:rPr lang="he-IL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דַרְכּוֹ</a:t>
            </a:r>
            <a:r>
              <a:rPr lang="en-US" sz="3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)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” </a:t>
            </a:r>
            <a:endParaRPr lang="he-IL" sz="30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</a:t>
            </a:r>
            <a:r>
              <a:rPr lang="he-IL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 Yet </a:t>
            </a:r>
            <a:r>
              <a:rPr lang="en-US" sz="30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Exod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34:27 – </a:t>
            </a:r>
            <a:r>
              <a:rPr lang="en-US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ע</a:t>
            </a:r>
            <a:r>
              <a:rPr lang="he-IL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ַל פִי </a:t>
            </a:r>
            <a:r>
              <a:rPr lang="en-US" sz="32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he-IL" sz="32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en-US" sz="32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in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accordance with  “in accordance 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with these words”… 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3.  Yet </a:t>
            </a:r>
            <a:r>
              <a:rPr lang="en-US" sz="30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Deut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17:10-11 </a:t>
            </a:r>
            <a:r>
              <a:rPr lang="en-US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ע</a:t>
            </a:r>
            <a:r>
              <a:rPr lang="he-IL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ַל פִי </a:t>
            </a:r>
            <a:r>
              <a:rPr lang="en-US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means “according to” what they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declare, and “according to the instructions” …  no oral fixation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6B8CD9B-8035-E4D0-67CA-E4858BBB835D}"/>
              </a:ext>
            </a:extLst>
          </p:cNvPr>
          <p:cNvSpPr txBox="1"/>
          <p:nvPr/>
        </p:nvSpPr>
        <p:spPr>
          <a:xfrm flipH="1">
            <a:off x="1698976" y="746724"/>
            <a:ext cx="959627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he-IL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חָנַ</a:t>
            </a:r>
            <a:r>
              <a:rPr lang="en-US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ך</a:t>
            </a:r>
            <a:r>
              <a:rPr lang="he-IL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ְ</a:t>
            </a:r>
            <a:r>
              <a:rPr lang="en-US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he-IL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Train Up or Initiate?</a:t>
            </a:r>
          </a:p>
        </p:txBody>
      </p:sp>
    </p:spTree>
    <p:extLst>
      <p:ext uri="{BB962C8B-B14F-4D97-AF65-F5344CB8AC3E}">
        <p14:creationId xmlns:p14="http://schemas.microsoft.com/office/powerpoint/2010/main" val="2460263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D06F661-8341-14CB-89BD-57B712423ED8}"/>
              </a:ext>
            </a:extLst>
          </p:cNvPr>
          <p:cNvSpPr txBox="1"/>
          <p:nvPr/>
        </p:nvSpPr>
        <p:spPr>
          <a:xfrm>
            <a:off x="378908" y="2159896"/>
            <a:ext cx="11181789" cy="53179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1.  Etymology does not determine meaning – Arabic root. 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Rather:  </a:t>
            </a: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Usage in context determines the meaning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2. </a:t>
            </a: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Problems with using etymology</a:t>
            </a:r>
            <a:b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cute – original sense “bow legged”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emoji – not English:  emotion + icon (=emoticon), but 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 really from Japanese e=picture; </a:t>
            </a:r>
            <a:r>
              <a:rPr lang="en-US" sz="30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moji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= character (coined 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       1999) driven by Apple iPhone’s inclusion 2008. 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A07F9CA-61D7-7F34-4734-6F386E824344}"/>
              </a:ext>
            </a:extLst>
          </p:cNvPr>
          <p:cNvSpPr txBox="1"/>
          <p:nvPr/>
        </p:nvSpPr>
        <p:spPr>
          <a:xfrm flipH="1">
            <a:off x="1698976" y="746724"/>
            <a:ext cx="959627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he-IL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חָנַ</a:t>
            </a:r>
            <a:r>
              <a:rPr lang="en-US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ך</a:t>
            </a:r>
            <a:r>
              <a:rPr lang="he-IL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ְ</a:t>
            </a:r>
            <a:r>
              <a:rPr lang="en-US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he-IL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Train Up or Initiate?</a:t>
            </a:r>
          </a:p>
        </p:txBody>
      </p:sp>
    </p:spTree>
    <p:extLst>
      <p:ext uri="{BB962C8B-B14F-4D97-AF65-F5344CB8AC3E}">
        <p14:creationId xmlns:p14="http://schemas.microsoft.com/office/powerpoint/2010/main" val="2199657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D06F661-8341-14CB-89BD-57B712423ED8}"/>
              </a:ext>
            </a:extLst>
          </p:cNvPr>
          <p:cNvSpPr txBox="1"/>
          <p:nvPr/>
        </p:nvSpPr>
        <p:spPr>
          <a:xfrm>
            <a:off x="631896" y="1934583"/>
            <a:ext cx="11181789" cy="52154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2.  To “Train up”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Nurturing, instructing, and disciplining of a child 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in moral character and wisdom 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</a:t>
            </a: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Frequent in Proverbs – how old is the “son” in Proverbs?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Prov 13:24 Whoever spares the rod hates his son, 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but he who loves him is diligent to discipline him.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Prov 19:18 Discipline your son, for there is hope, 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Prov 29:17 Discipline your son, and he will give you rest…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F0E466A-0B65-B36F-A088-6D698C15367B}"/>
              </a:ext>
            </a:extLst>
          </p:cNvPr>
          <p:cNvSpPr txBox="1"/>
          <p:nvPr/>
        </p:nvSpPr>
        <p:spPr>
          <a:xfrm flipH="1">
            <a:off x="1698976" y="746724"/>
            <a:ext cx="959627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he-IL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חָנַ</a:t>
            </a:r>
            <a:r>
              <a:rPr lang="en-US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ך</a:t>
            </a:r>
            <a:r>
              <a:rPr lang="he-IL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ְ</a:t>
            </a:r>
            <a:r>
              <a:rPr lang="en-US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he-IL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Train Up or Initiate?</a:t>
            </a:r>
          </a:p>
        </p:txBody>
      </p:sp>
    </p:spTree>
    <p:extLst>
      <p:ext uri="{BB962C8B-B14F-4D97-AF65-F5344CB8AC3E}">
        <p14:creationId xmlns:p14="http://schemas.microsoft.com/office/powerpoint/2010/main" val="3561381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A71F3-5A94-D203-5179-4EB24EDE5C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9266" y="521945"/>
            <a:ext cx="9907492" cy="1109631"/>
          </a:xfrm>
        </p:spPr>
        <p:txBody>
          <a:bodyPr/>
          <a:lstStyle/>
          <a:p>
            <a:pPr algn="ctr"/>
            <a:r>
              <a:rPr lang="en-US" dirty="0"/>
              <a:t>Proverbs 22:6 – Current Use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D06F661-8341-14CB-89BD-57B712423ED8}"/>
              </a:ext>
            </a:extLst>
          </p:cNvPr>
          <p:cNvSpPr txBox="1"/>
          <p:nvPr/>
        </p:nvSpPr>
        <p:spPr>
          <a:xfrm>
            <a:off x="782471" y="1641736"/>
            <a:ext cx="1090108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3000" b="1" dirty="0">
                <a:solidFill>
                  <a:srgbClr val="FFFF00"/>
                </a:solidFill>
              </a:rPr>
              <a:t>Encouragement</a:t>
            </a:r>
            <a:r>
              <a:rPr lang="en-US" sz="3000" b="1" dirty="0">
                <a:solidFill>
                  <a:schemeClr val="bg1"/>
                </a:solidFill>
              </a:rPr>
              <a:t> – importance of early childrearing</a:t>
            </a:r>
          </a:p>
          <a:p>
            <a:pPr marL="514350" indent="-514350">
              <a:buAutoNum type="arabicPeriod"/>
            </a:pPr>
            <a:r>
              <a:rPr lang="en-US" sz="3000" b="1" dirty="0">
                <a:solidFill>
                  <a:srgbClr val="FFFF00"/>
                </a:solidFill>
              </a:rPr>
              <a:t>Hope</a:t>
            </a:r>
            <a:r>
              <a:rPr lang="en-US" sz="3000" b="1" dirty="0">
                <a:solidFill>
                  <a:schemeClr val="bg1"/>
                </a:solidFill>
              </a:rPr>
              <a:t> – Do childrearing right </a:t>
            </a:r>
            <a:r>
              <a:rPr lang="en-US" sz="3000" b="1" dirty="0">
                <a:solidFill>
                  <a:schemeClr val="bg1"/>
                </a:solidFill>
                <a:sym typeface="Wingdings" panose="05000000000000000000" pitchFamily="2" charset="2"/>
              </a:rPr>
              <a:t> results guaranteed</a:t>
            </a:r>
          </a:p>
          <a:p>
            <a:pPr marL="514350" indent="-514350">
              <a:buAutoNum type="arabicPeriod"/>
            </a:pPr>
            <a:r>
              <a:rPr lang="en-US" sz="3000" b="1" dirty="0">
                <a:solidFill>
                  <a:srgbClr val="FFFF00"/>
                </a:solidFill>
                <a:sym typeface="Wingdings" panose="05000000000000000000" pitchFamily="2" charset="2"/>
              </a:rPr>
              <a:t>Hope</a:t>
            </a:r>
            <a:r>
              <a:rPr lang="en-US" sz="3000" b="1" dirty="0">
                <a:solidFill>
                  <a:schemeClr val="bg1"/>
                </a:solidFill>
                <a:sym typeface="Wingdings" panose="05000000000000000000" pitchFamily="2" charset="2"/>
              </a:rPr>
              <a:t> – Child goes astray, when old the prodigal returns</a:t>
            </a:r>
          </a:p>
          <a:p>
            <a:r>
              <a:rPr lang="en-US" sz="3000" b="1" dirty="0">
                <a:solidFill>
                  <a:schemeClr val="bg1"/>
                </a:solidFill>
                <a:sym typeface="Wingdings" panose="05000000000000000000" pitchFamily="2" charset="2"/>
              </a:rPr>
              <a:t>4. </a:t>
            </a:r>
            <a:r>
              <a:rPr lang="en-US" sz="3000" b="1" dirty="0">
                <a:solidFill>
                  <a:srgbClr val="FFFF00"/>
                </a:solidFill>
                <a:sym typeface="Wingdings" panose="05000000000000000000" pitchFamily="2" charset="2"/>
              </a:rPr>
              <a:t>Anxiety</a:t>
            </a:r>
            <a:r>
              <a:rPr lang="en-US" sz="3000" b="1" dirty="0">
                <a:solidFill>
                  <a:schemeClr val="bg1"/>
                </a:solidFill>
                <a:sym typeface="Wingdings" panose="05000000000000000000" pitchFamily="2" charset="2"/>
              </a:rPr>
              <a:t> – do it wrong, mess up, may permanently </a:t>
            </a:r>
            <a:br>
              <a:rPr lang="en-US" sz="3000" b="1" dirty="0">
                <a:solidFill>
                  <a:schemeClr val="bg1"/>
                </a:solidFill>
                <a:sym typeface="Wingdings" panose="05000000000000000000" pitchFamily="2" charset="2"/>
              </a:rPr>
            </a:br>
            <a:r>
              <a:rPr lang="en-US" sz="3000" b="1" dirty="0">
                <a:solidFill>
                  <a:schemeClr val="bg1"/>
                </a:solidFill>
                <a:sym typeface="Wingdings" panose="05000000000000000000" pitchFamily="2" charset="2"/>
              </a:rPr>
              <a:t>          hurt child, uncertainty of doing it “right”</a:t>
            </a:r>
          </a:p>
          <a:p>
            <a:r>
              <a:rPr lang="en-US" sz="3000" b="1" dirty="0">
                <a:solidFill>
                  <a:schemeClr val="bg1"/>
                </a:solidFill>
                <a:sym typeface="Wingdings" panose="05000000000000000000" pitchFamily="2" charset="2"/>
              </a:rPr>
              <a:t>5. </a:t>
            </a:r>
            <a:r>
              <a:rPr lang="en-US" sz="3000" b="1" dirty="0">
                <a:solidFill>
                  <a:srgbClr val="FFFF00"/>
                </a:solidFill>
                <a:sym typeface="Wingdings" panose="05000000000000000000" pitchFamily="2" charset="2"/>
              </a:rPr>
              <a:t>Good child </a:t>
            </a:r>
            <a:r>
              <a:rPr lang="en-US" sz="3000" b="1" dirty="0">
                <a:solidFill>
                  <a:schemeClr val="bg1"/>
                </a:solidFill>
                <a:sym typeface="Wingdings" panose="05000000000000000000" pitchFamily="2" charset="2"/>
              </a:rPr>
              <a:t> proves they were a good parent</a:t>
            </a:r>
          </a:p>
          <a:p>
            <a:r>
              <a:rPr lang="en-US" sz="3000" b="1" dirty="0">
                <a:solidFill>
                  <a:schemeClr val="bg1"/>
                </a:solidFill>
                <a:sym typeface="Wingdings" panose="05000000000000000000" pitchFamily="2" charset="2"/>
              </a:rPr>
              <a:t>6. </a:t>
            </a:r>
            <a:r>
              <a:rPr lang="en-US" sz="3000" b="1" dirty="0">
                <a:solidFill>
                  <a:srgbClr val="FFFF00"/>
                </a:solidFill>
                <a:sym typeface="Wingdings" panose="05000000000000000000" pitchFamily="2" charset="2"/>
              </a:rPr>
              <a:t>Bad child </a:t>
            </a:r>
            <a:r>
              <a:rPr lang="en-US" sz="3000" b="1" dirty="0">
                <a:solidFill>
                  <a:schemeClr val="bg1"/>
                </a:solidFill>
                <a:sym typeface="Wingdings" panose="05000000000000000000" pitchFamily="2" charset="2"/>
              </a:rPr>
              <a:t> boney finger accuses us of being a </a:t>
            </a:r>
            <a:br>
              <a:rPr lang="en-US" sz="3000" b="1" dirty="0">
                <a:solidFill>
                  <a:schemeClr val="bg1"/>
                </a:solidFill>
                <a:sym typeface="Wingdings" panose="05000000000000000000" pitchFamily="2" charset="2"/>
              </a:rPr>
            </a:br>
            <a:r>
              <a:rPr lang="en-US" sz="3000" b="1" dirty="0">
                <a:solidFill>
                  <a:schemeClr val="bg1"/>
                </a:solidFill>
                <a:sym typeface="Wingdings" panose="05000000000000000000" pitchFamily="2" charset="2"/>
              </a:rPr>
              <a:t>          bad parent </a:t>
            </a:r>
          </a:p>
          <a:p>
            <a:r>
              <a:rPr lang="en-US" sz="3000" b="1" dirty="0">
                <a:solidFill>
                  <a:schemeClr val="bg1"/>
                </a:solidFill>
                <a:sym typeface="Wingdings" panose="05000000000000000000" pitchFamily="2" charset="2"/>
              </a:rPr>
              <a:t>7. </a:t>
            </a:r>
            <a:r>
              <a:rPr lang="en-US" sz="3000" b="1" dirty="0">
                <a:solidFill>
                  <a:srgbClr val="FFFF00"/>
                </a:solidFill>
                <a:sym typeface="Wingdings" panose="05000000000000000000" pitchFamily="2" charset="2"/>
              </a:rPr>
              <a:t>Pain of prodigal child </a:t>
            </a:r>
            <a:r>
              <a:rPr lang="en-US" sz="3000" b="1" dirty="0">
                <a:solidFill>
                  <a:schemeClr val="bg1"/>
                </a:solidFill>
                <a:sym typeface="Wingdings" panose="05000000000000000000" pitchFamily="2" charset="2"/>
              </a:rPr>
              <a:t>– Mt 23:37; Hos 11:1-2; Prov 10:1</a:t>
            </a:r>
            <a:endParaRPr lang="en-US" sz="3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1240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D06F661-8341-14CB-89BD-57B712423ED8}"/>
              </a:ext>
            </a:extLst>
          </p:cNvPr>
          <p:cNvSpPr txBox="1"/>
          <p:nvPr/>
        </p:nvSpPr>
        <p:spPr>
          <a:xfrm>
            <a:off x="906216" y="1826409"/>
            <a:ext cx="11181789" cy="45970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2.  To “Train up”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</a:t>
            </a: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Need for child training 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an absent/preoccupied parent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raising their kids on phone screens and </a:t>
            </a:r>
            <a:r>
              <a:rPr lang="en-US" sz="30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Tiktok</a:t>
            </a:r>
            <a:endParaRPr lang="en-US" sz="30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Sole Aramaic reference for “training” for fast on Day 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of Atonement 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Modern Hebrew synonyms like</a:t>
            </a:r>
            <a:r>
              <a:rPr lang="en-US" sz="4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e-IL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לָמַד</a:t>
            </a:r>
            <a:r>
              <a:rPr lang="en-US" sz="4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(learn)  with English 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  glosses like “education” “apprentice/pupil.”  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 </a:t>
            </a:r>
            <a:r>
              <a:rPr lang="he-IL" sz="44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חִינוּ</a:t>
            </a:r>
            <a:r>
              <a:rPr lang="en-US" sz="44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ך</a:t>
            </a:r>
            <a:r>
              <a:rPr lang="he-IL" sz="44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ְ</a:t>
            </a:r>
            <a:r>
              <a:rPr lang="en-US" sz="44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 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means “education” in modern Hebrew             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30E1885-8134-8D40-92F3-3619B4F7166E}"/>
              </a:ext>
            </a:extLst>
          </p:cNvPr>
          <p:cNvSpPr txBox="1"/>
          <p:nvPr/>
        </p:nvSpPr>
        <p:spPr>
          <a:xfrm flipH="1">
            <a:off x="1698976" y="746724"/>
            <a:ext cx="959627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he-IL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חָנַ</a:t>
            </a:r>
            <a:r>
              <a:rPr lang="en-US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ך</a:t>
            </a:r>
            <a:r>
              <a:rPr lang="he-IL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ְ</a:t>
            </a:r>
            <a:r>
              <a:rPr lang="en-US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he-IL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Train Up or Initiate?</a:t>
            </a:r>
          </a:p>
        </p:txBody>
      </p:sp>
    </p:spTree>
    <p:extLst>
      <p:ext uri="{BB962C8B-B14F-4D97-AF65-F5344CB8AC3E}">
        <p14:creationId xmlns:p14="http://schemas.microsoft.com/office/powerpoint/2010/main" val="2417334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D06F661-8341-14CB-89BD-57B712423ED8}"/>
              </a:ext>
            </a:extLst>
          </p:cNvPr>
          <p:cNvSpPr txBox="1"/>
          <p:nvPr/>
        </p:nvSpPr>
        <p:spPr>
          <a:xfrm>
            <a:off x="906216" y="2332020"/>
            <a:ext cx="11181789" cy="3301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2.  To “Train up”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Questions:  why not use high frequency wisdom words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on training and instruction </a:t>
            </a:r>
            <a:r>
              <a:rPr lang="en-US" sz="36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(</a:t>
            </a:r>
            <a:r>
              <a:rPr lang="he-IL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לָמַד , מָסַר , יָדַ</a:t>
            </a:r>
            <a:r>
              <a:rPr lang="en-US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ע</a:t>
            </a:r>
            <a:r>
              <a:rPr lang="he-IL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en-US" sz="36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)?</a:t>
            </a:r>
            <a:r>
              <a:rPr lang="he-IL" sz="36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  </a:t>
            </a:r>
            <a:endParaRPr lang="en-US" sz="3600" b="1" dirty="0">
              <a:solidFill>
                <a:schemeClr val="bg1"/>
              </a:solidFill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 Beware piling up meanings:  dedication, 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     discipline (train up), desire when the meanings are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     so disparate – bad methodology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D4D9B0E-D53E-4D1A-4230-E487DF4EA115}"/>
              </a:ext>
            </a:extLst>
          </p:cNvPr>
          <p:cNvSpPr txBox="1"/>
          <p:nvPr/>
        </p:nvSpPr>
        <p:spPr>
          <a:xfrm flipH="1">
            <a:off x="1698976" y="746724"/>
            <a:ext cx="959627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he-IL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חָנַ</a:t>
            </a:r>
            <a:r>
              <a:rPr lang="en-US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ך</a:t>
            </a:r>
            <a:r>
              <a:rPr lang="he-IL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ְ</a:t>
            </a:r>
            <a:r>
              <a:rPr lang="en-US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he-IL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Train Up or Initiate?</a:t>
            </a:r>
          </a:p>
        </p:txBody>
      </p:sp>
    </p:spTree>
    <p:extLst>
      <p:ext uri="{BB962C8B-B14F-4D97-AF65-F5344CB8AC3E}">
        <p14:creationId xmlns:p14="http://schemas.microsoft.com/office/powerpoint/2010/main" val="3442761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D06F661-8341-14CB-89BD-57B712423ED8}"/>
              </a:ext>
            </a:extLst>
          </p:cNvPr>
          <p:cNvSpPr txBox="1"/>
          <p:nvPr/>
        </p:nvSpPr>
        <p:spPr>
          <a:xfrm>
            <a:off x="906217" y="1944743"/>
            <a:ext cx="10539920" cy="20501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2.  To dedicate/initiate – 5 uses of  </a:t>
            </a:r>
            <a:r>
              <a:rPr lang="he-IL" sz="4000" b="1" dirty="0">
                <a:solidFill>
                  <a:srgbClr val="FFFF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חַנַ</a:t>
            </a:r>
            <a:r>
              <a:rPr lang="en-US" sz="4000" b="1" dirty="0">
                <a:solidFill>
                  <a:srgbClr val="FFFF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ך</a:t>
            </a:r>
            <a:r>
              <a:rPr lang="he-IL" sz="4000" b="1" dirty="0">
                <a:solidFill>
                  <a:srgbClr val="FFFF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ְ</a:t>
            </a:r>
            <a:r>
              <a:rPr lang="en-US" sz="4000" b="1" dirty="0">
                <a:solidFill>
                  <a:srgbClr val="FFFF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  </a:t>
            </a: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the OT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Four other occurrences of  </a:t>
            </a:r>
            <a:r>
              <a:rPr lang="en-US" sz="3000" b="1" i="1" u="sng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</a:t>
            </a:r>
            <a:r>
              <a:rPr lang="en-US" sz="3000" b="1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anak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he-IL" sz="4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חָנַ</a:t>
            </a:r>
            <a:r>
              <a:rPr lang="en-US" sz="4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ך</a:t>
            </a:r>
            <a:r>
              <a:rPr lang="he-IL" sz="4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ְ</a:t>
            </a:r>
            <a:r>
              <a:rPr lang="en-US" sz="4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 used in 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“dedicating” or “initiating the use of” buildings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187FAA9-1481-8D6F-C694-FE793D169F3C}"/>
              </a:ext>
            </a:extLst>
          </p:cNvPr>
          <p:cNvSpPr txBox="1"/>
          <p:nvPr/>
        </p:nvSpPr>
        <p:spPr>
          <a:xfrm flipH="1">
            <a:off x="1698976" y="746724"/>
            <a:ext cx="959627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he-IL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חָנַ</a:t>
            </a:r>
            <a:r>
              <a:rPr lang="en-US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ך</a:t>
            </a:r>
            <a:r>
              <a:rPr lang="he-IL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ְ</a:t>
            </a:r>
            <a:r>
              <a:rPr lang="en-US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he-IL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Train Up or Initiate?</a:t>
            </a:r>
          </a:p>
        </p:txBody>
      </p:sp>
    </p:spTree>
    <p:extLst>
      <p:ext uri="{BB962C8B-B14F-4D97-AF65-F5344CB8AC3E}">
        <p14:creationId xmlns:p14="http://schemas.microsoft.com/office/powerpoint/2010/main" val="1982452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D06F661-8341-14CB-89BD-57B712423ED8}"/>
              </a:ext>
            </a:extLst>
          </p:cNvPr>
          <p:cNvSpPr txBox="1"/>
          <p:nvPr/>
        </p:nvSpPr>
        <p:spPr>
          <a:xfrm>
            <a:off x="826040" y="1670054"/>
            <a:ext cx="10539920" cy="4721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2.  To dedicate/initiate the use of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1. </a:t>
            </a:r>
            <a:r>
              <a:rPr lang="en-US" sz="30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Deut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20:5 (2x) Initial use of a new house as a reason for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a man’s not going to war lest someone else uses it first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“Then the officers shall speak to the people, saying, ‘Is there any man who has built a new house and has not </a:t>
            </a: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dedicated [ESV, KJV, NASB, NLT, NAB, NRSV]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“begun to live in” [NIV]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it? Let him go back to his house, lest he die in the battle and another man </a:t>
            </a: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dedicate [NIV “begin to live in]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it.”  simple dedication – No; begun to live in it more the point for not going to war. </a:t>
            </a:r>
            <a:endParaRPr lang="en-US" sz="30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4C9CBE6-E1F2-E936-0B0E-1796E4E59867}"/>
              </a:ext>
            </a:extLst>
          </p:cNvPr>
          <p:cNvSpPr txBox="1"/>
          <p:nvPr/>
        </p:nvSpPr>
        <p:spPr>
          <a:xfrm flipH="1">
            <a:off x="1698976" y="531568"/>
            <a:ext cx="959627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he-IL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חָנַ</a:t>
            </a:r>
            <a:r>
              <a:rPr lang="en-US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ך</a:t>
            </a:r>
            <a:r>
              <a:rPr lang="he-IL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ְ</a:t>
            </a:r>
            <a:r>
              <a:rPr lang="en-US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he-IL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Train Up or Initiate?</a:t>
            </a:r>
          </a:p>
        </p:txBody>
      </p:sp>
    </p:spTree>
    <p:extLst>
      <p:ext uri="{BB962C8B-B14F-4D97-AF65-F5344CB8AC3E}">
        <p14:creationId xmlns:p14="http://schemas.microsoft.com/office/powerpoint/2010/main" val="3124243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D06F661-8341-14CB-89BD-57B712423ED8}"/>
              </a:ext>
            </a:extLst>
          </p:cNvPr>
          <p:cNvSpPr txBox="1"/>
          <p:nvPr/>
        </p:nvSpPr>
        <p:spPr>
          <a:xfrm>
            <a:off x="949247" y="1944743"/>
            <a:ext cx="10539920" cy="4370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2.  To dedicate/initiate the first use of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1 Kings 8:63 and 2 Chron. 7:5 both in contexts of the 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celebrations surrounding the dedication and first 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use of the Solomonic temple.   -- cultic context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1 Kgs 8:63 “Solomon offered as peace offerings to the LORD 22,000 oxen and 120,000 sheep. So the king and all the people of Israel </a:t>
            </a: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dedicated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[first use of] the house of the LORD. 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Profane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sacred (</a:t>
            </a:r>
            <a:r>
              <a:rPr lang="he-IL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  <a:sym typeface="Wingdings" panose="05000000000000000000" pitchFamily="2" charset="2"/>
              </a:rPr>
              <a:t>קָדַשׁ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) </a:t>
            </a:r>
            <a:r>
              <a:rPr lang="he-IL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moves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at the time of its initial use.  </a:t>
            </a:r>
            <a:endParaRPr lang="en-US" sz="30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665C68A-1654-7E16-197C-B1F159AD32ED}"/>
              </a:ext>
            </a:extLst>
          </p:cNvPr>
          <p:cNvSpPr txBox="1"/>
          <p:nvPr/>
        </p:nvSpPr>
        <p:spPr>
          <a:xfrm flipH="1">
            <a:off x="1698976" y="746724"/>
            <a:ext cx="959627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he-IL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חָנַ</a:t>
            </a:r>
            <a:r>
              <a:rPr lang="en-US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ך</a:t>
            </a:r>
            <a:r>
              <a:rPr lang="he-IL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ְ</a:t>
            </a:r>
            <a:r>
              <a:rPr lang="en-US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he-IL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Train Up or Initiate?</a:t>
            </a:r>
          </a:p>
        </p:txBody>
      </p:sp>
    </p:spTree>
    <p:extLst>
      <p:ext uri="{BB962C8B-B14F-4D97-AF65-F5344CB8AC3E}">
        <p14:creationId xmlns:p14="http://schemas.microsoft.com/office/powerpoint/2010/main" val="2523107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D06F661-8341-14CB-89BD-57B712423ED8}"/>
              </a:ext>
            </a:extLst>
          </p:cNvPr>
          <p:cNvSpPr txBox="1"/>
          <p:nvPr/>
        </p:nvSpPr>
        <p:spPr>
          <a:xfrm>
            <a:off x="679524" y="1463480"/>
            <a:ext cx="10832951" cy="55447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2.  To dedicate/initiate the first use of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</a:t>
            </a: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  8 noun uses of  ( </a:t>
            </a:r>
            <a:r>
              <a:rPr lang="he-IL" sz="4000" b="1" dirty="0">
                <a:solidFill>
                  <a:srgbClr val="FFFF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חֲנֻכָּה</a:t>
            </a: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) 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Num 7:10-11, 84, 88; Mosaic altar at the tabernacle’s construction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And the chiefs offered offerings for the </a:t>
            </a: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dedication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of the altar on the day it was anointed; and the chiefs offered their offering before the altar.  And the LORD said to Moses, “They shall offer their offerings, one chief each day, for the </a:t>
            </a: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dedication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of the altar.”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Notice here too: initial use of the altar with a ceremony dedicating it also “anointing”  </a:t>
            </a:r>
            <a:r>
              <a:rPr lang="en-US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( </a:t>
            </a:r>
            <a:r>
              <a:rPr lang="he-IL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מַשַׁח</a:t>
            </a:r>
            <a:r>
              <a:rPr lang="en-US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it.  So made holy/anointed before</a:t>
            </a:r>
            <a:endParaRPr lang="en-US" sz="30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3C986CE-F56A-42BB-CA2D-C8B87B0B0E60}"/>
              </a:ext>
            </a:extLst>
          </p:cNvPr>
          <p:cNvSpPr txBox="1"/>
          <p:nvPr/>
        </p:nvSpPr>
        <p:spPr>
          <a:xfrm flipH="1">
            <a:off x="1698976" y="345104"/>
            <a:ext cx="959627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he-IL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חָנַ</a:t>
            </a:r>
            <a:r>
              <a:rPr lang="en-US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ך</a:t>
            </a:r>
            <a:r>
              <a:rPr lang="he-IL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ְ</a:t>
            </a:r>
            <a:r>
              <a:rPr lang="en-US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he-IL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Train Up or Initiate?</a:t>
            </a:r>
          </a:p>
        </p:txBody>
      </p:sp>
    </p:spTree>
    <p:extLst>
      <p:ext uri="{BB962C8B-B14F-4D97-AF65-F5344CB8AC3E}">
        <p14:creationId xmlns:p14="http://schemas.microsoft.com/office/powerpoint/2010/main" val="3400018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D06F661-8341-14CB-89BD-57B712423ED8}"/>
              </a:ext>
            </a:extLst>
          </p:cNvPr>
          <p:cNvSpPr txBox="1"/>
          <p:nvPr/>
        </p:nvSpPr>
        <p:spPr>
          <a:xfrm>
            <a:off x="828339" y="1944743"/>
            <a:ext cx="10832951" cy="2210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3.  8 noun uses of  ( </a:t>
            </a:r>
            <a:r>
              <a:rPr lang="he-IL" sz="4000" b="1" dirty="0">
                <a:solidFill>
                  <a:srgbClr val="FFFF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חֲנֻכָּה</a:t>
            </a: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) 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 Chr. 7:9 Dedication of the temple:  “And on the eighth day they held a solemn assembly, for they had kept the </a:t>
            </a: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dedication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of the altar seven days and the feast seven days.  -- initial use of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017913B-6113-AFB0-F60D-EDFF0430E5DC}"/>
              </a:ext>
            </a:extLst>
          </p:cNvPr>
          <p:cNvSpPr txBox="1"/>
          <p:nvPr/>
        </p:nvSpPr>
        <p:spPr>
          <a:xfrm flipH="1">
            <a:off x="1698976" y="746724"/>
            <a:ext cx="959627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he-IL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חָנַ</a:t>
            </a:r>
            <a:r>
              <a:rPr lang="en-US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ך</a:t>
            </a:r>
            <a:r>
              <a:rPr lang="he-IL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ְ</a:t>
            </a:r>
            <a:r>
              <a:rPr lang="en-US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he-IL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Train Up or Initiate?</a:t>
            </a:r>
          </a:p>
        </p:txBody>
      </p:sp>
    </p:spTree>
    <p:extLst>
      <p:ext uri="{BB962C8B-B14F-4D97-AF65-F5344CB8AC3E}">
        <p14:creationId xmlns:p14="http://schemas.microsoft.com/office/powerpoint/2010/main" val="15469697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D06F661-8341-14CB-89BD-57B712423ED8}"/>
              </a:ext>
            </a:extLst>
          </p:cNvPr>
          <p:cNvSpPr txBox="1"/>
          <p:nvPr/>
        </p:nvSpPr>
        <p:spPr>
          <a:xfrm>
            <a:off x="828339" y="1944743"/>
            <a:ext cx="10832951" cy="31989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3.  8 noun uses of  ( </a:t>
            </a:r>
            <a:r>
              <a:rPr lang="he-IL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חנֻכָּה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) 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Neh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12:27  And at the </a:t>
            </a: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dedication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of the wall of Jerusalem they sought the Levites in all their places to bring them to Jerusalem to </a:t>
            </a: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celebrate the dedication 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with gladness, with thanksgivings and with singing …  </a:t>
            </a: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wall is now ready for use</a:t>
            </a:r>
            <a:endParaRPr lang="en-US" sz="3000" b="1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726864C-18AA-B5C0-0A10-FC08D584DF53}"/>
              </a:ext>
            </a:extLst>
          </p:cNvPr>
          <p:cNvSpPr txBox="1"/>
          <p:nvPr/>
        </p:nvSpPr>
        <p:spPr>
          <a:xfrm flipH="1">
            <a:off x="1698976" y="746724"/>
            <a:ext cx="959627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he-IL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חָנַ</a:t>
            </a:r>
            <a:r>
              <a:rPr lang="en-US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ך</a:t>
            </a:r>
            <a:r>
              <a:rPr lang="he-IL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ְ</a:t>
            </a:r>
            <a:r>
              <a:rPr lang="en-US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he-IL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Train Up or Initiate?</a:t>
            </a:r>
          </a:p>
        </p:txBody>
      </p:sp>
    </p:spTree>
    <p:extLst>
      <p:ext uri="{BB962C8B-B14F-4D97-AF65-F5344CB8AC3E}">
        <p14:creationId xmlns:p14="http://schemas.microsoft.com/office/powerpoint/2010/main" val="28057131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D06F661-8341-14CB-89BD-57B712423ED8}"/>
              </a:ext>
            </a:extLst>
          </p:cNvPr>
          <p:cNvSpPr txBox="1"/>
          <p:nvPr/>
        </p:nvSpPr>
        <p:spPr>
          <a:xfrm>
            <a:off x="828339" y="1944743"/>
            <a:ext cx="10832951" cy="28046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3.  8 noun uses of  ( </a:t>
            </a:r>
            <a:r>
              <a:rPr lang="he-IL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חנֻכָּה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) 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Ps 30:1 [title] “A Psalm of David. A song at the </a:t>
            </a: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dedication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of the temple. 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Profane 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sacred as the celebration marking the initial use of it. 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DEF555C-16F4-B6F3-9DC8-EE9BA6311831}"/>
              </a:ext>
            </a:extLst>
          </p:cNvPr>
          <p:cNvSpPr txBox="1"/>
          <p:nvPr/>
        </p:nvSpPr>
        <p:spPr>
          <a:xfrm flipH="1">
            <a:off x="1698976" y="746724"/>
            <a:ext cx="959627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he-IL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חָנַ</a:t>
            </a:r>
            <a:r>
              <a:rPr lang="en-US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ך</a:t>
            </a:r>
            <a:r>
              <a:rPr lang="he-IL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ְ</a:t>
            </a:r>
            <a:r>
              <a:rPr lang="en-US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he-IL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Train Up or Initiate?</a:t>
            </a:r>
          </a:p>
        </p:txBody>
      </p:sp>
    </p:spTree>
    <p:extLst>
      <p:ext uri="{BB962C8B-B14F-4D97-AF65-F5344CB8AC3E}">
        <p14:creationId xmlns:p14="http://schemas.microsoft.com/office/powerpoint/2010/main" val="1942103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D06F661-8341-14CB-89BD-57B712423ED8}"/>
              </a:ext>
            </a:extLst>
          </p:cNvPr>
          <p:cNvSpPr txBox="1"/>
          <p:nvPr/>
        </p:nvSpPr>
        <p:spPr>
          <a:xfrm>
            <a:off x="828339" y="1944743"/>
            <a:ext cx="10832951" cy="4000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3.  8 noun uses of  ( </a:t>
            </a:r>
            <a:r>
              <a:rPr lang="he-IL" sz="4000" b="1" dirty="0">
                <a:solidFill>
                  <a:srgbClr val="FFFF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חֲנֻכָּה</a:t>
            </a: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) 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Feast of Hanukkah 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derived from same root:  celebrating the dedication of the second temple after purified by Maccabees having been profaned by Antiochus Epiphanes. 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30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Feast of Dedication (John 10:22) Jesus at Jerusalem in the winter.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30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918F7CE-E645-990C-09E3-F6531C8EDD2B}"/>
              </a:ext>
            </a:extLst>
          </p:cNvPr>
          <p:cNvSpPr txBox="1"/>
          <p:nvPr/>
        </p:nvSpPr>
        <p:spPr>
          <a:xfrm flipH="1">
            <a:off x="1698976" y="746724"/>
            <a:ext cx="959627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he-IL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חָנַ</a:t>
            </a:r>
            <a:r>
              <a:rPr lang="en-US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ך</a:t>
            </a:r>
            <a:r>
              <a:rPr lang="he-IL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ְ</a:t>
            </a:r>
            <a:r>
              <a:rPr lang="en-US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he-IL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Train Up or Initiate?</a:t>
            </a:r>
          </a:p>
        </p:txBody>
      </p:sp>
    </p:spTree>
    <p:extLst>
      <p:ext uri="{BB962C8B-B14F-4D97-AF65-F5344CB8AC3E}">
        <p14:creationId xmlns:p14="http://schemas.microsoft.com/office/powerpoint/2010/main" val="2879173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A71F3-5A94-D203-5179-4EB24EDE5C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6697" y="602627"/>
            <a:ext cx="9907492" cy="1109631"/>
          </a:xfrm>
        </p:spPr>
        <p:txBody>
          <a:bodyPr/>
          <a:lstStyle/>
          <a:p>
            <a:pPr algn="ctr"/>
            <a:r>
              <a:rPr lang="en-US" dirty="0"/>
              <a:t>Proverb not a Promise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D06F661-8341-14CB-89BD-57B712423ED8}"/>
              </a:ext>
            </a:extLst>
          </p:cNvPr>
          <p:cNvSpPr txBox="1"/>
          <p:nvPr/>
        </p:nvSpPr>
        <p:spPr>
          <a:xfrm>
            <a:off x="797859" y="1792940"/>
            <a:ext cx="1090108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3000" b="1" dirty="0">
                <a:solidFill>
                  <a:srgbClr val="FFFF00"/>
                </a:solidFill>
              </a:rPr>
              <a:t>Proverb is not a promise – genre issues</a:t>
            </a:r>
            <a:r>
              <a:rPr lang="en-US" sz="3000" b="1" dirty="0">
                <a:solidFill>
                  <a:schemeClr val="bg1"/>
                </a:solidFill>
              </a:rPr>
              <a:t>, examples  </a:t>
            </a:r>
          </a:p>
          <a:p>
            <a:pPr marL="514350" indent="-514350">
              <a:buAutoNum type="arabicPeriod"/>
            </a:pPr>
            <a:r>
              <a:rPr lang="en-US" sz="3000" b="1" dirty="0">
                <a:solidFill>
                  <a:schemeClr val="bg1"/>
                </a:solidFill>
              </a:rPr>
              <a:t>  Prov 10:4 --Is “a slack hand causes poverty. But the hand of the diligent makes rich,” always true?</a:t>
            </a:r>
          </a:p>
          <a:p>
            <a:pPr marL="514350" indent="-514350">
              <a:buAutoNum type="arabicPeriod"/>
            </a:pPr>
            <a:r>
              <a:rPr lang="en-US" sz="3000" b="1" dirty="0">
                <a:solidFill>
                  <a:srgbClr val="FFFF00"/>
                </a:solidFill>
              </a:rPr>
              <a:t>History is not law </a:t>
            </a:r>
            <a:r>
              <a:rPr lang="en-US" sz="3000" b="1" dirty="0">
                <a:solidFill>
                  <a:schemeClr val="bg1"/>
                </a:solidFill>
              </a:rPr>
              <a:t>/ law is not history</a:t>
            </a:r>
            <a:br>
              <a:rPr lang="en-US" sz="3000" b="1" dirty="0">
                <a:solidFill>
                  <a:schemeClr val="bg1"/>
                </a:solidFill>
              </a:rPr>
            </a:b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History</a:t>
            </a:r>
            <a:r>
              <a:rPr lang="en-US" sz="3000" b="1" dirty="0">
                <a:solidFill>
                  <a:schemeClr val="bg1"/>
                </a:solidFill>
              </a:rPr>
              <a:t> – She’s my sister (Abraham/Isaac of Sarah/Rebekah; = law?  Not really; </a:t>
            </a:r>
            <a:br>
              <a:rPr lang="en-US" sz="3000" b="1" dirty="0">
                <a:solidFill>
                  <a:schemeClr val="bg1"/>
                </a:solidFill>
              </a:rPr>
            </a:br>
            <a:r>
              <a:rPr lang="en-US" sz="3000" b="1" dirty="0">
                <a:solidFill>
                  <a:schemeClr val="bg1"/>
                </a:solidFill>
              </a:rPr>
              <a:t>David man after God’s heart </a:t>
            </a:r>
            <a:r>
              <a:rPr lang="en-US" sz="3000" b="1" dirty="0">
                <a:solidFill>
                  <a:schemeClr val="bg1"/>
                </a:solidFill>
                <a:sym typeface="Wingdings" panose="05000000000000000000" pitchFamily="2" charset="2"/>
              </a:rPr>
              <a:t> Bathsheba/Uriah ???</a:t>
            </a:r>
          </a:p>
          <a:p>
            <a:pPr marL="514350" indent="-514350">
              <a:buAutoNum type="arabicPeriod"/>
            </a:pPr>
            <a:r>
              <a:rPr lang="en-US" sz="3000" b="1" dirty="0">
                <a:solidFill>
                  <a:schemeClr val="bg1"/>
                </a:solidFill>
                <a:sym typeface="Wingdings" panose="05000000000000000000" pitchFamily="2" charset="2"/>
              </a:rPr>
              <a:t>Law: firstborn child  God’s (Ex. 22:29)  history? Now?</a:t>
            </a:r>
          </a:p>
          <a:p>
            <a:pPr marL="514350" indent="-514350">
              <a:buAutoNum type="arabicPeriod"/>
            </a:pPr>
            <a:r>
              <a:rPr lang="en-US" sz="3000" b="1" dirty="0">
                <a:solidFill>
                  <a:srgbClr val="FFFF00"/>
                </a:solidFill>
                <a:sym typeface="Wingdings" panose="05000000000000000000" pitchFamily="2" charset="2"/>
              </a:rPr>
              <a:t>Prophecy</a:t>
            </a:r>
            <a:r>
              <a:rPr lang="en-US" sz="3000" b="1" dirty="0">
                <a:solidFill>
                  <a:schemeClr val="bg1"/>
                </a:solidFill>
                <a:sym typeface="Wingdings" panose="05000000000000000000" pitchFamily="2" charset="2"/>
              </a:rPr>
              <a:t>: Isa 20:3 going around naked  normative?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</a:p>
          <a:p>
            <a:pPr marL="514350" indent="-514350">
              <a:buAutoNum type="arabicPeriod"/>
            </a:pPr>
            <a:endParaRPr lang="en-US" sz="3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991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D06F661-8341-14CB-89BD-57B712423ED8}"/>
              </a:ext>
            </a:extLst>
          </p:cNvPr>
          <p:cNvSpPr txBox="1"/>
          <p:nvPr/>
        </p:nvSpPr>
        <p:spPr>
          <a:xfrm>
            <a:off x="828339" y="1944743"/>
            <a:ext cx="10832951" cy="3136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2.  To dedicate/initiate – noun usage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4.  Aramaic:  4x  -- used to describe the initial use/dedication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of the second temple (Ezra 6:16-17)  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and the dedication of Nebuchadnezzar’s 90 foot image 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of gold in Daniel 3:2-3.  Finally ready for use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B87C4BB-3B5E-EFBD-0AFF-8D52117DB2AE}"/>
              </a:ext>
            </a:extLst>
          </p:cNvPr>
          <p:cNvSpPr txBox="1"/>
          <p:nvPr/>
        </p:nvSpPr>
        <p:spPr>
          <a:xfrm flipH="1">
            <a:off x="1698976" y="746724"/>
            <a:ext cx="959627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he-IL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חָנַ</a:t>
            </a:r>
            <a:r>
              <a:rPr lang="en-US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ך</a:t>
            </a:r>
            <a:r>
              <a:rPr lang="he-IL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ְ</a:t>
            </a:r>
            <a:r>
              <a:rPr lang="en-US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he-IL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Train Up or Initiate?</a:t>
            </a:r>
          </a:p>
        </p:txBody>
      </p:sp>
    </p:spTree>
    <p:extLst>
      <p:ext uri="{BB962C8B-B14F-4D97-AF65-F5344CB8AC3E}">
        <p14:creationId xmlns:p14="http://schemas.microsoft.com/office/powerpoint/2010/main" val="1052298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D06F661-8341-14CB-89BD-57B712423ED8}"/>
              </a:ext>
            </a:extLst>
          </p:cNvPr>
          <p:cNvSpPr txBox="1"/>
          <p:nvPr/>
        </p:nvSpPr>
        <p:spPr>
          <a:xfrm>
            <a:off x="828338" y="1670054"/>
            <a:ext cx="10832951" cy="4392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2.  To dedicate/initiate summary:  </a:t>
            </a:r>
            <a:b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summary, the root  </a:t>
            </a:r>
            <a:r>
              <a:rPr lang="he-IL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חָנַ</a:t>
            </a:r>
            <a:r>
              <a:rPr lang="en-US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ך</a:t>
            </a:r>
            <a:r>
              <a:rPr lang="he-IL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ְ</a:t>
            </a:r>
            <a:r>
              <a:rPr lang="en-US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 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 used as a verb 4 times other than in Proverbs 22:6.  All four are in the context of the </a:t>
            </a: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celebration of the initial use or dedication of a building 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(temple).  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eight noun uses all have reference to the cultic initiation of material objects (altar/temple/wall).  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four uses in biblical Aramaic parallel this usage exactly (second temple/idol). 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721454A-FDBF-4A46-3C8B-02D9A8A90F60}"/>
              </a:ext>
            </a:extLst>
          </p:cNvPr>
          <p:cNvSpPr txBox="1"/>
          <p:nvPr/>
        </p:nvSpPr>
        <p:spPr>
          <a:xfrm flipH="1">
            <a:off x="1698976" y="574601"/>
            <a:ext cx="959627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he-IL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חָנַ</a:t>
            </a:r>
            <a:r>
              <a:rPr lang="en-US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ך</a:t>
            </a:r>
            <a:r>
              <a:rPr lang="he-IL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ְ</a:t>
            </a:r>
            <a:r>
              <a:rPr lang="en-US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he-IL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Train Up or Initiate?</a:t>
            </a:r>
          </a:p>
        </p:txBody>
      </p:sp>
    </p:spTree>
    <p:extLst>
      <p:ext uri="{BB962C8B-B14F-4D97-AF65-F5344CB8AC3E}">
        <p14:creationId xmlns:p14="http://schemas.microsoft.com/office/powerpoint/2010/main" val="269302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D06F661-8341-14CB-89BD-57B712423ED8}"/>
              </a:ext>
            </a:extLst>
          </p:cNvPr>
          <p:cNvSpPr txBox="1"/>
          <p:nvPr/>
        </p:nvSpPr>
        <p:spPr>
          <a:xfrm>
            <a:off x="828338" y="1670054"/>
            <a:ext cx="10832951" cy="2540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2.  To dedicate/initiate the first use of summary:  </a:t>
            </a:r>
            <a:b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 is to be made of this data, that clearly does not favor the normal pedagogical reading of Proverbs 22:6 as “train up”?  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721454A-FDBF-4A46-3C8B-02D9A8A90F60}"/>
              </a:ext>
            </a:extLst>
          </p:cNvPr>
          <p:cNvSpPr txBox="1"/>
          <p:nvPr/>
        </p:nvSpPr>
        <p:spPr>
          <a:xfrm flipH="1">
            <a:off x="1698976" y="574601"/>
            <a:ext cx="959627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he-IL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חָנַ</a:t>
            </a:r>
            <a:r>
              <a:rPr lang="en-US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ך</a:t>
            </a:r>
            <a:r>
              <a:rPr lang="he-IL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ְ</a:t>
            </a:r>
            <a:r>
              <a:rPr lang="en-US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he-IL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Train Up or Initiate?</a:t>
            </a:r>
          </a:p>
        </p:txBody>
      </p:sp>
    </p:spTree>
    <p:extLst>
      <p:ext uri="{BB962C8B-B14F-4D97-AF65-F5344CB8AC3E}">
        <p14:creationId xmlns:p14="http://schemas.microsoft.com/office/powerpoint/2010/main" val="336949034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D06F661-8341-14CB-89BD-57B712423ED8}"/>
              </a:ext>
            </a:extLst>
          </p:cNvPr>
          <p:cNvSpPr txBox="1"/>
          <p:nvPr/>
        </p:nvSpPr>
        <p:spPr>
          <a:xfrm>
            <a:off x="828338" y="2089603"/>
            <a:ext cx="10832951" cy="41248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2.  To dedicate/initiate summary:  </a:t>
            </a:r>
            <a:b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Couple of cautions: 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1) Pedagogical intent of much of Proverbs, not cultic dedication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2) the other uses outside </a:t>
            </a:r>
            <a:r>
              <a:rPr lang="en-US" sz="30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22:6 are with inanimate objects that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are being “dedicated” and “initial use of” things. 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</a:t>
            </a:r>
            <a:r>
              <a:rPr lang="en-US" sz="30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22:6 is about a </a:t>
            </a:r>
            <a:r>
              <a:rPr lang="en-US" sz="30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na’ar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(often translated “child”).  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Contextual collocates determines meaning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 runs – “boy runs” 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different than “faucet runs” or “car runs” or “committee runs well”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893637A-B5BE-910D-930B-0A354C3B1330}"/>
              </a:ext>
            </a:extLst>
          </p:cNvPr>
          <p:cNvSpPr txBox="1"/>
          <p:nvPr/>
        </p:nvSpPr>
        <p:spPr>
          <a:xfrm flipH="1">
            <a:off x="1698976" y="746724"/>
            <a:ext cx="959627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he-IL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חָנַ</a:t>
            </a:r>
            <a:r>
              <a:rPr lang="en-US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ך</a:t>
            </a:r>
            <a:r>
              <a:rPr lang="he-IL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ְ</a:t>
            </a:r>
            <a:r>
              <a:rPr lang="en-US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he-IL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Train Up or Initiate?</a:t>
            </a:r>
          </a:p>
        </p:txBody>
      </p:sp>
    </p:spTree>
    <p:extLst>
      <p:ext uri="{BB962C8B-B14F-4D97-AF65-F5344CB8AC3E}">
        <p14:creationId xmlns:p14="http://schemas.microsoft.com/office/powerpoint/2010/main" val="1456556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D06F661-8341-14CB-89BD-57B712423ED8}"/>
              </a:ext>
            </a:extLst>
          </p:cNvPr>
          <p:cNvSpPr txBox="1"/>
          <p:nvPr/>
        </p:nvSpPr>
        <p:spPr>
          <a:xfrm>
            <a:off x="828338" y="2003543"/>
            <a:ext cx="10832951" cy="28075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2.  To dedicate/initiate summary:  </a:t>
            </a:r>
            <a:b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Jastrow provides several postbiblical Aramaic examples where a high priest, who is inaugurated and Isaac who was initiated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 </a:t>
            </a:r>
            <a:r>
              <a:rPr lang="he-IL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חָנַ</a:t>
            </a:r>
            <a:r>
              <a:rPr lang="en-US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ך</a:t>
            </a:r>
            <a:r>
              <a:rPr lang="he-IL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ְ</a:t>
            </a:r>
            <a:r>
              <a:rPr lang="en-US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into the covenant on the eighth day.  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30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FB8AEB8-84ED-8E8C-6191-88E6B7F7508D}"/>
              </a:ext>
            </a:extLst>
          </p:cNvPr>
          <p:cNvSpPr txBox="1"/>
          <p:nvPr/>
        </p:nvSpPr>
        <p:spPr>
          <a:xfrm flipH="1">
            <a:off x="1698976" y="746724"/>
            <a:ext cx="959627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he-IL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חָנַ</a:t>
            </a:r>
            <a:r>
              <a:rPr lang="en-US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ך</a:t>
            </a:r>
            <a:r>
              <a:rPr lang="he-IL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ְ</a:t>
            </a:r>
            <a:r>
              <a:rPr lang="en-US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he-IL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Train Up or Initiate?</a:t>
            </a:r>
          </a:p>
        </p:txBody>
      </p:sp>
    </p:spTree>
    <p:extLst>
      <p:ext uri="{BB962C8B-B14F-4D97-AF65-F5344CB8AC3E}">
        <p14:creationId xmlns:p14="http://schemas.microsoft.com/office/powerpoint/2010/main" val="155214584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D06F661-8341-14CB-89BD-57B712423ED8}"/>
              </a:ext>
            </a:extLst>
          </p:cNvPr>
          <p:cNvSpPr txBox="1"/>
          <p:nvPr/>
        </p:nvSpPr>
        <p:spPr>
          <a:xfrm>
            <a:off x="896753" y="1885209"/>
            <a:ext cx="10832951" cy="494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2.  To dedicate/initiate summary:  </a:t>
            </a:r>
            <a:b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Genesis 14:14, 24 and interesting parallel 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“When Abram heard that his kinsman had been taken captive, he led forth his </a:t>
            </a: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trained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 </a:t>
            </a:r>
            <a:r>
              <a:rPr lang="he-IL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חֲנִיכָיו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) men, born in his house, 318 of them, and went in pursuit as far as Dan…[after the victory] … I will take nothing but what the </a:t>
            </a: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young men 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 </a:t>
            </a:r>
            <a:r>
              <a:rPr lang="he-IL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נְ</a:t>
            </a:r>
            <a:r>
              <a:rPr lang="en-US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ע</a:t>
            </a:r>
            <a:r>
              <a:rPr lang="he-IL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ָרִי</a:t>
            </a:r>
            <a:r>
              <a:rPr lang="en-US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ם ) 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have eaten, and the share of the men who went with me.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he-IL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Not novices, experienced, trained qualified fighters, ready to go.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30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FC8615F-425E-DE96-2467-29AF7C04C74E}"/>
              </a:ext>
            </a:extLst>
          </p:cNvPr>
          <p:cNvSpPr txBox="1"/>
          <p:nvPr/>
        </p:nvSpPr>
        <p:spPr>
          <a:xfrm flipH="1">
            <a:off x="1698976" y="746724"/>
            <a:ext cx="959627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he-IL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חָנַ</a:t>
            </a:r>
            <a:r>
              <a:rPr lang="en-US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ך</a:t>
            </a:r>
            <a:r>
              <a:rPr lang="he-IL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ְ</a:t>
            </a:r>
            <a:r>
              <a:rPr lang="en-US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he-IL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Train Up or Initiate?</a:t>
            </a:r>
          </a:p>
        </p:txBody>
      </p:sp>
    </p:spTree>
    <p:extLst>
      <p:ext uri="{BB962C8B-B14F-4D97-AF65-F5344CB8AC3E}">
        <p14:creationId xmlns:p14="http://schemas.microsoft.com/office/powerpoint/2010/main" val="83452633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D06F661-8341-14CB-89BD-57B712423ED8}"/>
              </a:ext>
            </a:extLst>
          </p:cNvPr>
          <p:cNvSpPr txBox="1"/>
          <p:nvPr/>
        </p:nvSpPr>
        <p:spPr>
          <a:xfrm>
            <a:off x="896753" y="1895966"/>
            <a:ext cx="10832951" cy="3528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2.  To dedicate/initiate summary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 Albright Akkadian documents dating just before the Amarna age [15</a:t>
            </a:r>
            <a:r>
              <a:rPr lang="en-US" sz="3000" b="1" baseline="30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century BC]) complaint from </a:t>
            </a:r>
            <a:r>
              <a:rPr lang="en-US" sz="30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Amenophis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of Egypt that </a:t>
            </a:r>
            <a:r>
              <a:rPr lang="en-US" sz="30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Rewassa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of </a:t>
            </a:r>
            <a:r>
              <a:rPr lang="en-US" sz="30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Taanach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in the context of mustering troops for war, had not sent his “retainers” [</a:t>
            </a: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servant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who provides </a:t>
            </a: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military service as well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] 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(ha-</a:t>
            </a:r>
            <a:r>
              <a:rPr lang="en-US" sz="30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</a:t>
            </a:r>
            <a:r>
              <a:rPr lang="en-US" sz="30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ku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-u-ka) to greet </a:t>
            </a:r>
            <a:r>
              <a:rPr lang="en-US" sz="30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Amenophis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sz="30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BF36B64-09B5-AC03-34AA-E8ED7C24183E}"/>
              </a:ext>
            </a:extLst>
          </p:cNvPr>
          <p:cNvSpPr txBox="1"/>
          <p:nvPr/>
        </p:nvSpPr>
        <p:spPr>
          <a:xfrm flipH="1">
            <a:off x="1698976" y="746724"/>
            <a:ext cx="959627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he-IL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חָנַ</a:t>
            </a:r>
            <a:r>
              <a:rPr lang="en-US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ך</a:t>
            </a:r>
            <a:r>
              <a:rPr lang="he-IL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ְ</a:t>
            </a:r>
            <a:r>
              <a:rPr lang="en-US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he-IL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Train Up or Initiate?</a:t>
            </a:r>
          </a:p>
        </p:txBody>
      </p:sp>
    </p:spTree>
    <p:extLst>
      <p:ext uri="{BB962C8B-B14F-4D97-AF65-F5344CB8AC3E}">
        <p14:creationId xmlns:p14="http://schemas.microsoft.com/office/powerpoint/2010/main" val="189368423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D06F661-8341-14CB-89BD-57B712423ED8}"/>
              </a:ext>
            </a:extLst>
          </p:cNvPr>
          <p:cNvSpPr txBox="1"/>
          <p:nvPr/>
        </p:nvSpPr>
        <p:spPr>
          <a:xfrm>
            <a:off x="896753" y="1917481"/>
            <a:ext cx="10832951" cy="4886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2.  To dedicate for use/initiate the first use of summary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Conclusion: 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short, the word  </a:t>
            </a:r>
            <a:r>
              <a:rPr lang="he-IL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חָנַ</a:t>
            </a:r>
            <a:r>
              <a:rPr lang="en-US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ך</a:t>
            </a:r>
            <a:r>
              <a:rPr lang="he-IL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ְ</a:t>
            </a:r>
            <a:r>
              <a:rPr lang="en-US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focuses not so much on the process of training as on the </a:t>
            </a: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resultant responsibility and status of the one initiated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moving things away from parental admonition for providing a child with good training to more recognition of his 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status and responsibility entering a new phase of life (initial use, now ready for use, dedicated ready for use). 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30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7571485-664A-347C-2A49-BD72E8E65C12}"/>
              </a:ext>
            </a:extLst>
          </p:cNvPr>
          <p:cNvSpPr txBox="1"/>
          <p:nvPr/>
        </p:nvSpPr>
        <p:spPr>
          <a:xfrm flipH="1">
            <a:off x="1698976" y="746724"/>
            <a:ext cx="959627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he-IL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חָנַ</a:t>
            </a:r>
            <a:r>
              <a:rPr lang="en-US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ך</a:t>
            </a:r>
            <a:r>
              <a:rPr lang="he-IL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ְ</a:t>
            </a:r>
            <a:r>
              <a:rPr lang="en-US" sz="66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he-IL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Train Up or Initiate?</a:t>
            </a:r>
          </a:p>
        </p:txBody>
      </p:sp>
    </p:spTree>
    <p:extLst>
      <p:ext uri="{BB962C8B-B14F-4D97-AF65-F5344CB8AC3E}">
        <p14:creationId xmlns:p14="http://schemas.microsoft.com/office/powerpoint/2010/main" val="212475535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89D2F1D-3EA4-F60D-0D5A-CA2F492F9AAD}"/>
              </a:ext>
            </a:extLst>
          </p:cNvPr>
          <p:cNvSpPr txBox="1"/>
          <p:nvPr/>
        </p:nvSpPr>
        <p:spPr>
          <a:xfrm flipH="1">
            <a:off x="688488" y="746724"/>
            <a:ext cx="1104121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he-IL" sz="72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נַ</a:t>
            </a:r>
            <a:r>
              <a:rPr lang="en-US" sz="72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ע</a:t>
            </a:r>
            <a:r>
              <a:rPr lang="he-IL" sz="72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ַר</a:t>
            </a:r>
            <a:r>
              <a:rPr lang="en-US" sz="72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[</a:t>
            </a:r>
            <a:r>
              <a:rPr lang="en-US" sz="7200" dirty="0" err="1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na’ar</a:t>
            </a:r>
            <a:r>
              <a:rPr lang="en-US" sz="72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]</a:t>
            </a:r>
            <a:b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</a:br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Child or Young Person of status?</a:t>
            </a:r>
          </a:p>
        </p:txBody>
      </p:sp>
    </p:spTree>
    <p:extLst>
      <p:ext uri="{BB962C8B-B14F-4D97-AF65-F5344CB8AC3E}">
        <p14:creationId xmlns:p14="http://schemas.microsoft.com/office/powerpoint/2010/main" val="173275581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D06F661-8341-14CB-89BD-57B712423ED8}"/>
              </a:ext>
            </a:extLst>
          </p:cNvPr>
          <p:cNvSpPr txBox="1"/>
          <p:nvPr/>
        </p:nvSpPr>
        <p:spPr>
          <a:xfrm>
            <a:off x="896753" y="1670054"/>
            <a:ext cx="10832951" cy="41286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English Translations:  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“child”  KJV, ESV, NASB, ASV, RSV, TEV   or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“</a:t>
            </a: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children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”  NIV, NLT, NAB – early childhood training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Who is the </a:t>
            </a:r>
            <a:r>
              <a:rPr lang="he-IL" sz="4000" b="1" dirty="0">
                <a:solidFill>
                  <a:srgbClr val="FFFF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נַ</a:t>
            </a:r>
            <a:r>
              <a:rPr lang="en-US" sz="4000" b="1" dirty="0">
                <a:solidFill>
                  <a:srgbClr val="FFFF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ע</a:t>
            </a:r>
            <a:r>
              <a:rPr lang="he-IL" sz="4000" b="1" dirty="0">
                <a:solidFill>
                  <a:srgbClr val="FFFF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ַר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?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MacDonald in a study based on an analysis of hundreds of Ugaritic and Hebrew usages, has demonstrated that the age-focused idea of “child” is insufficient for understanding who the </a:t>
            </a:r>
            <a:r>
              <a:rPr lang="he-IL" sz="44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נַ</a:t>
            </a:r>
            <a:r>
              <a:rPr lang="en-US" sz="44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ע</a:t>
            </a:r>
            <a:r>
              <a:rPr lang="he-IL" sz="44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ַר</a:t>
            </a:r>
            <a:r>
              <a:rPr lang="en-US" sz="4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was. JNES 35.3 (1976) 147-70.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89D2F1D-3EA4-F60D-0D5A-CA2F492F9AAD}"/>
              </a:ext>
            </a:extLst>
          </p:cNvPr>
          <p:cNvSpPr txBox="1"/>
          <p:nvPr/>
        </p:nvSpPr>
        <p:spPr>
          <a:xfrm flipH="1">
            <a:off x="591671" y="746724"/>
            <a:ext cx="107035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he-IL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נַ</a:t>
            </a:r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ע</a:t>
            </a:r>
            <a:r>
              <a:rPr lang="he-IL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ַר</a:t>
            </a:r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he-IL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Child or Young Person of status?</a:t>
            </a:r>
          </a:p>
        </p:txBody>
      </p:sp>
    </p:spTree>
    <p:extLst>
      <p:ext uri="{BB962C8B-B14F-4D97-AF65-F5344CB8AC3E}">
        <p14:creationId xmlns:p14="http://schemas.microsoft.com/office/powerpoint/2010/main" val="3642481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A71F3-5A94-D203-5179-4EB24EDE5C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6697" y="602627"/>
            <a:ext cx="9907492" cy="1109631"/>
          </a:xfrm>
        </p:spPr>
        <p:txBody>
          <a:bodyPr/>
          <a:lstStyle/>
          <a:p>
            <a:pPr algn="ctr"/>
            <a:r>
              <a:rPr lang="en-US" dirty="0"/>
              <a:t>Proverb not a Promise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D06F661-8341-14CB-89BD-57B712423ED8}"/>
              </a:ext>
            </a:extLst>
          </p:cNvPr>
          <p:cNvSpPr txBox="1"/>
          <p:nvPr/>
        </p:nvSpPr>
        <p:spPr>
          <a:xfrm>
            <a:off x="797859" y="1792940"/>
            <a:ext cx="1090108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3000" b="1" dirty="0">
                <a:solidFill>
                  <a:srgbClr val="FFFF00"/>
                </a:solidFill>
              </a:rPr>
              <a:t>Wisdom not = law </a:t>
            </a:r>
            <a:br>
              <a:rPr lang="en-US" sz="3000" b="1" dirty="0">
                <a:solidFill>
                  <a:schemeClr val="bg1"/>
                </a:solidFill>
              </a:rPr>
            </a:br>
            <a:r>
              <a:rPr lang="en-US" sz="3000" b="1" dirty="0">
                <a:solidFill>
                  <a:schemeClr val="bg1"/>
                </a:solidFill>
              </a:rPr>
              <a:t> Eccles. 1:17  So I hated life, because what is done under the sun was grievous to me, </a:t>
            </a:r>
            <a:br>
              <a:rPr lang="en-US" sz="3000" b="1" dirty="0">
                <a:solidFill>
                  <a:schemeClr val="bg1"/>
                </a:solidFill>
              </a:rPr>
            </a:br>
            <a:r>
              <a:rPr lang="en-US" sz="3000" b="1" dirty="0">
                <a:solidFill>
                  <a:schemeClr val="bg1"/>
                </a:solidFill>
              </a:rPr>
              <a:t>for all is vanity and a striving after wind. </a:t>
            </a:r>
            <a:br>
              <a:rPr lang="en-US" sz="3000" b="1" dirty="0">
                <a:solidFill>
                  <a:schemeClr val="bg1"/>
                </a:solidFill>
              </a:rPr>
            </a:br>
            <a:r>
              <a:rPr lang="en-US" sz="3000" b="1" dirty="0">
                <a:solidFill>
                  <a:schemeClr val="bg1"/>
                </a:solidFill>
              </a:rPr>
              <a:t>What happens to the fool will happen to me also. </a:t>
            </a:r>
            <a:br>
              <a:rPr lang="en-US" sz="3000" b="1" dirty="0">
                <a:solidFill>
                  <a:schemeClr val="bg1"/>
                </a:solidFill>
              </a:rPr>
            </a:br>
            <a:r>
              <a:rPr lang="en-US" sz="3000" b="1" dirty="0">
                <a:solidFill>
                  <a:schemeClr val="bg1"/>
                </a:solidFill>
              </a:rPr>
              <a:t>Why then have I been so very wise? And I said in my heart that this also is vanity. Eccl. 2:15 – really? Always?</a:t>
            </a:r>
          </a:p>
          <a:p>
            <a:pPr marL="514350" indent="-514350">
              <a:buAutoNum type="arabicPeriod"/>
            </a:pPr>
            <a:r>
              <a:rPr lang="en-US" sz="3000" b="1" dirty="0">
                <a:solidFill>
                  <a:srgbClr val="FFFF00"/>
                </a:solidFill>
              </a:rPr>
              <a:t>Apocalyptic Vision</a:t>
            </a:r>
            <a:r>
              <a:rPr lang="en-US" sz="3000" b="1" dirty="0">
                <a:solidFill>
                  <a:schemeClr val="bg1"/>
                </a:solidFill>
              </a:rPr>
              <a:t> of the Dan 7:1-8 dream four great beasts come out of the sea; not history, law, wisdom…</a:t>
            </a:r>
          </a:p>
        </p:txBody>
      </p:sp>
    </p:spTree>
    <p:extLst>
      <p:ext uri="{BB962C8B-B14F-4D97-AF65-F5344CB8AC3E}">
        <p14:creationId xmlns:p14="http://schemas.microsoft.com/office/powerpoint/2010/main" val="855799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D06F661-8341-14CB-89BD-57B712423ED8}"/>
              </a:ext>
            </a:extLst>
          </p:cNvPr>
          <p:cNvSpPr txBox="1"/>
          <p:nvPr/>
        </p:nvSpPr>
        <p:spPr>
          <a:xfrm>
            <a:off x="896753" y="1519447"/>
            <a:ext cx="10832951" cy="5073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marR="0" indent="-5143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AutoNum type="arabicPeriod"/>
            </a:pP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Age not the focus:  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used for a child yet </a:t>
            </a: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unborn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(Judg. 13:5-12) – Samson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</a:t>
            </a: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one just born 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(1 Sam 4:21) birth of Ichabod 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infant still </a:t>
            </a:r>
            <a:r>
              <a:rPr lang="en-US" sz="3000" b="1" dirty="0" err="1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unweaned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(1 Sam 1:22) Samuel 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</a:t>
            </a: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 month old baby 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en-US" sz="30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Exod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2:6) baby Moses in basket in Nile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</a:t>
            </a: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17 year old Joseph 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(Gen. 37:2) man in that culture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</a:t>
            </a: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30 year old Joseph 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(well beyond childhood) still called a  </a:t>
            </a:r>
            <a:r>
              <a:rPr lang="he-IL" sz="44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נַ</a:t>
            </a:r>
            <a:r>
              <a:rPr lang="en-US" sz="44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ע</a:t>
            </a:r>
            <a:r>
              <a:rPr lang="he-IL" sz="44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ַר</a:t>
            </a:r>
            <a:br>
              <a:rPr lang="en-US" sz="44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</a:br>
            <a:r>
              <a:rPr lang="en-US" sz="44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           </a:t>
            </a: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Gen. 41:12, 46</a:t>
            </a:r>
            <a:endParaRPr lang="en-US" sz="30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DB7F4E3-6BEF-8072-E32F-00DA605D74F4}"/>
              </a:ext>
            </a:extLst>
          </p:cNvPr>
          <p:cNvSpPr txBox="1"/>
          <p:nvPr/>
        </p:nvSpPr>
        <p:spPr>
          <a:xfrm flipH="1">
            <a:off x="591671" y="596117"/>
            <a:ext cx="107035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he-IL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נַ</a:t>
            </a:r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ע</a:t>
            </a:r>
            <a:r>
              <a:rPr lang="he-IL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ַר</a:t>
            </a:r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he-IL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Child or Young Person of status?</a:t>
            </a:r>
          </a:p>
        </p:txBody>
      </p:sp>
    </p:spTree>
    <p:extLst>
      <p:ext uri="{BB962C8B-B14F-4D97-AF65-F5344CB8AC3E}">
        <p14:creationId xmlns:p14="http://schemas.microsoft.com/office/powerpoint/2010/main" val="1232374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D06F661-8341-14CB-89BD-57B712423ED8}"/>
              </a:ext>
            </a:extLst>
          </p:cNvPr>
          <p:cNvSpPr txBox="1"/>
          <p:nvPr/>
        </p:nvSpPr>
        <p:spPr>
          <a:xfrm>
            <a:off x="896753" y="1519447"/>
            <a:ext cx="10832951" cy="393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2. </a:t>
            </a: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Involved in strictly adult activities 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war 1 Sam 17:33, 42; </a:t>
            </a:r>
            <a:r>
              <a:rPr lang="en-US" sz="30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Judg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6:12; 8:20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cultic priestly functions </a:t>
            </a:r>
            <a:r>
              <a:rPr lang="en-US" sz="30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Judg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18:3-6, 20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special spy mission for Joshua to spy out Jericho Josh 6:22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personal attendant on a patriarch, prophet, priest, or king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Gen. 18:7; 2 Kgs 5:1-27; 1 Sam 1:22, 24-25; 2 Sam 9:9; 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2 Sam 13:17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DB7F4E3-6BEF-8072-E32F-00DA605D74F4}"/>
              </a:ext>
            </a:extLst>
          </p:cNvPr>
          <p:cNvSpPr txBox="1"/>
          <p:nvPr/>
        </p:nvSpPr>
        <p:spPr>
          <a:xfrm flipH="1">
            <a:off x="591671" y="596117"/>
            <a:ext cx="107035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he-IL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נַ</a:t>
            </a:r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ע</a:t>
            </a:r>
            <a:r>
              <a:rPr lang="he-IL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ַר</a:t>
            </a:r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he-IL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Child or Young Person of status?</a:t>
            </a:r>
          </a:p>
        </p:txBody>
      </p:sp>
    </p:spTree>
    <p:extLst>
      <p:ext uri="{BB962C8B-B14F-4D97-AF65-F5344CB8AC3E}">
        <p14:creationId xmlns:p14="http://schemas.microsoft.com/office/powerpoint/2010/main" val="2293392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D06F661-8341-14CB-89BD-57B712423ED8}"/>
              </a:ext>
            </a:extLst>
          </p:cNvPr>
          <p:cNvSpPr txBox="1"/>
          <p:nvPr/>
        </p:nvSpPr>
        <p:spPr>
          <a:xfrm>
            <a:off x="896753" y="1519447"/>
            <a:ext cx="10832951" cy="23949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2. </a:t>
            </a: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Involved in strictly adult activities 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30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supervision of the whole Solomonic workforce 1 Kgs 11:28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Term man ( </a:t>
            </a:r>
            <a:r>
              <a:rPr lang="en-US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א</a:t>
            </a:r>
            <a:r>
              <a:rPr lang="he-IL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ִישׁ</a:t>
            </a:r>
            <a:r>
              <a:rPr lang="en-US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applied to the  </a:t>
            </a:r>
            <a:r>
              <a:rPr lang="he-IL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נַ</a:t>
            </a:r>
            <a:r>
              <a:rPr lang="en-US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ע</a:t>
            </a:r>
            <a:r>
              <a:rPr lang="he-IL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ַר</a:t>
            </a:r>
            <a:r>
              <a:rPr lang="en-US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  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 Sam 1:5, 10, 13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DB7F4E3-6BEF-8072-E32F-00DA605D74F4}"/>
              </a:ext>
            </a:extLst>
          </p:cNvPr>
          <p:cNvSpPr txBox="1"/>
          <p:nvPr/>
        </p:nvSpPr>
        <p:spPr>
          <a:xfrm flipH="1">
            <a:off x="591671" y="596117"/>
            <a:ext cx="107035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he-IL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נַ</a:t>
            </a:r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ע</a:t>
            </a:r>
            <a:r>
              <a:rPr lang="he-IL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ַר</a:t>
            </a:r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he-IL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Child or Young Person of status?</a:t>
            </a:r>
          </a:p>
        </p:txBody>
      </p:sp>
    </p:spTree>
    <p:extLst>
      <p:ext uri="{BB962C8B-B14F-4D97-AF65-F5344CB8AC3E}">
        <p14:creationId xmlns:p14="http://schemas.microsoft.com/office/powerpoint/2010/main" val="1008241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D06F661-8341-14CB-89BD-57B712423ED8}"/>
              </a:ext>
            </a:extLst>
          </p:cNvPr>
          <p:cNvSpPr txBox="1"/>
          <p:nvPr/>
        </p:nvSpPr>
        <p:spPr>
          <a:xfrm>
            <a:off x="896753" y="1519447"/>
            <a:ext cx="10832951" cy="4293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3. </a:t>
            </a: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Numerous other terms are used when age is the focus       </a:t>
            </a:r>
            <a:b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</a:t>
            </a:r>
            <a:r>
              <a:rPr lang="he-IL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יֶלֶד,  בֵּ</a:t>
            </a:r>
            <a:r>
              <a:rPr lang="en-US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ן</a:t>
            </a:r>
            <a:r>
              <a:rPr lang="he-IL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 </a:t>
            </a:r>
            <a:r>
              <a:rPr lang="en-US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ע</a:t>
            </a:r>
            <a:r>
              <a:rPr lang="he-IL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ֶלֶ</a:t>
            </a:r>
            <a:r>
              <a:rPr lang="en-US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ם</a:t>
            </a:r>
            <a:r>
              <a:rPr lang="he-IL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 </a:t>
            </a:r>
            <a:r>
              <a:rPr lang="en-US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ע</a:t>
            </a:r>
            <a:r>
              <a:rPr lang="he-IL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וֹלֵל,   יוֺנֵק, טַף</a:t>
            </a:r>
            <a:endParaRPr lang="en-US" sz="4000" b="1" dirty="0">
              <a:solidFill>
                <a:schemeClr val="bg1"/>
              </a:solidFill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Also at home with terms like </a:t>
            </a:r>
            <a:r>
              <a:rPr lang="en-US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ע</a:t>
            </a:r>
            <a:r>
              <a:rPr lang="he-IL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ֶבֶד</a:t>
            </a:r>
            <a:r>
              <a:rPr lang="en-US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(servant)  or </a:t>
            </a:r>
            <a:r>
              <a:rPr lang="he-IL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זָקֵ</a:t>
            </a:r>
            <a:r>
              <a:rPr lang="en-US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ן  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(elder) 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No examples of  </a:t>
            </a:r>
            <a:r>
              <a:rPr lang="he-IL" sz="4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נַ</a:t>
            </a:r>
            <a:r>
              <a:rPr lang="en-US" sz="4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ע</a:t>
            </a:r>
            <a:r>
              <a:rPr lang="he-IL" sz="4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ַר</a:t>
            </a:r>
            <a:r>
              <a:rPr lang="en-US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 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 lowly birth (Moses [Ex 2:6], 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Samuel [1 Sam 1:22, 24-25], or Samson [</a:t>
            </a:r>
            <a:r>
              <a:rPr lang="en-US" sz="30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Judg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13:5]; 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Joseph [Gen. 37:2] Solomon [1 Kgs 3:7] </a:t>
            </a:r>
            <a:endParaRPr lang="en-US" sz="30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DB7F4E3-6BEF-8072-E32F-00DA605D74F4}"/>
              </a:ext>
            </a:extLst>
          </p:cNvPr>
          <p:cNvSpPr txBox="1"/>
          <p:nvPr/>
        </p:nvSpPr>
        <p:spPr>
          <a:xfrm flipH="1">
            <a:off x="591671" y="596117"/>
            <a:ext cx="107035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he-IL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נַ</a:t>
            </a:r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ע</a:t>
            </a:r>
            <a:r>
              <a:rPr lang="he-IL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ַר</a:t>
            </a:r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he-IL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Child or Young Person of status?</a:t>
            </a:r>
          </a:p>
        </p:txBody>
      </p:sp>
    </p:spTree>
    <p:extLst>
      <p:ext uri="{BB962C8B-B14F-4D97-AF65-F5344CB8AC3E}">
        <p14:creationId xmlns:p14="http://schemas.microsoft.com/office/powerpoint/2010/main" val="3956251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D06F661-8341-14CB-89BD-57B712423ED8}"/>
              </a:ext>
            </a:extLst>
          </p:cNvPr>
          <p:cNvSpPr txBox="1"/>
          <p:nvPr/>
        </p:nvSpPr>
        <p:spPr>
          <a:xfrm>
            <a:off x="896753" y="1519447"/>
            <a:ext cx="10832951" cy="37119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4. </a:t>
            </a: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Feminine  </a:t>
            </a:r>
            <a:r>
              <a:rPr lang="he-IL" sz="4000" b="1" dirty="0">
                <a:solidFill>
                  <a:srgbClr val="FFFF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נַ</a:t>
            </a:r>
            <a:r>
              <a:rPr lang="en-US" sz="4000" b="1" dirty="0">
                <a:solidFill>
                  <a:srgbClr val="FFFF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ע</a:t>
            </a:r>
            <a:r>
              <a:rPr lang="he-IL" sz="4000" b="1" dirty="0">
                <a:solidFill>
                  <a:srgbClr val="FFFF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ַרָה</a:t>
            </a:r>
            <a:r>
              <a:rPr lang="en-US" sz="4000" b="1" dirty="0">
                <a:solidFill>
                  <a:srgbClr val="FFFF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also means high-born young female:   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Rebekah (Gen. 24:16),  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Dinah (Gen. 34:3), Jacob’s daughter (12 brothers)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Pharaoh’s daughter (Ex. 2:5) and 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Queen Esther (</a:t>
            </a:r>
            <a:r>
              <a:rPr lang="en-US" sz="30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Esth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2:4)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30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DB7F4E3-6BEF-8072-E32F-00DA605D74F4}"/>
              </a:ext>
            </a:extLst>
          </p:cNvPr>
          <p:cNvSpPr txBox="1"/>
          <p:nvPr/>
        </p:nvSpPr>
        <p:spPr>
          <a:xfrm flipH="1">
            <a:off x="591671" y="596117"/>
            <a:ext cx="107035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he-IL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נַ</a:t>
            </a:r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ע</a:t>
            </a:r>
            <a:r>
              <a:rPr lang="he-IL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ַר</a:t>
            </a:r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he-IL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Child or Young Person of status?</a:t>
            </a:r>
          </a:p>
        </p:txBody>
      </p:sp>
    </p:spTree>
    <p:extLst>
      <p:ext uri="{BB962C8B-B14F-4D97-AF65-F5344CB8AC3E}">
        <p14:creationId xmlns:p14="http://schemas.microsoft.com/office/powerpoint/2010/main" val="2200989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D06F661-8341-14CB-89BD-57B712423ED8}"/>
              </a:ext>
            </a:extLst>
          </p:cNvPr>
          <p:cNvSpPr txBox="1"/>
          <p:nvPr/>
        </p:nvSpPr>
        <p:spPr>
          <a:xfrm>
            <a:off x="896753" y="1444143"/>
            <a:ext cx="10832951" cy="55852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4. </a:t>
            </a: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Personal Attendant to a person of high standing:  </a:t>
            </a:r>
            <a:b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Domestic or military 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Abraham’s  </a:t>
            </a:r>
            <a:r>
              <a:rPr lang="he-IL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נַ</a:t>
            </a:r>
            <a:r>
              <a:rPr lang="en-US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ע</a:t>
            </a:r>
            <a:r>
              <a:rPr lang="he-IL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ַר</a:t>
            </a:r>
            <a:r>
              <a:rPr lang="en-US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called on to prepare a special meal for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heavenly visitors (Gen. 18:7-8)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Abraham’s trusted </a:t>
            </a:r>
            <a:r>
              <a:rPr lang="he-IL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נַ</a:t>
            </a:r>
            <a:r>
              <a:rPr lang="en-US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ע</a:t>
            </a:r>
            <a:r>
              <a:rPr lang="he-IL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ַר</a:t>
            </a:r>
            <a:r>
              <a:rPr lang="en-US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  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accompanied him to Mount Moriah 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for sacrificing of Isaac (Gen. 22:3) 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Joseph was a </a:t>
            </a:r>
            <a:r>
              <a:rPr lang="he-IL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נַ</a:t>
            </a:r>
            <a:r>
              <a:rPr lang="en-US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ע</a:t>
            </a:r>
            <a:r>
              <a:rPr lang="he-IL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ַר</a:t>
            </a:r>
            <a:r>
              <a:rPr lang="en-US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over Potiphar’s household  and also 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a </a:t>
            </a:r>
            <a:r>
              <a:rPr lang="he-IL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נַ</a:t>
            </a:r>
            <a:r>
              <a:rPr lang="en-US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ע</a:t>
            </a:r>
            <a:r>
              <a:rPr lang="he-IL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ַר</a:t>
            </a:r>
            <a:r>
              <a:rPr lang="en-US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 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over Pharaoh’s kingdom (Gen. 41:12)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</a:t>
            </a:r>
            <a:endParaRPr lang="en-US" sz="30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DB7F4E3-6BEF-8072-E32F-00DA605D74F4}"/>
              </a:ext>
            </a:extLst>
          </p:cNvPr>
          <p:cNvSpPr txBox="1"/>
          <p:nvPr/>
        </p:nvSpPr>
        <p:spPr>
          <a:xfrm flipH="1">
            <a:off x="591671" y="596117"/>
            <a:ext cx="107035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he-IL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נַ</a:t>
            </a:r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ע</a:t>
            </a:r>
            <a:r>
              <a:rPr lang="he-IL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ַר</a:t>
            </a:r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he-IL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Child or Young Person of status?</a:t>
            </a:r>
          </a:p>
        </p:txBody>
      </p:sp>
    </p:spTree>
    <p:extLst>
      <p:ext uri="{BB962C8B-B14F-4D97-AF65-F5344CB8AC3E}">
        <p14:creationId xmlns:p14="http://schemas.microsoft.com/office/powerpoint/2010/main" val="1071286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D06F661-8341-14CB-89BD-57B712423ED8}"/>
              </a:ext>
            </a:extLst>
          </p:cNvPr>
          <p:cNvSpPr txBox="1"/>
          <p:nvPr/>
        </p:nvSpPr>
        <p:spPr>
          <a:xfrm>
            <a:off x="896753" y="1444143"/>
            <a:ext cx="10832951" cy="4395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4. </a:t>
            </a: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Personal Attendant to a person of high standing:  </a:t>
            </a:r>
            <a:b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Domestic or military 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Joshua was Moses’s personal attendant (Ex. 33:11)</a:t>
            </a:r>
            <a:r>
              <a:rPr lang="he-IL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he-IL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נַ</a:t>
            </a:r>
            <a:r>
              <a:rPr lang="en-US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ע</a:t>
            </a:r>
            <a:r>
              <a:rPr lang="he-IL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ַר</a:t>
            </a:r>
            <a:r>
              <a:rPr lang="he-IL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Saul has his </a:t>
            </a:r>
            <a:r>
              <a:rPr lang="he-IL" sz="44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נַ</a:t>
            </a:r>
            <a:r>
              <a:rPr lang="en-US" sz="44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ע</a:t>
            </a:r>
            <a:r>
              <a:rPr lang="he-IL" sz="44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ַר</a:t>
            </a:r>
            <a:r>
              <a:rPr lang="en-US" sz="4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with him when searching for his father’s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donkeys (1 Sam 9:22) 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Gideon takes his </a:t>
            </a:r>
            <a:r>
              <a:rPr lang="he-IL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נַ</a:t>
            </a:r>
            <a:r>
              <a:rPr lang="en-US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ע</a:t>
            </a:r>
            <a:r>
              <a:rPr lang="he-IL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ַר</a:t>
            </a:r>
            <a:r>
              <a:rPr lang="en-US" sz="4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he-IL" sz="2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down to scout out Midianite camp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DB7F4E3-6BEF-8072-E32F-00DA605D74F4}"/>
              </a:ext>
            </a:extLst>
          </p:cNvPr>
          <p:cNvSpPr txBox="1"/>
          <p:nvPr/>
        </p:nvSpPr>
        <p:spPr>
          <a:xfrm flipH="1">
            <a:off x="591671" y="596117"/>
            <a:ext cx="107035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he-IL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נַ</a:t>
            </a:r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ע</a:t>
            </a:r>
            <a:r>
              <a:rPr lang="he-IL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ַר</a:t>
            </a:r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he-IL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Child or Young Person of status?</a:t>
            </a:r>
          </a:p>
        </p:txBody>
      </p:sp>
    </p:spTree>
    <p:extLst>
      <p:ext uri="{BB962C8B-B14F-4D97-AF65-F5344CB8AC3E}">
        <p14:creationId xmlns:p14="http://schemas.microsoft.com/office/powerpoint/2010/main" val="2633811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D06F661-8341-14CB-89BD-57B712423ED8}"/>
              </a:ext>
            </a:extLst>
          </p:cNvPr>
          <p:cNvSpPr txBox="1"/>
          <p:nvPr/>
        </p:nvSpPr>
        <p:spPr>
          <a:xfrm>
            <a:off x="896753" y="1938996"/>
            <a:ext cx="10832951" cy="4132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4. </a:t>
            </a: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Personal Attendant to a person of high standing:  </a:t>
            </a:r>
            <a:b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Domestic or military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Jonathan and his </a:t>
            </a:r>
            <a:r>
              <a:rPr lang="he-IL" sz="4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he-IL" sz="48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נַ</a:t>
            </a:r>
            <a:r>
              <a:rPr lang="en-US" sz="48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ע</a:t>
            </a:r>
            <a:r>
              <a:rPr lang="he-IL" sz="48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ַר</a:t>
            </a:r>
            <a:r>
              <a:rPr lang="en-US" sz="4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armor-bearer climb cliffs of Wadi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</a:t>
            </a:r>
            <a:r>
              <a:rPr lang="en-US" sz="30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Suwenit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to defeat the Philistines slaying 20 men (1 Sam. 14:14)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30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DB7F4E3-6BEF-8072-E32F-00DA605D74F4}"/>
              </a:ext>
            </a:extLst>
          </p:cNvPr>
          <p:cNvSpPr txBox="1"/>
          <p:nvPr/>
        </p:nvSpPr>
        <p:spPr>
          <a:xfrm flipH="1">
            <a:off x="591671" y="596117"/>
            <a:ext cx="107035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he-IL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נַ</a:t>
            </a:r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ע</a:t>
            </a:r>
            <a:r>
              <a:rPr lang="he-IL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ַר</a:t>
            </a:r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he-IL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Child or Young Person of status?</a:t>
            </a:r>
          </a:p>
        </p:txBody>
      </p:sp>
    </p:spTree>
    <p:extLst>
      <p:ext uri="{BB962C8B-B14F-4D97-AF65-F5344CB8AC3E}">
        <p14:creationId xmlns:p14="http://schemas.microsoft.com/office/powerpoint/2010/main" val="3122572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D06F661-8341-14CB-89BD-57B712423ED8}"/>
              </a:ext>
            </a:extLst>
          </p:cNvPr>
          <p:cNvSpPr txBox="1"/>
          <p:nvPr/>
        </p:nvSpPr>
        <p:spPr>
          <a:xfrm>
            <a:off x="896753" y="1444143"/>
            <a:ext cx="10832951" cy="56878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Conclusions outside of Proverbs: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Inexperience young children are not meant 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– “child” not best translation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Sharply distinguished from warriors like Goliath, Joab, Abner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Status, not age per se, was usually the focus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Ugarit focus on status, not age,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Messianic king called a  </a:t>
            </a:r>
            <a:r>
              <a:rPr lang="he-IL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נַ</a:t>
            </a:r>
            <a:r>
              <a:rPr lang="en-US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ע</a:t>
            </a:r>
            <a:r>
              <a:rPr lang="he-IL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ַר</a:t>
            </a:r>
            <a:r>
              <a:rPr lang="en-US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 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Isa 7:16</a:t>
            </a:r>
            <a:r>
              <a:rPr lang="he-IL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“before the </a:t>
            </a: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boy/child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knows how to refuse the evil and choose the good, …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30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DB7F4E3-6BEF-8072-E32F-00DA605D74F4}"/>
              </a:ext>
            </a:extLst>
          </p:cNvPr>
          <p:cNvSpPr txBox="1"/>
          <p:nvPr/>
        </p:nvSpPr>
        <p:spPr>
          <a:xfrm flipH="1">
            <a:off x="591671" y="596117"/>
            <a:ext cx="107035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he-IL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נַ</a:t>
            </a:r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ע</a:t>
            </a:r>
            <a:r>
              <a:rPr lang="he-IL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ַר</a:t>
            </a:r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he-IL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Child or Young Person of status?</a:t>
            </a:r>
          </a:p>
        </p:txBody>
      </p:sp>
    </p:spTree>
    <p:extLst>
      <p:ext uri="{BB962C8B-B14F-4D97-AF65-F5344CB8AC3E}">
        <p14:creationId xmlns:p14="http://schemas.microsoft.com/office/powerpoint/2010/main" val="3030498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D06F661-8341-14CB-89BD-57B712423ED8}"/>
              </a:ext>
            </a:extLst>
          </p:cNvPr>
          <p:cNvSpPr txBox="1"/>
          <p:nvPr/>
        </p:nvSpPr>
        <p:spPr>
          <a:xfrm>
            <a:off x="896753" y="1444143"/>
            <a:ext cx="10832951" cy="6284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30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e-IL" sz="4000" b="1" dirty="0">
                <a:solidFill>
                  <a:srgbClr val="FFFF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נַ</a:t>
            </a:r>
            <a:r>
              <a:rPr lang="en-US" sz="4000" b="1" dirty="0">
                <a:solidFill>
                  <a:srgbClr val="FFFF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ע</a:t>
            </a:r>
            <a:r>
              <a:rPr lang="he-IL" sz="4000" b="1" dirty="0">
                <a:solidFill>
                  <a:srgbClr val="FFFF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ַר</a:t>
            </a:r>
            <a:r>
              <a:rPr lang="en-US" sz="4000" b="1" dirty="0">
                <a:solidFill>
                  <a:srgbClr val="FFFF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 </a:t>
            </a: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Proverbs: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Wisdom written associated with, written for, and promulgated 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by the king in Sumer, Mesopotamia, Ugarit, and Egypt 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(Prov 1:1; 10:1; cf. 1 Kgs 4:31-32). 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Scribes, courtiers, and administrators involved 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(Prov 25:1, 24:23, 22:17-21) – no priests, prophets in Prov.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30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30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30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30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DB7F4E3-6BEF-8072-E32F-00DA605D74F4}"/>
              </a:ext>
            </a:extLst>
          </p:cNvPr>
          <p:cNvSpPr txBox="1"/>
          <p:nvPr/>
        </p:nvSpPr>
        <p:spPr>
          <a:xfrm flipH="1">
            <a:off x="591671" y="596117"/>
            <a:ext cx="107035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he-IL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נַ</a:t>
            </a:r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ע</a:t>
            </a:r>
            <a:r>
              <a:rPr lang="he-IL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ַר</a:t>
            </a:r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he-IL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Child or Young Person of status?</a:t>
            </a:r>
          </a:p>
        </p:txBody>
      </p:sp>
    </p:spTree>
    <p:extLst>
      <p:ext uri="{BB962C8B-B14F-4D97-AF65-F5344CB8AC3E}">
        <p14:creationId xmlns:p14="http://schemas.microsoft.com/office/powerpoint/2010/main" val="3386012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A71F3-5A94-D203-5179-4EB24EDE5C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9426" y="979145"/>
            <a:ext cx="9907492" cy="1109631"/>
          </a:xfrm>
        </p:spPr>
        <p:txBody>
          <a:bodyPr/>
          <a:lstStyle/>
          <a:p>
            <a:pPr algn="ctr"/>
            <a:r>
              <a:rPr lang="en-US" dirty="0"/>
              <a:t>Proverbs not 100% Promises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D06F661-8341-14CB-89BD-57B712423ED8}"/>
              </a:ext>
            </a:extLst>
          </p:cNvPr>
          <p:cNvSpPr txBox="1"/>
          <p:nvPr/>
        </p:nvSpPr>
        <p:spPr>
          <a:xfrm>
            <a:off x="770965" y="2097740"/>
            <a:ext cx="1090108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chemeClr val="bg1"/>
                </a:solidFill>
              </a:rPr>
              <a:t>2. </a:t>
            </a:r>
            <a:r>
              <a:rPr lang="en-US" sz="3000" b="1" dirty="0">
                <a:solidFill>
                  <a:srgbClr val="FFFF00"/>
                </a:solidFill>
              </a:rPr>
              <a:t>Examples of non-100% proverbs</a:t>
            </a:r>
            <a:r>
              <a:rPr lang="en-US" sz="3000" b="1" dirty="0">
                <a:solidFill>
                  <a:schemeClr val="bg1"/>
                </a:solidFill>
              </a:rPr>
              <a:t>:</a:t>
            </a:r>
          </a:p>
          <a:p>
            <a:pPr lvl="1"/>
            <a:r>
              <a:rPr lang="en-US" sz="3000" b="1" dirty="0">
                <a:solidFill>
                  <a:schemeClr val="bg1"/>
                </a:solidFill>
              </a:rPr>
              <a:t>Prov. 10:1  A wise son makes a glad father, </a:t>
            </a:r>
            <a:br>
              <a:rPr lang="en-US" sz="3000" b="1" dirty="0">
                <a:solidFill>
                  <a:schemeClr val="bg1"/>
                </a:solidFill>
              </a:rPr>
            </a:br>
            <a:r>
              <a:rPr lang="en-US" sz="3000" b="1" dirty="0">
                <a:solidFill>
                  <a:schemeClr val="bg1"/>
                </a:solidFill>
              </a:rPr>
              <a:t>                    but a foolish son is a sorrow to his mother.  </a:t>
            </a:r>
            <a:br>
              <a:rPr lang="en-US" sz="3000" b="1" dirty="0">
                <a:solidFill>
                  <a:schemeClr val="bg1"/>
                </a:solidFill>
              </a:rPr>
            </a:br>
            <a:r>
              <a:rPr lang="en-US" sz="3000" b="1" dirty="0">
                <a:solidFill>
                  <a:schemeClr val="bg1"/>
                </a:solidFill>
              </a:rPr>
              <a:t>                    Always 100% - Yes &amp; no</a:t>
            </a:r>
          </a:p>
          <a:p>
            <a:pPr lvl="1"/>
            <a:r>
              <a:rPr lang="en-US" sz="3000" b="1" dirty="0">
                <a:solidFill>
                  <a:schemeClr val="bg1"/>
                </a:solidFill>
              </a:rPr>
              <a:t>Prov. 10:4  A slack hand causes poverty, </a:t>
            </a:r>
            <a:br>
              <a:rPr lang="en-US" sz="3000" b="1" dirty="0">
                <a:solidFill>
                  <a:schemeClr val="bg1"/>
                </a:solidFill>
              </a:rPr>
            </a:br>
            <a:r>
              <a:rPr lang="en-US" sz="3000" b="1" dirty="0">
                <a:solidFill>
                  <a:schemeClr val="bg1"/>
                </a:solidFill>
              </a:rPr>
              <a:t>        but the hand of the diligent makes rich.  Yes &amp; no</a:t>
            </a:r>
          </a:p>
          <a:p>
            <a:pPr lvl="1"/>
            <a:r>
              <a:rPr lang="en-US" sz="3000" b="1" dirty="0">
                <a:solidFill>
                  <a:schemeClr val="bg1"/>
                </a:solidFill>
              </a:rPr>
              <a:t>Prov. 10:24 What wicked dreads comes on him,</a:t>
            </a:r>
            <a:br>
              <a:rPr lang="en-US" sz="3000" b="1" dirty="0">
                <a:solidFill>
                  <a:schemeClr val="bg1"/>
                </a:solidFill>
              </a:rPr>
            </a:br>
            <a:r>
              <a:rPr lang="en-US" sz="3000" b="1" dirty="0">
                <a:solidFill>
                  <a:schemeClr val="bg1"/>
                </a:solidFill>
              </a:rPr>
              <a:t>             righteous desires are granted – what of Ps. 73?</a:t>
            </a:r>
          </a:p>
        </p:txBody>
      </p:sp>
    </p:spTree>
    <p:extLst>
      <p:ext uri="{BB962C8B-B14F-4D97-AF65-F5344CB8AC3E}">
        <p14:creationId xmlns:p14="http://schemas.microsoft.com/office/powerpoint/2010/main" val="1006385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D06F661-8341-14CB-89BD-57B712423ED8}"/>
              </a:ext>
            </a:extLst>
          </p:cNvPr>
          <p:cNvSpPr txBox="1"/>
          <p:nvPr/>
        </p:nvSpPr>
        <p:spPr>
          <a:xfrm>
            <a:off x="947553" y="1657503"/>
            <a:ext cx="10832951" cy="57904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e-IL" sz="4000" b="1" dirty="0">
                <a:solidFill>
                  <a:srgbClr val="FFFF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נַ</a:t>
            </a:r>
            <a:r>
              <a:rPr lang="en-US" sz="4000" b="1" dirty="0">
                <a:solidFill>
                  <a:srgbClr val="FFFF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ע</a:t>
            </a:r>
            <a:r>
              <a:rPr lang="he-IL" sz="4000" b="1" dirty="0">
                <a:solidFill>
                  <a:srgbClr val="FFFF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ַר</a:t>
            </a:r>
            <a:r>
              <a:rPr lang="en-US" sz="4000" b="1" dirty="0">
                <a:solidFill>
                  <a:srgbClr val="FFFF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 </a:t>
            </a: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Proverbs:  Prov 23 on eating/drinking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.Proverbs gives advice for courtiers:  Prov 23:1-2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When you sit down to eat with a ruler, 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observe carefully what is before you,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and put a knife to your throat,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if you are given to appetite. 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30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30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30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30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DB7F4E3-6BEF-8072-E32F-00DA605D74F4}"/>
              </a:ext>
            </a:extLst>
          </p:cNvPr>
          <p:cNvSpPr txBox="1"/>
          <p:nvPr/>
        </p:nvSpPr>
        <p:spPr>
          <a:xfrm flipH="1">
            <a:off x="591671" y="596117"/>
            <a:ext cx="107035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he-IL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נַ</a:t>
            </a:r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ע</a:t>
            </a:r>
            <a:r>
              <a:rPr lang="he-IL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ַר</a:t>
            </a:r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he-IL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Child or Young Person of status?</a:t>
            </a:r>
          </a:p>
        </p:txBody>
      </p:sp>
    </p:spTree>
    <p:extLst>
      <p:ext uri="{BB962C8B-B14F-4D97-AF65-F5344CB8AC3E}">
        <p14:creationId xmlns:p14="http://schemas.microsoft.com/office/powerpoint/2010/main" val="1589787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D06F661-8341-14CB-89BD-57B712423ED8}"/>
              </a:ext>
            </a:extLst>
          </p:cNvPr>
          <p:cNvSpPr txBox="1"/>
          <p:nvPr/>
        </p:nvSpPr>
        <p:spPr>
          <a:xfrm>
            <a:off x="896753" y="1444143"/>
            <a:ext cx="10832951" cy="59145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e-IL" sz="4000" b="1" dirty="0">
                <a:solidFill>
                  <a:srgbClr val="FFFF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נַ</a:t>
            </a:r>
            <a:r>
              <a:rPr lang="en-US" sz="4000" b="1" dirty="0">
                <a:solidFill>
                  <a:srgbClr val="FFFF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ע</a:t>
            </a:r>
            <a:r>
              <a:rPr lang="he-IL" sz="4000" b="1" dirty="0">
                <a:solidFill>
                  <a:srgbClr val="FFFF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ַר</a:t>
            </a:r>
            <a:r>
              <a:rPr lang="en-US" sz="4000" b="1" dirty="0">
                <a:solidFill>
                  <a:srgbClr val="FFFF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 </a:t>
            </a: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Proverbs: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Used 7x in Proverbs: Prov 1:4; 7:7; 20:11; 22:6, 15; 23:13; 29:15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1.  Proverbs 1:4 addressed to the simple &amp; “youth” ( </a:t>
            </a:r>
            <a:r>
              <a:rPr lang="he-IL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נַ</a:t>
            </a:r>
            <a:r>
              <a:rPr lang="en-US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ע</a:t>
            </a:r>
            <a:r>
              <a:rPr lang="he-IL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ַר</a:t>
            </a:r>
            <a:r>
              <a:rPr lang="en-US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and 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wise and discerning – age is not the issue, level of wisdom is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and his need for wisdom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2. Prov 7:7 “and I have seen among the simple, I have perceived 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among the youths ( </a:t>
            </a:r>
            <a:r>
              <a:rPr lang="he-IL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נַ</a:t>
            </a:r>
            <a:r>
              <a:rPr lang="en-US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ע</a:t>
            </a:r>
            <a:r>
              <a:rPr lang="he-IL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ַר</a:t>
            </a:r>
            <a:r>
              <a:rPr lang="en-US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r>
              <a:rPr lang="he-IL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paralleled with “simple” as in 1:4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sexual topics discussed – clearly not a young child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30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30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DB7F4E3-6BEF-8072-E32F-00DA605D74F4}"/>
              </a:ext>
            </a:extLst>
          </p:cNvPr>
          <p:cNvSpPr txBox="1"/>
          <p:nvPr/>
        </p:nvSpPr>
        <p:spPr>
          <a:xfrm flipH="1">
            <a:off x="591671" y="596117"/>
            <a:ext cx="107035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he-IL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נַ</a:t>
            </a:r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ע</a:t>
            </a:r>
            <a:r>
              <a:rPr lang="he-IL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ַר</a:t>
            </a:r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he-IL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Child or Young Person of status?</a:t>
            </a:r>
          </a:p>
        </p:txBody>
      </p:sp>
    </p:spTree>
    <p:extLst>
      <p:ext uri="{BB962C8B-B14F-4D97-AF65-F5344CB8AC3E}">
        <p14:creationId xmlns:p14="http://schemas.microsoft.com/office/powerpoint/2010/main" val="4271684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D06F661-8341-14CB-89BD-57B712423ED8}"/>
              </a:ext>
            </a:extLst>
          </p:cNvPr>
          <p:cNvSpPr txBox="1"/>
          <p:nvPr/>
        </p:nvSpPr>
        <p:spPr>
          <a:xfrm>
            <a:off x="896753" y="1444143"/>
            <a:ext cx="10832951" cy="5259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e-IL" sz="4000" b="1" dirty="0">
                <a:solidFill>
                  <a:srgbClr val="FFFF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נַ</a:t>
            </a:r>
            <a:r>
              <a:rPr lang="en-US" sz="4000" b="1" dirty="0">
                <a:solidFill>
                  <a:srgbClr val="FFFF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ע</a:t>
            </a:r>
            <a:r>
              <a:rPr lang="he-IL" sz="4000" b="1" dirty="0">
                <a:solidFill>
                  <a:srgbClr val="FFFF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ַר</a:t>
            </a:r>
            <a:r>
              <a:rPr lang="en-US" sz="4000" b="1" dirty="0">
                <a:solidFill>
                  <a:srgbClr val="FFFF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 </a:t>
            </a: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Proverbs:</a:t>
            </a:r>
            <a:endParaRPr lang="en-US" sz="30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3. Prov 20:11 tells the </a:t>
            </a:r>
            <a:r>
              <a:rPr lang="he-IL" sz="4400" b="1" dirty="0">
                <a:solidFill>
                  <a:srgbClr val="FFFF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נַ</a:t>
            </a:r>
            <a:r>
              <a:rPr lang="en-US" sz="4400" b="1" dirty="0">
                <a:solidFill>
                  <a:srgbClr val="FFFF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ע</a:t>
            </a:r>
            <a:r>
              <a:rPr lang="he-IL" sz="4400" b="1" dirty="0">
                <a:solidFill>
                  <a:srgbClr val="FFFF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ַר</a:t>
            </a:r>
            <a:r>
              <a:rPr lang="en-US" sz="4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that his behavior will be noticed and 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that will reveal his heart.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4. &amp; 5.  </a:t>
            </a:r>
            <a:r>
              <a:rPr lang="en-US" sz="30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22:15 &amp; 23:13 speak of applying the rod of discipline to 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drive out folly from the </a:t>
            </a:r>
            <a:r>
              <a:rPr lang="he-IL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נַ</a:t>
            </a:r>
            <a:r>
              <a:rPr lang="en-US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ע</a:t>
            </a:r>
            <a:r>
              <a:rPr lang="he-IL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ַר</a:t>
            </a:r>
            <a:r>
              <a:rPr lang="en-US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he-IL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en-US" sz="3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-- cf. rod for fool 26:3,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  6.  Prov 29:15 “child” left to himself he will disgrace his mother </a:t>
            </a:r>
            <a:endParaRPr lang="he-IL" sz="3000" b="1" dirty="0">
              <a:solidFill>
                <a:schemeClr val="bg1"/>
              </a:solidFill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4000" b="1" dirty="0">
              <a:solidFill>
                <a:schemeClr val="bg1"/>
              </a:solidFill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30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DB7F4E3-6BEF-8072-E32F-00DA605D74F4}"/>
              </a:ext>
            </a:extLst>
          </p:cNvPr>
          <p:cNvSpPr txBox="1"/>
          <p:nvPr/>
        </p:nvSpPr>
        <p:spPr>
          <a:xfrm flipH="1">
            <a:off x="591671" y="596117"/>
            <a:ext cx="107035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he-IL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נַ</a:t>
            </a:r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ע</a:t>
            </a:r>
            <a:r>
              <a:rPr lang="he-IL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ַר</a:t>
            </a:r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he-IL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Child or Young Person of status?</a:t>
            </a:r>
          </a:p>
        </p:txBody>
      </p:sp>
    </p:spTree>
    <p:extLst>
      <p:ext uri="{BB962C8B-B14F-4D97-AF65-F5344CB8AC3E}">
        <p14:creationId xmlns:p14="http://schemas.microsoft.com/office/powerpoint/2010/main" val="4271185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D06F661-8341-14CB-89BD-57B712423ED8}"/>
              </a:ext>
            </a:extLst>
          </p:cNvPr>
          <p:cNvSpPr txBox="1"/>
          <p:nvPr/>
        </p:nvSpPr>
        <p:spPr>
          <a:xfrm>
            <a:off x="896753" y="1734601"/>
            <a:ext cx="10832951" cy="48240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e-IL" sz="4000" b="1" dirty="0">
                <a:solidFill>
                  <a:srgbClr val="FFFF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נַ</a:t>
            </a:r>
            <a:r>
              <a:rPr lang="en-US" sz="4000" b="1" dirty="0">
                <a:solidFill>
                  <a:srgbClr val="FFFF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ע</a:t>
            </a:r>
            <a:r>
              <a:rPr lang="he-IL" sz="4000" b="1" dirty="0">
                <a:solidFill>
                  <a:srgbClr val="FFFF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ַר</a:t>
            </a:r>
            <a:r>
              <a:rPr lang="en-US" sz="4000" b="1" dirty="0">
                <a:solidFill>
                  <a:srgbClr val="FFFF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 </a:t>
            </a: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Proverbs: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In  Prov 22:6 </a:t>
            </a:r>
            <a:r>
              <a:rPr lang="he-IL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נַ</a:t>
            </a:r>
            <a:r>
              <a:rPr lang="en-US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ע</a:t>
            </a:r>
            <a:r>
              <a:rPr lang="he-IL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ַר </a:t>
            </a:r>
            <a:r>
              <a:rPr lang="en-US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(often translated “child”)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antithetical opposite the age of the more verbal </a:t>
            </a:r>
            <a:r>
              <a:rPr lang="he-IL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זָקֵ</a:t>
            </a:r>
            <a:r>
              <a:rPr lang="en-US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ן</a:t>
            </a:r>
            <a:endParaRPr lang="en-US" sz="5400" b="1" dirty="0">
              <a:solidFill>
                <a:schemeClr val="bg1"/>
              </a:solidFill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e-IL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“when he is old…”  So age is a factor here.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However, is the contrast between a child and the old or 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a young person (late adolescent to whom the book is 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addressed) and the old (wise person)?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DB7F4E3-6BEF-8072-E32F-00DA605D74F4}"/>
              </a:ext>
            </a:extLst>
          </p:cNvPr>
          <p:cNvSpPr txBox="1"/>
          <p:nvPr/>
        </p:nvSpPr>
        <p:spPr>
          <a:xfrm flipH="1">
            <a:off x="591671" y="596117"/>
            <a:ext cx="107035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he-IL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נַ</a:t>
            </a:r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ע</a:t>
            </a:r>
            <a:r>
              <a:rPr lang="he-IL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ַר</a:t>
            </a:r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he-IL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Child or Young Person of status?</a:t>
            </a:r>
          </a:p>
        </p:txBody>
      </p:sp>
    </p:spTree>
    <p:extLst>
      <p:ext uri="{BB962C8B-B14F-4D97-AF65-F5344CB8AC3E}">
        <p14:creationId xmlns:p14="http://schemas.microsoft.com/office/powerpoint/2010/main" val="2056931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D06F661-8341-14CB-89BD-57B712423ED8}"/>
              </a:ext>
            </a:extLst>
          </p:cNvPr>
          <p:cNvSpPr txBox="1"/>
          <p:nvPr/>
        </p:nvSpPr>
        <p:spPr>
          <a:xfrm>
            <a:off x="896753" y="1444143"/>
            <a:ext cx="10832951" cy="4556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e-IL" sz="4000" b="1" dirty="0">
                <a:solidFill>
                  <a:srgbClr val="FFFF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נַ</a:t>
            </a:r>
            <a:r>
              <a:rPr lang="en-US" sz="4000" b="1" dirty="0">
                <a:solidFill>
                  <a:srgbClr val="FFFF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ע</a:t>
            </a:r>
            <a:r>
              <a:rPr lang="he-IL" sz="4000" b="1" dirty="0">
                <a:solidFill>
                  <a:srgbClr val="FFFF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ַר</a:t>
            </a:r>
            <a:r>
              <a:rPr lang="en-US" sz="4000" b="1" dirty="0">
                <a:solidFill>
                  <a:srgbClr val="FFFF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 </a:t>
            </a: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Proverbs:  Conclusion: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Not about early childhood training 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 the </a:t>
            </a:r>
            <a:r>
              <a:rPr lang="he-IL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נַ</a:t>
            </a:r>
            <a:r>
              <a:rPr lang="en-US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ע</a:t>
            </a:r>
            <a:r>
              <a:rPr lang="he-IL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ַר</a:t>
            </a:r>
            <a:r>
              <a:rPr lang="en-US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is surely a late adolescent based on its usage in the historical books and Proverbs as well as based on the topics addressed in the book (sexual 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warnings, economic counsel (10:5); political instruction (25:6-7), military advice (24:6) and social graces (23:2)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30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DB7F4E3-6BEF-8072-E32F-00DA605D74F4}"/>
              </a:ext>
            </a:extLst>
          </p:cNvPr>
          <p:cNvSpPr txBox="1"/>
          <p:nvPr/>
        </p:nvSpPr>
        <p:spPr>
          <a:xfrm flipH="1">
            <a:off x="591671" y="596117"/>
            <a:ext cx="107035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he-IL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נַ</a:t>
            </a:r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ע</a:t>
            </a:r>
            <a:r>
              <a:rPr lang="he-IL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ַר</a:t>
            </a:r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he-IL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Child or Young Person of status?</a:t>
            </a:r>
          </a:p>
        </p:txBody>
      </p:sp>
    </p:spTree>
    <p:extLst>
      <p:ext uri="{BB962C8B-B14F-4D97-AF65-F5344CB8AC3E}">
        <p14:creationId xmlns:p14="http://schemas.microsoft.com/office/powerpoint/2010/main" val="14043379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D06F661-8341-14CB-89BD-57B712423ED8}"/>
              </a:ext>
            </a:extLst>
          </p:cNvPr>
          <p:cNvSpPr txBox="1"/>
          <p:nvPr/>
        </p:nvSpPr>
        <p:spPr>
          <a:xfrm>
            <a:off x="896753" y="1444143"/>
            <a:ext cx="10832951" cy="55447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e-IL" sz="4000" b="1" dirty="0">
                <a:solidFill>
                  <a:srgbClr val="FFFF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נַ</a:t>
            </a:r>
            <a:r>
              <a:rPr lang="en-US" sz="4000" b="1" dirty="0">
                <a:solidFill>
                  <a:srgbClr val="FFFF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ע</a:t>
            </a:r>
            <a:r>
              <a:rPr lang="he-IL" sz="4000" b="1" dirty="0">
                <a:solidFill>
                  <a:srgbClr val="FFFF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ַר</a:t>
            </a:r>
            <a:r>
              <a:rPr lang="en-US" sz="4000" b="1" dirty="0">
                <a:solidFill>
                  <a:srgbClr val="FFFF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 </a:t>
            </a: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Proverbs: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My Anachronistic error:  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Michael Fox was correct for pointing out 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that my use of terms like “</a:t>
            </a: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squire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” and “</a:t>
            </a: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cadet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” are </a:t>
            </a: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anachronistic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(i.e. reading back into those times heavily laden terms which 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are totally out of place in the ANE).  My bad!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–”retainer” may be better – servant trained in military skills Gn. 14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point still stands the </a:t>
            </a:r>
            <a:r>
              <a:rPr lang="he-IL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נַ</a:t>
            </a:r>
            <a:r>
              <a:rPr lang="en-US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ע</a:t>
            </a:r>
            <a:r>
              <a:rPr lang="he-IL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ַר</a:t>
            </a:r>
            <a:r>
              <a:rPr lang="en-US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was clearly a late adolescent and 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he-IL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not a “child” (early childhood development is not the point of 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Prov 22:6) – he is a young person (young man in this case) 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sz="30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DB7F4E3-6BEF-8072-E32F-00DA605D74F4}"/>
              </a:ext>
            </a:extLst>
          </p:cNvPr>
          <p:cNvSpPr txBox="1"/>
          <p:nvPr/>
        </p:nvSpPr>
        <p:spPr>
          <a:xfrm flipH="1">
            <a:off x="591671" y="596117"/>
            <a:ext cx="107035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he-IL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נַ</a:t>
            </a:r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ע</a:t>
            </a:r>
            <a:r>
              <a:rPr lang="he-IL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ַר</a:t>
            </a:r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he-IL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Child or Young Person of status?</a:t>
            </a:r>
          </a:p>
        </p:txBody>
      </p:sp>
    </p:spTree>
    <p:extLst>
      <p:ext uri="{BB962C8B-B14F-4D97-AF65-F5344CB8AC3E}">
        <p14:creationId xmlns:p14="http://schemas.microsoft.com/office/powerpoint/2010/main" val="641520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DB7F4E3-6BEF-8072-E32F-00DA605D74F4}"/>
              </a:ext>
            </a:extLst>
          </p:cNvPr>
          <p:cNvSpPr txBox="1"/>
          <p:nvPr/>
        </p:nvSpPr>
        <p:spPr>
          <a:xfrm flipH="1">
            <a:off x="462296" y="1773560"/>
            <a:ext cx="107035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“According to his way”</a:t>
            </a:r>
          </a:p>
          <a:p>
            <a:pPr algn="ctr"/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( ע</a:t>
            </a:r>
            <a:r>
              <a:rPr lang="he-IL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ַל־פִי דָרְכּוֹ</a:t>
            </a:r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)</a:t>
            </a:r>
          </a:p>
        </p:txBody>
      </p:sp>
    </p:spTree>
    <p:extLst>
      <p:ext uri="{BB962C8B-B14F-4D97-AF65-F5344CB8AC3E}">
        <p14:creationId xmlns:p14="http://schemas.microsoft.com/office/powerpoint/2010/main" val="50230593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D06F661-8341-14CB-89BD-57B712423ED8}"/>
              </a:ext>
            </a:extLst>
          </p:cNvPr>
          <p:cNvSpPr txBox="1"/>
          <p:nvPr/>
        </p:nvSpPr>
        <p:spPr>
          <a:xfrm>
            <a:off x="896753" y="1444143"/>
            <a:ext cx="10832951" cy="49886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 views:  1) The Moral view</a:t>
            </a:r>
            <a:b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McKane there is one right way of life to which the young person “</a:t>
            </a: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should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” be directed (KJV, ESV, NIV, NLT “right path”).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    -- Doug Stuart (no “should” in Heb.)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Often “the way” is juxtaposed by a moral qualifier 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classic example of that is the wisdom Ps. 1:6  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“For the LORD knows the </a:t>
            </a: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way of the righteous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but the </a:t>
            </a: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way of the wicked 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will perish.”  cf. Prov 9:6, 2:12, 20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 moral qualifiers in Prov 22:6 however</a:t>
            </a:r>
            <a:endParaRPr lang="en-US" sz="36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DB7F4E3-6BEF-8072-E32F-00DA605D74F4}"/>
              </a:ext>
            </a:extLst>
          </p:cNvPr>
          <p:cNvSpPr txBox="1"/>
          <p:nvPr/>
        </p:nvSpPr>
        <p:spPr>
          <a:xfrm flipH="1">
            <a:off x="591671" y="596117"/>
            <a:ext cx="107035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“According to his way” ( ע</a:t>
            </a:r>
            <a:r>
              <a:rPr lang="he-IL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ַל־פִי דָרְכּוֹ</a:t>
            </a:r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)</a:t>
            </a:r>
          </a:p>
        </p:txBody>
      </p:sp>
    </p:spTree>
    <p:extLst>
      <p:ext uri="{BB962C8B-B14F-4D97-AF65-F5344CB8AC3E}">
        <p14:creationId xmlns:p14="http://schemas.microsoft.com/office/powerpoint/2010/main" val="1032982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A71F3-5A94-D203-5179-4EB24EDE5C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5459" y="368349"/>
            <a:ext cx="10901082" cy="1109631"/>
          </a:xfrm>
        </p:spPr>
        <p:txBody>
          <a:bodyPr/>
          <a:lstStyle/>
          <a:p>
            <a:pPr algn="ctr"/>
            <a:r>
              <a:rPr lang="en-US" dirty="0"/>
              <a:t>Fascinating Alternative Reading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D06F661-8341-14CB-89BD-57B712423ED8}"/>
              </a:ext>
            </a:extLst>
          </p:cNvPr>
          <p:cNvSpPr txBox="1"/>
          <p:nvPr/>
        </p:nvSpPr>
        <p:spPr>
          <a:xfrm>
            <a:off x="295238" y="1620220"/>
            <a:ext cx="11601524" cy="54205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</a:rPr>
              <a:t>Clifford, Stuart and Jonathan Akin: Prov 22:6 verse is a </a:t>
            </a:r>
            <a:br>
              <a:rPr lang="en-US" sz="3000" b="1" dirty="0">
                <a:solidFill>
                  <a:schemeClr val="bg1"/>
                </a:solidFill>
              </a:rPr>
            </a:br>
            <a:r>
              <a:rPr lang="en-US" sz="3000" b="1" dirty="0">
                <a:solidFill>
                  <a:schemeClr val="bg1"/>
                </a:solidFill>
              </a:rPr>
              <a:t>          warning about raising a self-absorbed, never say </a:t>
            </a:r>
            <a:br>
              <a:rPr lang="en-US" sz="3000" b="1" dirty="0">
                <a:solidFill>
                  <a:schemeClr val="bg1"/>
                </a:solidFill>
              </a:rPr>
            </a:br>
            <a:r>
              <a:rPr lang="en-US" sz="3000" b="1" dirty="0">
                <a:solidFill>
                  <a:schemeClr val="bg1"/>
                </a:solidFill>
              </a:rPr>
              <a:t>          “no” type child-rearing which will last into </a:t>
            </a:r>
            <a:br>
              <a:rPr lang="en-US" sz="3000" b="1" dirty="0">
                <a:solidFill>
                  <a:schemeClr val="bg1"/>
                </a:solidFill>
              </a:rPr>
            </a:br>
            <a:r>
              <a:rPr lang="en-US" sz="3000" b="1" dirty="0">
                <a:solidFill>
                  <a:schemeClr val="bg1"/>
                </a:solidFill>
              </a:rPr>
              <a:t>                  adulthood. Cf. Prov. 29:15 </a:t>
            </a:r>
          </a:p>
          <a:p>
            <a:pPr marL="0" marR="0" indent="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</a:rPr>
              <a:t>  No “in the way he </a:t>
            </a:r>
            <a:r>
              <a:rPr lang="en-US" sz="3000" b="1" dirty="0">
                <a:solidFill>
                  <a:srgbClr val="FFFF00"/>
                </a:solidFill>
              </a:rPr>
              <a:t>SHOULD</a:t>
            </a:r>
            <a:r>
              <a:rPr lang="en-US" sz="3000" b="1" dirty="0">
                <a:solidFill>
                  <a:schemeClr val="bg1"/>
                </a:solidFill>
              </a:rPr>
              <a:t> go” – ”should” not in Hebrew</a:t>
            </a:r>
            <a:br>
              <a:rPr lang="en-US" sz="3000" b="1" dirty="0">
                <a:solidFill>
                  <a:schemeClr val="bg1"/>
                </a:solidFill>
              </a:rPr>
            </a:br>
            <a:r>
              <a:rPr lang="en-US" sz="3000" b="1" dirty="0">
                <a:solidFill>
                  <a:schemeClr val="bg1"/>
                </a:solidFill>
              </a:rPr>
              <a:t>               – simply “in his own way”</a:t>
            </a:r>
          </a:p>
          <a:p>
            <a:pPr marL="0" marR="0" indent="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</a:rPr>
              <a:t>    Reverses meaning most have accepted – </a:t>
            </a:r>
            <a:br>
              <a:rPr lang="en-US" sz="3000" b="1" dirty="0">
                <a:solidFill>
                  <a:schemeClr val="bg1"/>
                </a:solidFill>
              </a:rPr>
            </a:br>
            <a:r>
              <a:rPr lang="en-US" sz="3000" b="1" dirty="0">
                <a:solidFill>
                  <a:schemeClr val="bg1"/>
                </a:solidFill>
              </a:rPr>
              <a:t>         Interesting, Ambiguity?? </a:t>
            </a:r>
          </a:p>
          <a:p>
            <a:pPr marL="0" marR="0" indent="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</a:rPr>
              <a:t>         It is true -- but is that what this proverb is saying?</a:t>
            </a:r>
            <a:endParaRPr lang="en-US" sz="30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30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1116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D06F661-8341-14CB-89BD-57B712423ED8}"/>
              </a:ext>
            </a:extLst>
          </p:cNvPr>
          <p:cNvSpPr txBox="1"/>
          <p:nvPr/>
        </p:nvSpPr>
        <p:spPr>
          <a:xfrm>
            <a:off x="896753" y="1777633"/>
            <a:ext cx="10832951" cy="4392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 views:  2) The Vocational view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Modern anxiety over vocational selection is not a big issue 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ANE where the son often trained in the same craft as the father.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Jesus was the son of a carpenter and called a carpenter himself 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(Mat 13:55 cf. Mk. 6:3)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Proverbs is more interested in issues of righteousness, uprightness,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wisdom, and diligence [wickedness, laziness] than vocational 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choice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DB7F4E3-6BEF-8072-E32F-00DA605D74F4}"/>
              </a:ext>
            </a:extLst>
          </p:cNvPr>
          <p:cNvSpPr txBox="1"/>
          <p:nvPr/>
        </p:nvSpPr>
        <p:spPr>
          <a:xfrm flipH="1">
            <a:off x="591671" y="596117"/>
            <a:ext cx="107035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“According to his way” ( ע</a:t>
            </a:r>
            <a:r>
              <a:rPr lang="he-IL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ַל־פִי דָרְכּוֹ</a:t>
            </a:r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)</a:t>
            </a:r>
          </a:p>
        </p:txBody>
      </p:sp>
    </p:spTree>
    <p:extLst>
      <p:ext uri="{BB962C8B-B14F-4D97-AF65-F5344CB8AC3E}">
        <p14:creationId xmlns:p14="http://schemas.microsoft.com/office/powerpoint/2010/main" val="2212018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A71F3-5A94-D203-5179-4EB24EDE5C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2254" y="737098"/>
            <a:ext cx="9907492" cy="1109631"/>
          </a:xfrm>
        </p:spPr>
        <p:txBody>
          <a:bodyPr/>
          <a:lstStyle/>
          <a:p>
            <a:pPr algn="ctr"/>
            <a:r>
              <a:rPr lang="en-US" dirty="0"/>
              <a:t>Proverbs --Just the way it is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D06F661-8341-14CB-89BD-57B712423ED8}"/>
              </a:ext>
            </a:extLst>
          </p:cNvPr>
          <p:cNvSpPr txBox="1"/>
          <p:nvPr/>
        </p:nvSpPr>
        <p:spPr>
          <a:xfrm>
            <a:off x="313764" y="1945341"/>
            <a:ext cx="11089342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800" b="1" dirty="0">
                <a:solidFill>
                  <a:schemeClr val="bg1"/>
                </a:solidFill>
              </a:rPr>
              <a:t>3. Proverbs that describe </a:t>
            </a:r>
            <a:r>
              <a:rPr lang="en-US" sz="2800" b="1" dirty="0">
                <a:solidFill>
                  <a:srgbClr val="FFFF00"/>
                </a:solidFill>
              </a:rPr>
              <a:t>that’s just the way it is</a:t>
            </a:r>
            <a:r>
              <a:rPr lang="en-US" sz="2800" b="1" dirty="0">
                <a:solidFill>
                  <a:schemeClr val="bg1"/>
                </a:solidFill>
              </a:rPr>
              <a:t>; </a:t>
            </a:r>
            <a:br>
              <a:rPr lang="en-US" sz="2800" b="1" dirty="0">
                <a:solidFill>
                  <a:schemeClr val="bg1"/>
                </a:solidFill>
              </a:rPr>
            </a:br>
            <a:r>
              <a:rPr lang="en-US" sz="2800" b="1" dirty="0">
                <a:solidFill>
                  <a:schemeClr val="bg1"/>
                </a:solidFill>
              </a:rPr>
              <a:t>          </a:t>
            </a:r>
            <a:r>
              <a:rPr lang="en-US" sz="2800" b="1" dirty="0">
                <a:solidFill>
                  <a:srgbClr val="FFFF00"/>
                </a:solidFill>
              </a:rPr>
              <a:t>not the way it “should/ought to” be </a:t>
            </a:r>
          </a:p>
          <a:p>
            <a:pPr lvl="1"/>
            <a:r>
              <a:rPr lang="en-US" sz="2800" b="1" dirty="0">
                <a:solidFill>
                  <a:schemeClr val="bg1"/>
                </a:solidFill>
              </a:rPr>
              <a:t>       Prov 19:4  Wealth brings many new friends, </a:t>
            </a:r>
            <a:br>
              <a:rPr lang="en-US" sz="2800" b="1" dirty="0">
                <a:solidFill>
                  <a:schemeClr val="bg1"/>
                </a:solidFill>
              </a:rPr>
            </a:br>
            <a:r>
              <a:rPr lang="en-US" sz="2800" b="1" dirty="0">
                <a:solidFill>
                  <a:schemeClr val="bg1"/>
                </a:solidFill>
              </a:rPr>
              <a:t>           but a poor man is deserted by his friend.</a:t>
            </a:r>
          </a:p>
          <a:p>
            <a:pPr lvl="1"/>
            <a:r>
              <a:rPr lang="en-US" sz="2800" b="1" dirty="0">
                <a:solidFill>
                  <a:schemeClr val="bg1"/>
                </a:solidFill>
              </a:rPr>
              <a:t>       19:6 Many seek the favor of a generous man, </a:t>
            </a:r>
            <a:br>
              <a:rPr lang="en-US" sz="2800" b="1" dirty="0">
                <a:solidFill>
                  <a:schemeClr val="bg1"/>
                </a:solidFill>
              </a:rPr>
            </a:br>
            <a:r>
              <a:rPr lang="en-US" sz="2800" b="1" dirty="0">
                <a:solidFill>
                  <a:schemeClr val="bg1"/>
                </a:solidFill>
              </a:rPr>
              <a:t>           and everyone is a friend to a man who gives gifts. </a:t>
            </a:r>
          </a:p>
          <a:p>
            <a:pPr lvl="1"/>
            <a:r>
              <a:rPr lang="en-US" sz="2800" b="1" dirty="0">
                <a:solidFill>
                  <a:schemeClr val="bg1"/>
                </a:solidFill>
              </a:rPr>
              <a:t>       19:7 All a poor man’s brothers hate him; </a:t>
            </a:r>
            <a:br>
              <a:rPr lang="en-US" sz="2800" b="1" dirty="0">
                <a:solidFill>
                  <a:schemeClr val="bg1"/>
                </a:solidFill>
              </a:rPr>
            </a:br>
            <a:r>
              <a:rPr lang="en-US" sz="2800" b="1" dirty="0">
                <a:solidFill>
                  <a:schemeClr val="bg1"/>
                </a:solidFill>
              </a:rPr>
              <a:t>            how much more do his friends go far from him, </a:t>
            </a:r>
            <a:br>
              <a:rPr lang="en-US" sz="2800" b="1" dirty="0">
                <a:solidFill>
                  <a:schemeClr val="bg1"/>
                </a:solidFill>
              </a:rPr>
            </a:br>
            <a:endParaRPr lang="en-US" sz="3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17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D06F661-8341-14CB-89BD-57B712423ED8}"/>
              </a:ext>
            </a:extLst>
          </p:cNvPr>
          <p:cNvSpPr txBox="1"/>
          <p:nvPr/>
        </p:nvSpPr>
        <p:spPr>
          <a:xfrm>
            <a:off x="896753" y="1777633"/>
            <a:ext cx="10832951" cy="5647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 views:  3) Personal Aptitude View</a:t>
            </a:r>
            <a:b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Training should be tailored to enhance the child’s unique abilities and interests. 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Toy &amp; </a:t>
            </a:r>
            <a:r>
              <a:rPr lang="en-US" sz="30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Oesterley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see it more as an element of fate and destiny of the child for which he should be trained. 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0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Delitzsch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uses “way of the Egyptians” (Isa. 10:24) and “way of the eagle” to say in the manner of movement characteristic to the eagle.  Hence the unique way for the child. 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0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Delitzsch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is correct in linking “his way” back to  </a:t>
            </a:r>
            <a:r>
              <a:rPr lang="he-IL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נַ</a:t>
            </a:r>
            <a:r>
              <a:rPr lang="en-US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ע</a:t>
            </a:r>
            <a:r>
              <a:rPr lang="he-IL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ַר</a:t>
            </a:r>
            <a:r>
              <a:rPr lang="en-US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  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but not “child”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DB7F4E3-6BEF-8072-E32F-00DA605D74F4}"/>
              </a:ext>
            </a:extLst>
          </p:cNvPr>
          <p:cNvSpPr txBox="1"/>
          <p:nvPr/>
        </p:nvSpPr>
        <p:spPr>
          <a:xfrm flipH="1">
            <a:off x="591671" y="596117"/>
            <a:ext cx="107035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“According to his way” ( ע</a:t>
            </a:r>
            <a:r>
              <a:rPr lang="he-IL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ַל־פִי דָרְכּוֹ</a:t>
            </a:r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)</a:t>
            </a:r>
          </a:p>
        </p:txBody>
      </p:sp>
    </p:spTree>
    <p:extLst>
      <p:ext uri="{BB962C8B-B14F-4D97-AF65-F5344CB8AC3E}">
        <p14:creationId xmlns:p14="http://schemas.microsoft.com/office/powerpoint/2010/main" val="3599144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D06F661-8341-14CB-89BD-57B712423ED8}"/>
              </a:ext>
            </a:extLst>
          </p:cNvPr>
          <p:cNvSpPr txBox="1"/>
          <p:nvPr/>
        </p:nvSpPr>
        <p:spPr>
          <a:xfrm>
            <a:off x="896753" y="1777633"/>
            <a:ext cx="10832951" cy="2025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 views:  3) Personal Aptitude View</a:t>
            </a:r>
            <a:b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0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Delitzsch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is correct in linking “his way” back to  </a:t>
            </a:r>
            <a:r>
              <a:rPr lang="he-IL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נַ</a:t>
            </a:r>
            <a:r>
              <a:rPr lang="en-US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ע</a:t>
            </a:r>
            <a:r>
              <a:rPr lang="he-IL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ַר</a:t>
            </a:r>
            <a:r>
              <a:rPr lang="en-US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 </a:t>
            </a:r>
            <a:br>
              <a:rPr lang="en-US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</a:br>
            <a:r>
              <a:rPr lang="en-US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 [ 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but not “child” – my point]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DB7F4E3-6BEF-8072-E32F-00DA605D74F4}"/>
              </a:ext>
            </a:extLst>
          </p:cNvPr>
          <p:cNvSpPr txBox="1"/>
          <p:nvPr/>
        </p:nvSpPr>
        <p:spPr>
          <a:xfrm flipH="1">
            <a:off x="591671" y="596117"/>
            <a:ext cx="107035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“According to his way” ( ע</a:t>
            </a:r>
            <a:r>
              <a:rPr lang="he-IL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ַל־פִי דָרְכּוֹ</a:t>
            </a:r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)</a:t>
            </a:r>
          </a:p>
        </p:txBody>
      </p:sp>
    </p:spTree>
    <p:extLst>
      <p:ext uri="{BB962C8B-B14F-4D97-AF65-F5344CB8AC3E}">
        <p14:creationId xmlns:p14="http://schemas.microsoft.com/office/powerpoint/2010/main" val="378711722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D06F661-8341-14CB-89BD-57B712423ED8}"/>
              </a:ext>
            </a:extLst>
          </p:cNvPr>
          <p:cNvSpPr txBox="1"/>
          <p:nvPr/>
        </p:nvSpPr>
        <p:spPr>
          <a:xfrm>
            <a:off x="896753" y="1777633"/>
            <a:ext cx="10832951" cy="4535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 views:  4) Personal Demands View</a:t>
            </a:r>
            <a:b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Dr. Stuart and Clifford and a few others turn the proverb on its head. Stuart correctly notes the “in the way he </a:t>
            </a: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should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go” the 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“should” is not found in the Hebrew but inserted in the KJV and other translations. Fits well with Prov 29:15—child left to himself…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they suggest is the parent that let’s the kid go “his own way” [foolish, self-centered] will stay in that errant state when he is old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term </a:t>
            </a:r>
            <a:r>
              <a:rPr lang="he-IL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נַ</a:t>
            </a:r>
            <a:r>
              <a:rPr lang="en-US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ע</a:t>
            </a:r>
            <a:r>
              <a:rPr lang="he-IL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ַר</a:t>
            </a:r>
            <a:r>
              <a:rPr lang="en-US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however is in Prov. a teachable young person (1:4)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DB7F4E3-6BEF-8072-E32F-00DA605D74F4}"/>
              </a:ext>
            </a:extLst>
          </p:cNvPr>
          <p:cNvSpPr txBox="1"/>
          <p:nvPr/>
        </p:nvSpPr>
        <p:spPr>
          <a:xfrm flipH="1">
            <a:off x="591671" y="596117"/>
            <a:ext cx="107035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“According to his way” ( ע</a:t>
            </a:r>
            <a:r>
              <a:rPr lang="he-IL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ַל־פִי דָרְכּוֹ</a:t>
            </a:r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)</a:t>
            </a:r>
          </a:p>
        </p:txBody>
      </p:sp>
    </p:spTree>
    <p:extLst>
      <p:ext uri="{BB962C8B-B14F-4D97-AF65-F5344CB8AC3E}">
        <p14:creationId xmlns:p14="http://schemas.microsoft.com/office/powerpoint/2010/main" val="2118621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D06F661-8341-14CB-89BD-57B712423ED8}"/>
              </a:ext>
            </a:extLst>
          </p:cNvPr>
          <p:cNvSpPr txBox="1"/>
          <p:nvPr/>
        </p:nvSpPr>
        <p:spPr>
          <a:xfrm>
            <a:off x="896753" y="1777633"/>
            <a:ext cx="10832951" cy="3840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 views:  5) </a:t>
            </a:r>
            <a:r>
              <a:rPr lang="he-IL" sz="5400" b="1" dirty="0">
                <a:solidFill>
                  <a:srgbClr val="FFFF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נַ</a:t>
            </a:r>
            <a:r>
              <a:rPr lang="en-US" sz="5400" b="1" dirty="0">
                <a:solidFill>
                  <a:srgbClr val="FFFF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ע</a:t>
            </a:r>
            <a:r>
              <a:rPr lang="he-IL" sz="5400" b="1" dirty="0">
                <a:solidFill>
                  <a:srgbClr val="FFFF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ַר</a:t>
            </a:r>
            <a:r>
              <a:rPr lang="en-US" sz="5400" b="1" dirty="0">
                <a:solidFill>
                  <a:srgbClr val="FFFF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- </a:t>
            </a:r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Based View</a:t>
            </a:r>
            <a:b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According to his way as a </a:t>
            </a:r>
            <a:r>
              <a:rPr lang="he-IL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נַ</a:t>
            </a:r>
            <a:r>
              <a:rPr lang="en-US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ע</a:t>
            </a:r>
            <a:r>
              <a:rPr lang="he-IL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ַר</a:t>
            </a:r>
            <a:r>
              <a:rPr lang="en-US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 First, not a “child” supporting 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early childhood training.  This is a young person on the verge 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 adulthood being addressed by this wisdom book (Prov. 1:4)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“To give prudence to the simple, knowledge and discretion to the </a:t>
            </a: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youth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 </a:t>
            </a:r>
            <a:r>
              <a:rPr lang="he-IL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נַ</a:t>
            </a:r>
            <a:r>
              <a:rPr lang="en-US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ע</a:t>
            </a:r>
            <a:r>
              <a:rPr lang="he-IL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ַר</a:t>
            </a:r>
            <a:r>
              <a:rPr lang="en-US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).</a:t>
            </a:r>
            <a:r>
              <a:rPr lang="he-IL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”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- ESV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DB7F4E3-6BEF-8072-E32F-00DA605D74F4}"/>
              </a:ext>
            </a:extLst>
          </p:cNvPr>
          <p:cNvSpPr txBox="1"/>
          <p:nvPr/>
        </p:nvSpPr>
        <p:spPr>
          <a:xfrm flipH="1">
            <a:off x="591671" y="596117"/>
            <a:ext cx="107035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“According to his way” ( ע</a:t>
            </a:r>
            <a:r>
              <a:rPr lang="he-IL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ַל־פִי דָרְכּוֹ</a:t>
            </a:r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)</a:t>
            </a:r>
          </a:p>
        </p:txBody>
      </p:sp>
    </p:spTree>
    <p:extLst>
      <p:ext uri="{BB962C8B-B14F-4D97-AF65-F5344CB8AC3E}">
        <p14:creationId xmlns:p14="http://schemas.microsoft.com/office/powerpoint/2010/main" val="1146164337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D06F661-8341-14CB-89BD-57B712423ED8}"/>
              </a:ext>
            </a:extLst>
          </p:cNvPr>
          <p:cNvSpPr txBox="1"/>
          <p:nvPr/>
        </p:nvSpPr>
        <p:spPr>
          <a:xfrm>
            <a:off x="896753" y="1777633"/>
            <a:ext cx="10832951" cy="3100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 views:  5) </a:t>
            </a:r>
            <a:r>
              <a:rPr lang="he-IL" sz="5400" b="1" dirty="0">
                <a:solidFill>
                  <a:srgbClr val="FFFF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נַ</a:t>
            </a:r>
            <a:r>
              <a:rPr lang="en-US" sz="5400" b="1" dirty="0">
                <a:solidFill>
                  <a:srgbClr val="FFFF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ע</a:t>
            </a:r>
            <a:r>
              <a:rPr lang="he-IL" sz="5400" b="1" dirty="0">
                <a:solidFill>
                  <a:srgbClr val="FFFF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ַר</a:t>
            </a:r>
            <a:r>
              <a:rPr lang="en-US" sz="5400" b="1" dirty="0">
                <a:solidFill>
                  <a:srgbClr val="FFFF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- </a:t>
            </a:r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Based View</a:t>
            </a:r>
            <a:b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Training not the point either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 more “celebrate/dedicate the initial use of” Gen. 14:14, 24 shows the </a:t>
            </a:r>
            <a:r>
              <a:rPr lang="he-IL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נַ</a:t>
            </a:r>
            <a:r>
              <a:rPr lang="en-US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ע</a:t>
            </a:r>
            <a:r>
              <a:rPr lang="he-IL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ַר</a:t>
            </a:r>
            <a:r>
              <a:rPr lang="en-US" sz="4000" b="1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was an approved</a:t>
            </a:r>
            <a:r>
              <a:rPr lang="he-IL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young fighter/armor bearer/personal assistant but not a full warrior (cf. Joab, Abner). 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DB7F4E3-6BEF-8072-E32F-00DA605D74F4}"/>
              </a:ext>
            </a:extLst>
          </p:cNvPr>
          <p:cNvSpPr txBox="1"/>
          <p:nvPr/>
        </p:nvSpPr>
        <p:spPr>
          <a:xfrm flipH="1">
            <a:off x="591671" y="596117"/>
            <a:ext cx="107035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“According to his way” ( ע</a:t>
            </a:r>
            <a:r>
              <a:rPr lang="he-IL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ַל־פִי דָרְכּוֹ</a:t>
            </a:r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)</a:t>
            </a:r>
          </a:p>
        </p:txBody>
      </p:sp>
    </p:spTree>
    <p:extLst>
      <p:ext uri="{BB962C8B-B14F-4D97-AF65-F5344CB8AC3E}">
        <p14:creationId xmlns:p14="http://schemas.microsoft.com/office/powerpoint/2010/main" val="406849859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D06F661-8341-14CB-89BD-57B712423ED8}"/>
              </a:ext>
            </a:extLst>
          </p:cNvPr>
          <p:cNvSpPr txBox="1"/>
          <p:nvPr/>
        </p:nvSpPr>
        <p:spPr>
          <a:xfrm>
            <a:off x="896753" y="1670055"/>
            <a:ext cx="10832951" cy="2935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 views:  5) </a:t>
            </a:r>
            <a:r>
              <a:rPr lang="he-IL" sz="5400" b="1" dirty="0">
                <a:solidFill>
                  <a:srgbClr val="FFFF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נַ</a:t>
            </a:r>
            <a:r>
              <a:rPr lang="en-US" sz="5400" b="1" dirty="0">
                <a:solidFill>
                  <a:srgbClr val="FFFF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ע</a:t>
            </a:r>
            <a:r>
              <a:rPr lang="he-IL" sz="5400" b="1" dirty="0">
                <a:solidFill>
                  <a:srgbClr val="FFFF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ַר</a:t>
            </a:r>
            <a:r>
              <a:rPr lang="en-US" sz="5400" b="1" dirty="0">
                <a:solidFill>
                  <a:srgbClr val="FFFF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- </a:t>
            </a:r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Based View</a:t>
            </a:r>
            <a:b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Proverbs gives advice not just “my son” which is made explicit when a family member but Proverbs also give thoughts on the deportment of servants.   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-US" sz="30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DB7F4E3-6BEF-8072-E32F-00DA605D74F4}"/>
              </a:ext>
            </a:extLst>
          </p:cNvPr>
          <p:cNvSpPr txBox="1"/>
          <p:nvPr/>
        </p:nvSpPr>
        <p:spPr>
          <a:xfrm flipH="1">
            <a:off x="591671" y="596117"/>
            <a:ext cx="107035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“According to his way” ( ע</a:t>
            </a:r>
            <a:r>
              <a:rPr lang="he-IL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ַל־פִי דָרְכּוֹ</a:t>
            </a:r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)</a:t>
            </a:r>
          </a:p>
        </p:txBody>
      </p:sp>
    </p:spTree>
    <p:extLst>
      <p:ext uri="{BB962C8B-B14F-4D97-AF65-F5344CB8AC3E}">
        <p14:creationId xmlns:p14="http://schemas.microsoft.com/office/powerpoint/2010/main" val="2060926039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D06F661-8341-14CB-89BD-57B712423ED8}"/>
              </a:ext>
            </a:extLst>
          </p:cNvPr>
          <p:cNvSpPr txBox="1"/>
          <p:nvPr/>
        </p:nvSpPr>
        <p:spPr>
          <a:xfrm>
            <a:off x="896753" y="1777633"/>
            <a:ext cx="10832951" cy="36346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 views:  5) </a:t>
            </a:r>
            <a:r>
              <a:rPr lang="he-IL" sz="5400" b="1" dirty="0">
                <a:solidFill>
                  <a:srgbClr val="FFFF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נַ</a:t>
            </a:r>
            <a:r>
              <a:rPr lang="en-US" sz="5400" b="1" dirty="0">
                <a:solidFill>
                  <a:srgbClr val="FFFF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ע</a:t>
            </a:r>
            <a:r>
              <a:rPr lang="he-IL" sz="5400" b="1" dirty="0">
                <a:solidFill>
                  <a:srgbClr val="FFFF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ַר</a:t>
            </a:r>
            <a:r>
              <a:rPr lang="en-US" sz="5400" b="1" dirty="0">
                <a:solidFill>
                  <a:srgbClr val="FFFF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- </a:t>
            </a:r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Based View</a:t>
            </a:r>
            <a:b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17:2 “A servant who deals wisely will rule over a son who acts shamefully and will share the inheritance as one of the brothers.”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29:19 “By mere words a servant is not disciplined, 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 for though he understand, he will not respond.” 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30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DB7F4E3-6BEF-8072-E32F-00DA605D74F4}"/>
              </a:ext>
            </a:extLst>
          </p:cNvPr>
          <p:cNvSpPr txBox="1"/>
          <p:nvPr/>
        </p:nvSpPr>
        <p:spPr>
          <a:xfrm flipH="1">
            <a:off x="591671" y="596117"/>
            <a:ext cx="107035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“According to his way” ( ע</a:t>
            </a:r>
            <a:r>
              <a:rPr lang="he-IL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ַל־פִי דָרְכּוֹ</a:t>
            </a:r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)</a:t>
            </a:r>
          </a:p>
        </p:txBody>
      </p:sp>
    </p:spTree>
    <p:extLst>
      <p:ext uri="{BB962C8B-B14F-4D97-AF65-F5344CB8AC3E}">
        <p14:creationId xmlns:p14="http://schemas.microsoft.com/office/powerpoint/2010/main" val="757912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D06F661-8341-14CB-89BD-57B712423ED8}"/>
              </a:ext>
            </a:extLst>
          </p:cNvPr>
          <p:cNvSpPr txBox="1"/>
          <p:nvPr/>
        </p:nvSpPr>
        <p:spPr>
          <a:xfrm>
            <a:off x="1501289" y="1976034"/>
            <a:ext cx="10832951" cy="64453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e-IL" sz="4400" dirty="0">
                <a:solidFill>
                  <a:srgbClr val="FFFF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חֲנֺ</a:t>
            </a:r>
            <a:r>
              <a:rPr lang="en-US" sz="4400" dirty="0">
                <a:solidFill>
                  <a:srgbClr val="FFFF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ך</a:t>
            </a:r>
            <a:r>
              <a:rPr lang="he-IL" sz="4400" dirty="0">
                <a:solidFill>
                  <a:srgbClr val="FFFF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ְ</a:t>
            </a:r>
            <a:r>
              <a:rPr lang="en-US" sz="4400" dirty="0">
                <a:solidFill>
                  <a:srgbClr val="FFFF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  </a:t>
            </a:r>
            <a:r>
              <a:rPr lang="en-US" sz="32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train up </a:t>
            </a:r>
            <a:r>
              <a:rPr lang="en-US" sz="32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sz="3200" dirty="0">
                <a:solidFill>
                  <a:srgbClr val="FFFF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  <a:sym typeface="Wingdings" panose="05000000000000000000" pitchFamily="2" charset="2"/>
              </a:rPr>
              <a:t>Celebrate the initial use, dedicate</a:t>
            </a:r>
            <a:endParaRPr lang="en-US" sz="4400" dirty="0">
              <a:solidFill>
                <a:srgbClr val="FFFF00"/>
              </a:solidFill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e-IL" sz="4400" dirty="0">
                <a:solidFill>
                  <a:srgbClr val="FFFF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נַ</a:t>
            </a:r>
            <a:r>
              <a:rPr lang="en-US" sz="4400" dirty="0">
                <a:solidFill>
                  <a:srgbClr val="FFFF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ע</a:t>
            </a:r>
            <a:r>
              <a:rPr lang="he-IL" sz="4400" dirty="0">
                <a:solidFill>
                  <a:srgbClr val="FFFF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ַר</a:t>
            </a:r>
            <a:r>
              <a:rPr lang="en-US" sz="4400" dirty="0">
                <a:solidFill>
                  <a:srgbClr val="FFFF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  </a:t>
            </a:r>
            <a:r>
              <a:rPr lang="en-US" sz="32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child </a:t>
            </a:r>
            <a:r>
              <a:rPr lang="en-US" sz="32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3200" dirty="0">
                <a:solidFill>
                  <a:srgbClr val="FFFF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  <a:sym typeface="Wingdings" panose="05000000000000000000" pitchFamily="2" charset="2"/>
              </a:rPr>
              <a:t> young person (late adolescent) </a:t>
            </a:r>
            <a:br>
              <a:rPr lang="en-US" sz="3200" dirty="0">
                <a:solidFill>
                  <a:srgbClr val="FFFF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  <a:sym typeface="Wingdings" panose="05000000000000000000" pitchFamily="2" charset="2"/>
              </a:rPr>
            </a:br>
            <a:r>
              <a:rPr lang="en-US" sz="3200" dirty="0">
                <a:solidFill>
                  <a:srgbClr val="FFFF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  <a:sym typeface="Wingdings" panose="05000000000000000000" pitchFamily="2" charset="2"/>
              </a:rPr>
              <a:t>           </a:t>
            </a:r>
            <a:r>
              <a:rPr lang="en-US" sz="32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  <a:sym typeface="Wingdings" panose="05000000000000000000" pitchFamily="2" charset="2"/>
              </a:rPr>
              <a:t>perhaps: </a:t>
            </a:r>
            <a:r>
              <a:rPr lang="en-US" sz="3200" dirty="0">
                <a:solidFill>
                  <a:srgbClr val="FFFF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  <a:sym typeface="Wingdings" panose="05000000000000000000" pitchFamily="2" charset="2"/>
              </a:rPr>
              <a:t>retainer or courtier (servant trained for </a:t>
            </a:r>
            <a:br>
              <a:rPr lang="en-US" sz="3200" dirty="0">
                <a:solidFill>
                  <a:srgbClr val="FFFF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  <a:sym typeface="Wingdings" panose="05000000000000000000" pitchFamily="2" charset="2"/>
              </a:rPr>
            </a:br>
            <a:r>
              <a:rPr lang="en-US" sz="3200" dirty="0">
                <a:solidFill>
                  <a:srgbClr val="FFFF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  <a:sym typeface="Wingdings" panose="05000000000000000000" pitchFamily="2" charset="2"/>
              </a:rPr>
              <a:t>           a specific purpose)</a:t>
            </a:r>
            <a:endParaRPr lang="en-US" sz="3200" dirty="0">
              <a:solidFill>
                <a:srgbClr val="FFFF00"/>
              </a:solidFill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000" dirty="0">
                <a:solidFill>
                  <a:srgbClr val="FFFF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ע</a:t>
            </a:r>
            <a:r>
              <a:rPr lang="he-IL" sz="4000" dirty="0">
                <a:solidFill>
                  <a:srgbClr val="FFFF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ַל־פִי</a:t>
            </a:r>
            <a:r>
              <a:rPr lang="he-IL" sz="3200" dirty="0">
                <a:solidFill>
                  <a:srgbClr val="FFFF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he-IL" sz="4000" dirty="0">
                <a:solidFill>
                  <a:srgbClr val="FFFF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דָרְכּוֹ</a:t>
            </a:r>
            <a:r>
              <a:rPr lang="en-US" sz="3200" dirty="0">
                <a:solidFill>
                  <a:srgbClr val="FFFF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   </a:t>
            </a:r>
            <a:r>
              <a:rPr lang="en-US" sz="32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according to the way he should go </a:t>
            </a:r>
            <a:r>
              <a:rPr lang="en-US" sz="32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  <a:sym typeface="Wingdings" panose="05000000000000000000" pitchFamily="2" charset="2"/>
              </a:rPr>
              <a:t> </a:t>
            </a:r>
            <a:br>
              <a:rPr lang="en-US" sz="32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  <a:sym typeface="Wingdings" panose="05000000000000000000" pitchFamily="2" charset="2"/>
              </a:rPr>
            </a:br>
            <a:r>
              <a:rPr lang="en-US" sz="32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  <a:sym typeface="Wingdings" panose="05000000000000000000" pitchFamily="2" charset="2"/>
              </a:rPr>
              <a:t>           </a:t>
            </a:r>
            <a:r>
              <a:rPr lang="en-US" sz="3200" dirty="0">
                <a:solidFill>
                  <a:srgbClr val="FFFF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  <a:sym typeface="Wingdings" panose="05000000000000000000" pitchFamily="2" charset="2"/>
              </a:rPr>
              <a:t>according to his way as a </a:t>
            </a:r>
            <a:r>
              <a:rPr lang="he-IL" sz="4000" dirty="0">
                <a:solidFill>
                  <a:srgbClr val="FFFF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נַ</a:t>
            </a:r>
            <a:r>
              <a:rPr lang="en-US" sz="4000" dirty="0">
                <a:solidFill>
                  <a:srgbClr val="FFFF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ע</a:t>
            </a:r>
            <a:r>
              <a:rPr lang="he-IL" sz="4000" dirty="0">
                <a:solidFill>
                  <a:srgbClr val="FFFF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ַר</a:t>
            </a:r>
            <a:r>
              <a:rPr lang="en-US" sz="4000" dirty="0">
                <a:solidFill>
                  <a:srgbClr val="FFFF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endParaRPr lang="en-US" sz="3200" dirty="0">
              <a:solidFill>
                <a:srgbClr val="FFFF00"/>
              </a:solidFill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3200" dirty="0">
              <a:solidFill>
                <a:schemeClr val="bg1"/>
              </a:solidFill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-US" sz="30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DB7F4E3-6BEF-8072-E32F-00DA605D74F4}"/>
              </a:ext>
            </a:extLst>
          </p:cNvPr>
          <p:cNvSpPr txBox="1"/>
          <p:nvPr/>
        </p:nvSpPr>
        <p:spPr>
          <a:xfrm flipH="1">
            <a:off x="591671" y="596117"/>
            <a:ext cx="107035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Putting it all together</a:t>
            </a:r>
          </a:p>
        </p:txBody>
      </p:sp>
    </p:spTree>
    <p:extLst>
      <p:ext uri="{BB962C8B-B14F-4D97-AF65-F5344CB8AC3E}">
        <p14:creationId xmlns:p14="http://schemas.microsoft.com/office/powerpoint/2010/main" val="3691459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D06F661-8341-14CB-89BD-57B712423ED8}"/>
              </a:ext>
            </a:extLst>
          </p:cNvPr>
          <p:cNvSpPr txBox="1"/>
          <p:nvPr/>
        </p:nvSpPr>
        <p:spPr>
          <a:xfrm>
            <a:off x="896753" y="1637779"/>
            <a:ext cx="11087266" cy="3993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My translation pulling better understandings of:</a:t>
            </a:r>
            <a:b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000" b="1" dirty="0">
                <a:solidFill>
                  <a:srgbClr val="FFFF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       </a:t>
            </a:r>
            <a:r>
              <a:rPr lang="he-IL" sz="4000" b="1" dirty="0">
                <a:solidFill>
                  <a:srgbClr val="FFFF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חֲנֺ</a:t>
            </a:r>
            <a:r>
              <a:rPr lang="en-US" sz="4000" b="1" dirty="0">
                <a:solidFill>
                  <a:srgbClr val="FFFF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ך</a:t>
            </a:r>
            <a:r>
              <a:rPr lang="he-IL" sz="4000" b="1" dirty="0">
                <a:solidFill>
                  <a:srgbClr val="FFFF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ְ </a:t>
            </a:r>
            <a:r>
              <a:rPr lang="en-US" sz="4000" b="1" dirty="0">
                <a:solidFill>
                  <a:srgbClr val="FFFF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+ </a:t>
            </a:r>
            <a:r>
              <a:rPr lang="he-IL" sz="4000" b="1" dirty="0">
                <a:solidFill>
                  <a:srgbClr val="FFFF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נַ</a:t>
            </a:r>
            <a:r>
              <a:rPr lang="en-US" sz="4000" b="1" dirty="0">
                <a:solidFill>
                  <a:srgbClr val="FFFF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ע</a:t>
            </a:r>
            <a:r>
              <a:rPr lang="he-IL" sz="4000" b="1" dirty="0">
                <a:solidFill>
                  <a:srgbClr val="FFFF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ַר</a:t>
            </a:r>
            <a:r>
              <a:rPr lang="en-US" sz="4000" b="1" dirty="0">
                <a:solidFill>
                  <a:srgbClr val="FFFF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+ ע</a:t>
            </a:r>
            <a:r>
              <a:rPr lang="he-IL" sz="4000" b="1" dirty="0">
                <a:solidFill>
                  <a:srgbClr val="FFFF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ַל־פִּי דַרְכּוֹ</a:t>
            </a:r>
            <a:r>
              <a:rPr lang="en-US" sz="4000" b="1" dirty="0">
                <a:solidFill>
                  <a:srgbClr val="FFFF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en-US" sz="3000" b="1" dirty="0">
                <a:solidFill>
                  <a:srgbClr val="FFFF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-US" sz="30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4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“Celebrate the starting out/initiating of the young person </a:t>
            </a:r>
            <a:br>
              <a:rPr lang="en-US" sz="34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4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  on his way, </a:t>
            </a:r>
            <a:br>
              <a:rPr lang="en-US" sz="34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4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and when he is old he’ll not depart from </a:t>
            </a:r>
            <a:r>
              <a:rPr lang="en-US" sz="3400" b="1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it.”  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-US" sz="30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DB7F4E3-6BEF-8072-E32F-00DA605D74F4}"/>
              </a:ext>
            </a:extLst>
          </p:cNvPr>
          <p:cNvSpPr txBox="1"/>
          <p:nvPr/>
        </p:nvSpPr>
        <p:spPr>
          <a:xfrm flipH="1">
            <a:off x="591671" y="596117"/>
            <a:ext cx="107035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“According to his way” ( ע</a:t>
            </a:r>
            <a:r>
              <a:rPr lang="he-IL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ַל־פִי דָרְכּוֹ</a:t>
            </a:r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)</a:t>
            </a:r>
          </a:p>
        </p:txBody>
      </p:sp>
    </p:spTree>
    <p:extLst>
      <p:ext uri="{BB962C8B-B14F-4D97-AF65-F5344CB8AC3E}">
        <p14:creationId xmlns:p14="http://schemas.microsoft.com/office/powerpoint/2010/main" val="1191876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D06F661-8341-14CB-89BD-57B712423ED8}"/>
              </a:ext>
            </a:extLst>
          </p:cNvPr>
          <p:cNvSpPr txBox="1"/>
          <p:nvPr/>
        </p:nvSpPr>
        <p:spPr>
          <a:xfrm>
            <a:off x="896753" y="1637779"/>
            <a:ext cx="11087266" cy="4721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Modern Application:  more bar-mitzvah or marker when a boy </a:t>
            </a:r>
            <a:b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welcomed into manhood transition – not early childhood		 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but giving this young person respect and responsibilities 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commensurate with his entrance and status into adulthood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[initial use of/dedication at the first use of] 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Fits: “initial use of</a:t>
            </a:r>
            <a:r>
              <a:rPr lang="en-US" sz="3000" b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/dedicate” 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 “young person” + “in his way”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    fits all 3 together into a coherent whole.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Remember also a proverb is not a promise </a:t>
            </a:r>
            <a:b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What is a proverb – see my video addressing that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DB7F4E3-6BEF-8072-E32F-00DA605D74F4}"/>
              </a:ext>
            </a:extLst>
          </p:cNvPr>
          <p:cNvSpPr txBox="1"/>
          <p:nvPr/>
        </p:nvSpPr>
        <p:spPr>
          <a:xfrm flipH="1">
            <a:off x="591671" y="596117"/>
            <a:ext cx="107035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“According to his way” ( ע</a:t>
            </a:r>
            <a:r>
              <a:rPr lang="he-IL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ַל־פִי דָרְכּוֹ</a:t>
            </a:r>
            <a:r>
              <a:rPr lang="en-US" sz="5400" dirty="0">
                <a:solidFill>
                  <a:schemeClr val="bg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)</a:t>
            </a:r>
          </a:p>
        </p:txBody>
      </p:sp>
    </p:spTree>
    <p:extLst>
      <p:ext uri="{BB962C8B-B14F-4D97-AF65-F5344CB8AC3E}">
        <p14:creationId xmlns:p14="http://schemas.microsoft.com/office/powerpoint/2010/main" val="3022605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A71F3-5A94-D203-5179-4EB24EDE5C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9426" y="979145"/>
            <a:ext cx="9907492" cy="1109631"/>
          </a:xfrm>
        </p:spPr>
        <p:txBody>
          <a:bodyPr/>
          <a:lstStyle/>
          <a:p>
            <a:pPr algn="ctr"/>
            <a:r>
              <a:rPr lang="en-US" dirty="0"/>
              <a:t>“Contradictory” Proverbs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D06F661-8341-14CB-89BD-57B712423ED8}"/>
              </a:ext>
            </a:extLst>
          </p:cNvPr>
          <p:cNvSpPr txBox="1"/>
          <p:nvPr/>
        </p:nvSpPr>
        <p:spPr>
          <a:xfrm>
            <a:off x="295836" y="2088776"/>
            <a:ext cx="10901082" cy="40308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</a:rPr>
              <a:t>4. Thought-provoking “Contradictory”/ Twisted Proverbs</a:t>
            </a:r>
            <a:br>
              <a:rPr lang="en-US" sz="3000" b="1" dirty="0">
                <a:solidFill>
                  <a:schemeClr val="bg1"/>
                </a:solidFill>
              </a:rPr>
            </a:br>
            <a:r>
              <a:rPr lang="en-US" sz="3000" b="1" dirty="0">
                <a:solidFill>
                  <a:schemeClr val="bg1"/>
                </a:solidFill>
              </a:rPr>
              <a:t>        Modern Examples – Wolfgang </a:t>
            </a:r>
            <a:r>
              <a:rPr lang="en-US" sz="3000" b="1" dirty="0" err="1">
                <a:solidFill>
                  <a:schemeClr val="bg1"/>
                </a:solidFill>
              </a:rPr>
              <a:t>Mieder</a:t>
            </a:r>
            <a:endParaRPr lang="en-US" sz="3000" b="1" dirty="0">
              <a:solidFill>
                <a:schemeClr val="bg1"/>
              </a:solidFill>
            </a:endParaRPr>
          </a:p>
          <a:p>
            <a:pPr marL="0" marR="0" indent="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</a:t>
            </a:r>
            <a:r>
              <a:rPr lang="en-US" sz="30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The early bird catches the worm.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But:   the second mouse gets the cheese (Natanya)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2.  Absence makes the heart grow fonder. 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Or is it:  Absence makes the heart to wander. </a:t>
            </a:r>
          </a:p>
          <a:p>
            <a:r>
              <a:rPr lang="en-US" sz="30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But:  Out of sight, out of mind. </a:t>
            </a:r>
            <a:endParaRPr lang="en-US" sz="3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134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A71F3-5A94-D203-5179-4EB24EDE5C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2254" y="439192"/>
            <a:ext cx="9907492" cy="1109631"/>
          </a:xfrm>
        </p:spPr>
        <p:txBody>
          <a:bodyPr/>
          <a:lstStyle/>
          <a:p>
            <a:pPr algn="ctr"/>
            <a:r>
              <a:rPr lang="en-US" dirty="0"/>
              <a:t>“Contradictory” Proverbs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D06F661-8341-14CB-89BD-57B712423ED8}"/>
              </a:ext>
            </a:extLst>
          </p:cNvPr>
          <p:cNvSpPr txBox="1"/>
          <p:nvPr/>
        </p:nvSpPr>
        <p:spPr>
          <a:xfrm>
            <a:off x="346636" y="1794136"/>
            <a:ext cx="10901082" cy="4432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</a:rPr>
              <a:t>4. Thought-provoking “Contradictory”/Twisted Proverbs</a:t>
            </a:r>
            <a:br>
              <a:rPr lang="en-US" sz="3000" b="1" dirty="0">
                <a:solidFill>
                  <a:schemeClr val="bg1"/>
                </a:solidFill>
              </a:rPr>
            </a:br>
            <a:r>
              <a:rPr lang="en-US" sz="3000" b="1" dirty="0">
                <a:solidFill>
                  <a:schemeClr val="bg1"/>
                </a:solidFill>
              </a:rPr>
              <a:t>        Modern Examples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1. You're never too old to learn. </a:t>
            </a:r>
          </a:p>
          <a:p>
            <a:pPr marL="0" marR="0" indent="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But -- You can't teach an old dog new tricks</a:t>
            </a:r>
            <a:r>
              <a:rPr lang="en-US" sz="3000" b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pPr marL="0" marR="0" indent="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b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</a:t>
            </a:r>
            <a:r>
              <a:rPr lang="en-US" sz="30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Prov. 26:4-5 </a:t>
            </a:r>
            <a:br>
              <a:rPr lang="en-US" sz="30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</a:t>
            </a:r>
            <a:r>
              <a:rPr lang="en-US" sz="30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Answer not a fool </a:t>
            </a:r>
            <a:r>
              <a:rPr lang="en-US" sz="30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according to his folly, lest you be like him.</a:t>
            </a:r>
          </a:p>
          <a:p>
            <a:pPr marL="0" marR="0" indent="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</a:t>
            </a:r>
            <a:r>
              <a:rPr lang="en-US" sz="30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Answer a fool </a:t>
            </a:r>
            <a:r>
              <a:rPr lang="en-US" sz="30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according to his folly, lest he be wise </a:t>
            </a:r>
            <a:br>
              <a:rPr lang="en-US" sz="30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in his own eyes. – see my video on this Prover pair</a:t>
            </a:r>
            <a:endParaRPr lang="en-US" sz="30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0537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A71F3-5A94-D203-5179-4EB24EDE5C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4602" y="710204"/>
            <a:ext cx="9907492" cy="1109631"/>
          </a:xfrm>
        </p:spPr>
        <p:txBody>
          <a:bodyPr/>
          <a:lstStyle/>
          <a:p>
            <a:pPr algn="ctr"/>
            <a:r>
              <a:rPr lang="en-US" dirty="0"/>
              <a:t>Logical Fallacy &amp; Prov 22:6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D06F661-8341-14CB-89BD-57B712423ED8}"/>
              </a:ext>
            </a:extLst>
          </p:cNvPr>
          <p:cNvSpPr txBox="1"/>
          <p:nvPr/>
        </p:nvSpPr>
        <p:spPr>
          <a:xfrm>
            <a:off x="274319" y="1819835"/>
            <a:ext cx="11181789" cy="45891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b="1" dirty="0">
                <a:solidFill>
                  <a:schemeClr val="bg1"/>
                </a:solidFill>
              </a:rPr>
              <a:t>          No guarantee and can’t flip it:  </a:t>
            </a:r>
            <a:br>
              <a:rPr lang="en-US" sz="3200" b="1" dirty="0">
                <a:solidFill>
                  <a:schemeClr val="bg1"/>
                </a:solidFill>
              </a:rPr>
            </a:br>
            <a:r>
              <a:rPr lang="en-US" sz="3200" b="1" dirty="0">
                <a:solidFill>
                  <a:schemeClr val="bg1"/>
                </a:solidFill>
              </a:rPr>
              <a:t>                                     if x then y  is true</a:t>
            </a:r>
            <a:br>
              <a:rPr lang="en-US" sz="3200" b="1" dirty="0">
                <a:solidFill>
                  <a:schemeClr val="bg1"/>
                </a:solidFill>
              </a:rPr>
            </a:br>
            <a:r>
              <a:rPr lang="en-US" sz="3200" b="1" dirty="0">
                <a:solidFill>
                  <a:schemeClr val="bg1"/>
                </a:solidFill>
              </a:rPr>
              <a:t>           Doesn’t prove: if Y then X    is true  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b="1" dirty="0">
                <a:solidFill>
                  <a:schemeClr val="bg1"/>
                </a:solidFill>
              </a:rPr>
              <a:t>            </a:t>
            </a:r>
            <a:r>
              <a:rPr lang="en-US" sz="3200" b="1" dirty="0">
                <a:solidFill>
                  <a:srgbClr val="FFFF00"/>
                </a:solidFill>
              </a:rPr>
              <a:t>If</a:t>
            </a:r>
            <a:r>
              <a:rPr lang="en-US" sz="3200" b="1" dirty="0">
                <a:solidFill>
                  <a:schemeClr val="bg1"/>
                </a:solidFill>
              </a:rPr>
              <a:t> you work hard,  </a:t>
            </a:r>
            <a:r>
              <a:rPr lang="en-US" sz="3200" b="1" dirty="0">
                <a:solidFill>
                  <a:srgbClr val="FFFF00"/>
                </a:solidFill>
              </a:rPr>
              <a:t>Then</a:t>
            </a:r>
            <a:r>
              <a:rPr lang="en-US" sz="3200" b="1" dirty="0">
                <a:solidFill>
                  <a:schemeClr val="bg1"/>
                </a:solidFill>
              </a:rPr>
              <a:t> you’ll get rich.  X</a:t>
            </a:r>
            <a:r>
              <a:rPr lang="en-US" sz="3200" b="1" dirty="0">
                <a:solidFill>
                  <a:schemeClr val="bg1"/>
                </a:solidFill>
                <a:sym typeface="Wingdings" panose="05000000000000000000" pitchFamily="2" charset="2"/>
              </a:rPr>
              <a:t>Y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b="1" dirty="0">
                <a:solidFill>
                  <a:schemeClr val="bg1"/>
                </a:solidFill>
              </a:rPr>
              <a:t>            </a:t>
            </a:r>
            <a:r>
              <a:rPr lang="en-US" sz="3200" b="1" dirty="0">
                <a:solidFill>
                  <a:srgbClr val="FFFF00"/>
                </a:solidFill>
              </a:rPr>
              <a:t>If</a:t>
            </a:r>
            <a:r>
              <a:rPr lang="en-US" sz="3200" b="1" dirty="0">
                <a:solidFill>
                  <a:schemeClr val="bg1"/>
                </a:solidFill>
              </a:rPr>
              <a:t> you are rich, </a:t>
            </a:r>
            <a:r>
              <a:rPr lang="en-US" sz="3200" b="1" dirty="0">
                <a:solidFill>
                  <a:srgbClr val="FFFF00"/>
                </a:solidFill>
              </a:rPr>
              <a:t>Then</a:t>
            </a:r>
            <a:r>
              <a:rPr lang="en-US" sz="3200" b="1" dirty="0">
                <a:solidFill>
                  <a:schemeClr val="bg1"/>
                </a:solidFill>
              </a:rPr>
              <a:t> you must have worked hard. </a:t>
            </a:r>
            <a:br>
              <a:rPr lang="en-US" sz="3200" b="1" dirty="0">
                <a:solidFill>
                  <a:schemeClr val="bg1"/>
                </a:solidFill>
              </a:rPr>
            </a:br>
            <a:r>
              <a:rPr lang="en-US" sz="3200" b="1" dirty="0">
                <a:solidFill>
                  <a:schemeClr val="bg1"/>
                </a:solidFill>
              </a:rPr>
              <a:t>                      Not necessarily. Y </a:t>
            </a:r>
            <a:r>
              <a:rPr lang="en-US" sz="3200" b="1" dirty="0">
                <a:solidFill>
                  <a:schemeClr val="bg1"/>
                </a:solidFill>
                <a:sym typeface="Wingdings" panose="05000000000000000000" pitchFamily="2" charset="2"/>
              </a:rPr>
              <a:t> X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    </a:t>
            </a: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If Good training </a:t>
            </a: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then good kid;    X Y</a:t>
            </a:r>
            <a:b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</a:b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            If Good kid  then must have good training   YX </a:t>
            </a:r>
            <a:endParaRPr lang="en-US" sz="32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5860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4445</TotalTime>
  <Words>5943</Words>
  <Application>Microsoft Office PowerPoint</Application>
  <PresentationFormat>Widescreen</PresentationFormat>
  <Paragraphs>331</Paragraphs>
  <Slides>69</Slides>
  <Notes>52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69</vt:i4>
      </vt:variant>
    </vt:vector>
  </HeadingPairs>
  <TitlesOfParts>
    <vt:vector size="76" baseType="lpstr">
      <vt:lpstr>AA Times New Roman</vt:lpstr>
      <vt:lpstr>Arial</vt:lpstr>
      <vt:lpstr>Calibri</vt:lpstr>
      <vt:lpstr>Century Gothic</vt:lpstr>
      <vt:lpstr>Georgia</vt:lpstr>
      <vt:lpstr>Wingdings 3</vt:lpstr>
      <vt:lpstr>Ion Boardroom</vt:lpstr>
      <vt:lpstr>Proverbs 22:6 --  Train up a child  in the way he should go?</vt:lpstr>
      <vt:lpstr>Proverbs 22:6 – Current Use </vt:lpstr>
      <vt:lpstr>Proverb not a Promise</vt:lpstr>
      <vt:lpstr>Proverb not a Promise</vt:lpstr>
      <vt:lpstr>Proverbs not 100% Promises</vt:lpstr>
      <vt:lpstr>Proverbs --Just the way it is </vt:lpstr>
      <vt:lpstr>“Contradictory” Proverbs</vt:lpstr>
      <vt:lpstr>“Contradictory” Proverbs</vt:lpstr>
      <vt:lpstr>Logical Fallacy &amp; Prov 22:6</vt:lpstr>
      <vt:lpstr>Contrary Examples &amp; Prov 22:6</vt:lpstr>
      <vt:lpstr>PowerPoint Presentation</vt:lpstr>
      <vt:lpstr>Timing Doesn’t work &amp; Pr. 22:6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Fascinating Alternative Reading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Proverbs 22:6 --  Train up a child  in the way he should go?</dc:title>
  <dc:creator>Ted Hildebrandt</dc:creator>
  <cp:lastModifiedBy>Ted Hildebrandt</cp:lastModifiedBy>
  <cp:revision>98</cp:revision>
  <dcterms:created xsi:type="dcterms:W3CDTF">2023-11-26T21:16:07Z</dcterms:created>
  <dcterms:modified xsi:type="dcterms:W3CDTF">2023-12-09T20:24:02Z</dcterms:modified>
</cp:coreProperties>
</file>