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0" r:id="rId4"/>
    <p:sldId id="257" r:id="rId5"/>
    <p:sldId id="258" r:id="rId6"/>
    <p:sldId id="272" r:id="rId7"/>
    <p:sldId id="273" r:id="rId8"/>
    <p:sldId id="274" r:id="rId9"/>
    <p:sldId id="275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7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D8065-42E5-01C3-5134-D21886C91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93C75F-C0EC-41FA-BE3C-4217E06A1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CC45A-BC62-7997-2DCF-680595154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CD9D7-B524-E5FB-771F-E1A7AB52F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70E66-C276-75F4-2F29-8D40F70EA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3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B1525-C370-9EB4-1B30-A40386BC8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8EAA2-6D14-5325-B09F-7E838CD96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254FD-FA1F-B147-B396-CF656736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D7A0F-0C2A-146B-B37C-A28BFBA3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65917-92D7-A7ED-16BD-262FE0AC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4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9C1F42-061F-0982-D1F9-D6618F3582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F3246A-8391-339B-5A0C-9FC877365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D6CE9-7280-ED44-3920-2A844D78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58DD7-38BD-904D-2E30-460D3488A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1C422-DD2B-A86F-155B-3AEF9AA37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2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E9ED4-56D4-62B0-5439-893604A1C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6B7CE-6453-EAAA-67DF-5FE1E356F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CA20D-C11A-3D0F-7786-3549B0B7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D62C0-B555-38CB-B23C-86FD6AA6C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7847F-2FDD-C1EC-9D97-BDF42B1D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97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83371-EEBF-5DEE-B40B-21F51880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380E4-D82C-0C7B-0D2C-1650CFB7E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8EA4A-9029-BEC4-660F-C817795C9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BBF80-74BB-639D-883A-68F68B3B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FC869-4338-E95C-DBA5-C4457E5B1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8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79829-8EB5-4E54-D997-CDDD219F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A77F5-FFE9-0726-DFD8-3DA79A9CC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15FE3D-1054-9044-8CCC-849632EB5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40089-EC06-3EF7-4889-2F2105854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BDB05-4894-533A-CEEF-C03BA9F5D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DA10F-BBC5-25B0-A852-0EE21BCC2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1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0B25C-671D-E68D-59F3-57D828EBF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E996B-BD7D-4520-4CCB-990B57C63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04DB8-9774-40BF-A807-EE645AE7B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1E8A2A-1A25-2EB6-EB76-6C1F1663C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54230-A5C1-0F33-AA5B-59EB4CF85E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C36CCA-1C70-8D63-94BE-2DEC1538B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8EF803-B41D-BBCA-9AB5-12739F200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AAEF1B-A2F5-89BE-5359-BB6435049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3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EC22D-18AC-2484-81AE-77A24D816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C46B58-B450-FF39-E7E0-4E8D2D582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814746-4FC3-616F-F892-598D41F31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1F45BA-E598-50E1-D91E-F0A62C8D3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2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CCE80-1175-EC84-9DC8-EE2C31A7A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CEE88F-E912-CB2B-35F6-AE4F7D70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F4293-9D91-3BE9-C8E4-175091E84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5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4EC16-55BF-38F4-12FE-DFE666ECF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6B5FB-246B-DF37-E9F4-E51D46646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D121E-E330-67CB-240C-52FB884E0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A0099-45F2-185A-C1BF-27D56525E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22D62-7DA8-F4FD-4FE5-7FE31E8EC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439D0A-6C49-9C83-35ED-2B3A6598F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4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A8AE-F7CF-D8B8-73ED-DD3A51D32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51881E-880B-EF9E-4647-24E3733B0D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85AAF1-203E-E609-B0C8-5789A7171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A574D-BA2D-74E3-3741-36AB5A08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9C6B82-8712-7B78-FCEC-18BE4367C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8EDD5A-0A89-5883-106C-35DFB98C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9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999E5A-E296-AFC3-57A5-62E5BB27F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42C0E0-4516-D42E-23FE-9B957D076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AC3FE-66E0-7EEB-09CF-7B3BE30808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3DF08-EB3D-4EAD-A0B1-8D487CE2A380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5A14D-8D09-879B-1DBD-3FE01D4A4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3F912-83C8-4688-49C3-1D679F4807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4BE5C-AE76-421C-8B71-C533DEB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8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4A29-83AD-7DD8-2125-30100D942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9334" y="546629"/>
            <a:ext cx="9144000" cy="2387600"/>
          </a:xfrm>
        </p:spPr>
        <p:txBody>
          <a:bodyPr/>
          <a:lstStyle/>
          <a:p>
            <a:r>
              <a:rPr lang="en-US" b="1" dirty="0"/>
              <a:t>The Doctrine of Sin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4BC4C81-FD13-C84D-AA27-0F5317552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266" y="3712104"/>
            <a:ext cx="7763934" cy="1655762"/>
          </a:xfrm>
        </p:spPr>
        <p:txBody>
          <a:bodyPr>
            <a:normAutofit/>
          </a:bodyPr>
          <a:lstStyle/>
          <a:p>
            <a:pPr algn="l"/>
            <a:endParaRPr lang="en-US" sz="1400" dirty="0"/>
          </a:p>
          <a:p>
            <a:pPr algn="l"/>
            <a:r>
              <a:rPr lang="en-US" sz="4800" dirty="0"/>
              <a:t>By Robert A. Peterson</a:t>
            </a:r>
            <a:endParaRPr lang="en-US" sz="1400" dirty="0"/>
          </a:p>
          <a:p>
            <a:pPr marL="457200" indent="-457200" algn="l">
              <a:buAutoNum type="arabicPeriod"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B8ED1A-B60E-46DB-F348-8F20B9481D13}"/>
              </a:ext>
            </a:extLst>
          </p:cNvPr>
          <p:cNvSpPr txBox="1"/>
          <p:nvPr/>
        </p:nvSpPr>
        <p:spPr>
          <a:xfrm>
            <a:off x="3818467" y="5494867"/>
            <a:ext cx="3902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Biblicalelearning.org,   </a:t>
            </a:r>
            <a:r>
              <a:rPr lang="en-US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© April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666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1585-8E30-7458-429F-A5E4CE4ED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Fall of Adam and Eve into Sin</a:t>
            </a:r>
          </a:p>
          <a:p>
            <a:r>
              <a:rPr lang="en-US" sz="3200" b="1" dirty="0"/>
              <a:t>Original Sin in Romans 5:12-19</a:t>
            </a:r>
          </a:p>
          <a:p>
            <a:pPr lvl="1"/>
            <a:r>
              <a:rPr lang="en-US" sz="3200" b="1" dirty="0"/>
              <a:t>1. An analysis of Romans 1:18-3:21</a:t>
            </a:r>
          </a:p>
          <a:p>
            <a:pPr lvl="1"/>
            <a:r>
              <a:rPr lang="en-US" sz="3200" b="1" dirty="0"/>
              <a:t>2. An exegesis of Romans 5:12-21</a:t>
            </a:r>
          </a:p>
          <a:p>
            <a:pPr lvl="2"/>
            <a:r>
              <a:rPr lang="en-US" sz="3200" b="1" dirty="0"/>
              <a:t>5:12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0D1D10-65CB-FA07-BD90-BA35C80A232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251417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1585-8E30-7458-429F-A5E4CE4ED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300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2. An exegesis of Romans 5:12-21</a:t>
            </a:r>
          </a:p>
          <a:p>
            <a:pPr lvl="1"/>
            <a:r>
              <a:rPr lang="en-US" sz="3200" b="1" dirty="0"/>
              <a:t>5:13-14: </a:t>
            </a:r>
            <a:r>
              <a:rPr lang="en-US" sz="3200" b="1" u="sng" dirty="0"/>
              <a:t>Views</a:t>
            </a:r>
            <a:r>
              <a:rPr lang="en-US" sz="3200" b="1" dirty="0"/>
              <a:t>: social diatribe, absolute sense, there </a:t>
            </a:r>
            <a:r>
              <a:rPr lang="en-US" sz="3200" b="1" i="1" dirty="0"/>
              <a:t>was</a:t>
            </a:r>
            <a:r>
              <a:rPr lang="en-US" sz="3200" b="1" dirty="0"/>
              <a:t> a law, relative or comparative sense, distinguish “sin” &amp; “transgression”</a:t>
            </a:r>
          </a:p>
          <a:p>
            <a:pPr lvl="1"/>
            <a:r>
              <a:rPr lang="en-US" sz="3200" b="1" dirty="0"/>
              <a:t>5:15</a:t>
            </a:r>
          </a:p>
          <a:p>
            <a:pPr lvl="1"/>
            <a:r>
              <a:rPr lang="en-US" sz="3200" b="1" dirty="0"/>
              <a:t>5:16</a:t>
            </a:r>
          </a:p>
          <a:p>
            <a:pPr lvl="1"/>
            <a:r>
              <a:rPr lang="en-US" sz="3200" b="1" dirty="0"/>
              <a:t>5:17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B8568E-33D8-79C4-6E17-09F651534FA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290824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1585-8E30-7458-429F-A5E4CE4ED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2. An exegesis of Romans 5:12-21</a:t>
            </a:r>
          </a:p>
          <a:p>
            <a:pPr lvl="1"/>
            <a:r>
              <a:rPr lang="en-US" sz="3200" b="1" dirty="0"/>
              <a:t>5:18</a:t>
            </a:r>
          </a:p>
          <a:p>
            <a:pPr lvl="1"/>
            <a:r>
              <a:rPr lang="en-US" sz="3200" b="1" dirty="0"/>
              <a:t>5:19</a:t>
            </a:r>
          </a:p>
          <a:p>
            <a:pPr lvl="1"/>
            <a:r>
              <a:rPr lang="en-US" sz="3200" b="1" dirty="0"/>
              <a:t>5:20</a:t>
            </a:r>
          </a:p>
          <a:p>
            <a:pPr lvl="1"/>
            <a:r>
              <a:rPr lang="en-US" sz="3200" b="1" dirty="0"/>
              <a:t>5:21</a:t>
            </a:r>
          </a:p>
          <a:p>
            <a:endParaRPr lang="en-US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F8A523A-4B8E-F9F8-9C7D-E0D38658B3A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3307250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1585-8E30-7458-429F-A5E4CE4ED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 comparison &amp; contrast between Adam &amp; Christ </a:t>
            </a:r>
            <a:br>
              <a:rPr lang="en-US" sz="3200" b="1" dirty="0"/>
            </a:br>
            <a:r>
              <a:rPr lang="en-US" sz="3200" b="1" dirty="0"/>
              <a:t>                           in Romans 5:12-21</a:t>
            </a:r>
            <a:br>
              <a:rPr lang="en-US" sz="3200" b="1" dirty="0"/>
            </a:br>
            <a:endParaRPr lang="en-US" sz="3200" b="1" dirty="0"/>
          </a:p>
          <a:p>
            <a:pPr marL="0" indent="0">
              <a:buNone/>
            </a:pPr>
            <a:r>
              <a:rPr lang="en-US" sz="3200" dirty="0"/>
              <a:t>	       </a:t>
            </a:r>
            <a:r>
              <a:rPr lang="en-US" sz="3200" b="1" dirty="0"/>
              <a:t>THE ACT	   	GOD’S VERDICT	       THE RESULT</a:t>
            </a:r>
          </a:p>
          <a:p>
            <a:pPr marL="0" indent="0">
              <a:buNone/>
            </a:pPr>
            <a:r>
              <a:rPr lang="en-US" sz="3200" b="1" dirty="0"/>
              <a:t>ADAM</a:t>
            </a:r>
            <a:r>
              <a:rPr lang="en-US" sz="3200" dirty="0"/>
              <a:t>       sin		           condemnation	          death</a:t>
            </a:r>
          </a:p>
          <a:p>
            <a:pPr marL="0" indent="0">
              <a:buNone/>
            </a:pPr>
            <a:r>
              <a:rPr lang="en-US" sz="3200" b="1" dirty="0"/>
              <a:t>CHRIST</a:t>
            </a:r>
            <a:r>
              <a:rPr lang="en-US" sz="3200" dirty="0"/>
              <a:t>     righteousness 	 justification		life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CD6D48-CBA8-7E53-D52F-6B0890B12D7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174617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1585-8E30-7458-429F-A5E4CE4ED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Views of Original Sin</a:t>
            </a:r>
          </a:p>
          <a:p>
            <a:pPr marL="971550" lvl="1" indent="-514350">
              <a:buAutoNum type="arabicPeriod"/>
            </a:pPr>
            <a:r>
              <a:rPr lang="en-US" sz="3200" b="1" dirty="0"/>
              <a:t>Pelagianism</a:t>
            </a:r>
          </a:p>
          <a:p>
            <a:pPr marL="971550" lvl="1" indent="-514350">
              <a:buAutoNum type="arabicPeriod"/>
            </a:pPr>
            <a:r>
              <a:rPr lang="en-US" sz="3200" b="1" dirty="0"/>
              <a:t>Arminianism</a:t>
            </a:r>
          </a:p>
          <a:p>
            <a:pPr marL="971550" lvl="1" indent="-514350">
              <a:buAutoNum type="arabicPeriod"/>
            </a:pPr>
            <a:r>
              <a:rPr lang="en-US" sz="3200" b="1" dirty="0"/>
              <a:t>Calvinism</a:t>
            </a:r>
            <a:br>
              <a:rPr lang="en-US" sz="3200" b="1" dirty="0"/>
            </a:br>
            <a:endParaRPr lang="en-US" sz="3200" b="1" dirty="0"/>
          </a:p>
          <a:p>
            <a:pPr marL="514350" indent="-514350">
              <a:buAutoNum type="alphaUcPeriod"/>
            </a:pPr>
            <a:r>
              <a:rPr lang="en-US" sz="3200" b="1" dirty="0"/>
              <a:t>Representative view</a:t>
            </a:r>
          </a:p>
          <a:p>
            <a:pPr marL="514350" indent="-514350">
              <a:buAutoNum type="alphaUcPeriod"/>
            </a:pPr>
            <a:r>
              <a:rPr lang="en-US" sz="3200" b="1" dirty="0"/>
              <a:t>Natural headship view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B1E5BD-DC62-AD66-18EE-81AA6DEE492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11147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1585-8E30-7458-429F-A5E4CE4ED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Evaluation of the Views of Original Sin</a:t>
            </a:r>
          </a:p>
          <a:p>
            <a:pPr marL="514350" indent="-514350">
              <a:buAutoNum type="arabicPeriod"/>
            </a:pPr>
            <a:r>
              <a:rPr lang="en-US" b="1" dirty="0"/>
              <a:t>Pelagianism: strengths and weaknesses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b="1" dirty="0"/>
              <a:t>Arminianism: strengths and weaknesses</a:t>
            </a:r>
          </a:p>
          <a:p>
            <a:pPr marL="514350" indent="-514350">
              <a:buAutoNum type="arabicPeriod"/>
            </a:pPr>
            <a:r>
              <a:rPr lang="en-US" b="1" dirty="0"/>
              <a:t>Calvinism</a:t>
            </a:r>
          </a:p>
          <a:p>
            <a:pPr marL="0" indent="0">
              <a:buNone/>
            </a:pPr>
            <a:r>
              <a:rPr lang="en-US" b="1" dirty="0"/>
              <a:t>	A. Natural headship: : strengths and weaknesses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02EE22-4192-3046-5FD4-5A1F29454E7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233236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1585-8E30-7458-429F-A5E4CE4ED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Evaluation of the Views of Original Sin</a:t>
            </a:r>
          </a:p>
          <a:p>
            <a:pPr marL="0" indent="0">
              <a:buNone/>
            </a:pPr>
            <a:r>
              <a:rPr lang="en-US" sz="3200" b="1" dirty="0"/>
              <a:t>3. Calvinism</a:t>
            </a:r>
          </a:p>
          <a:p>
            <a:pPr marL="0" indent="0">
              <a:buNone/>
            </a:pPr>
            <a:r>
              <a:rPr lang="en-US" sz="3200" b="1" dirty="0"/>
              <a:t>	A. Natural headship</a:t>
            </a:r>
          </a:p>
          <a:p>
            <a:pPr marL="0" indent="0">
              <a:buNone/>
            </a:pPr>
            <a:r>
              <a:rPr lang="en-US" sz="3200" b="1" dirty="0"/>
              <a:t>	B. Mediate imputation: summary and weaknesses</a:t>
            </a:r>
          </a:p>
          <a:p>
            <a:pPr marL="0" indent="0">
              <a:buNone/>
            </a:pPr>
            <a:r>
              <a:rPr lang="en-US" sz="3200" b="1" dirty="0"/>
              <a:t>	C. Immediate imputation: strengths and objections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4C74EB7-D6DA-524D-24BA-E3D5F282CF8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346395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1585-8E30-7458-429F-A5E4CE4ED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Systematic and Pastoral Implications of Original Sin</a:t>
            </a:r>
          </a:p>
          <a:p>
            <a:pPr lvl="1"/>
            <a:r>
              <a:rPr lang="en-US" sz="3200" b="1" dirty="0"/>
              <a:t>1. Worship</a:t>
            </a:r>
          </a:p>
          <a:p>
            <a:pPr lvl="1"/>
            <a:r>
              <a:rPr lang="en-US" sz="3200" b="1" dirty="0"/>
              <a:t>2. A realistic assessment of fallen humankind</a:t>
            </a:r>
          </a:p>
          <a:p>
            <a:pPr lvl="1"/>
            <a:r>
              <a:rPr lang="en-US" sz="3200" b="1" dirty="0"/>
              <a:t>3. A fuller appreciation of the saving righteousness</a:t>
            </a:r>
          </a:p>
          <a:p>
            <a:pPr marL="0" indent="0">
              <a:buNone/>
            </a:pPr>
            <a:r>
              <a:rPr lang="en-US" sz="3200" b="1" dirty="0"/>
              <a:t>                of the second and last Adam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C6356A6-67EE-05A3-0E8C-220233F275B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215992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1585-8E30-7458-429F-A5E4CE4ED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Effects of the Fall: Ability or inability</a:t>
            </a:r>
          </a:p>
          <a:p>
            <a:pPr lvl="1"/>
            <a:r>
              <a:rPr lang="en-US" sz="3200" b="1" dirty="0"/>
              <a:t>1. John 6:44, 65: context, exegesis, &amp; conclusions</a:t>
            </a:r>
          </a:p>
          <a:p>
            <a:pPr lvl="1"/>
            <a:r>
              <a:rPr lang="en-US" sz="3200" b="1" dirty="0"/>
              <a:t>2. 1 Corinthians 2:14-16: context, exegesis, &amp; conclusions</a:t>
            </a:r>
          </a:p>
          <a:p>
            <a:pPr lvl="1"/>
            <a:r>
              <a:rPr lang="en-US" sz="3200" b="1" dirty="0"/>
              <a:t>3. 2 Corinthians 4:1-6: context, exegesis, &amp; conclusions</a:t>
            </a:r>
          </a:p>
          <a:p>
            <a:pPr lvl="1"/>
            <a:r>
              <a:rPr lang="en-US" sz="3200" b="1" dirty="0"/>
              <a:t>4. Ephesians 2:1-3, 8-9: context, exegesis, &amp; conclusions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E5F9584-2679-9BA5-0388-DC3B54B24EA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75561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1585-8E30-7458-429F-A5E4CE4ED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Diagram of the Effects of the Fall</a:t>
            </a:r>
          </a:p>
          <a:p>
            <a:pPr marL="0" indent="0">
              <a:buNone/>
            </a:pPr>
            <a:r>
              <a:rPr lang="en-US" b="1" dirty="0"/>
              <a:t>				Original Sin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		Guilt (legal)			Pollution (moral)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					Depravity		      Inability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C5B2D9-1F17-A472-C8B6-DDD6656C954B}"/>
              </a:ext>
            </a:extLst>
          </p:cNvPr>
          <p:cNvCxnSpPr/>
          <p:nvPr/>
        </p:nvCxnSpPr>
        <p:spPr>
          <a:xfrm flipH="1">
            <a:off x="3827929" y="2770094"/>
            <a:ext cx="914400" cy="65890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CF1A090-2417-7E09-BC16-C864703BB65F}"/>
              </a:ext>
            </a:extLst>
          </p:cNvPr>
          <p:cNvCxnSpPr>
            <a:cxnSpLocks/>
          </p:cNvCxnSpPr>
          <p:nvPr/>
        </p:nvCxnSpPr>
        <p:spPr>
          <a:xfrm>
            <a:off x="6284259" y="2770094"/>
            <a:ext cx="921122" cy="55133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CA0CC9D-74DD-6132-D307-A02565F22B45}"/>
              </a:ext>
            </a:extLst>
          </p:cNvPr>
          <p:cNvCxnSpPr>
            <a:cxnSpLocks/>
          </p:cNvCxnSpPr>
          <p:nvPr/>
        </p:nvCxnSpPr>
        <p:spPr>
          <a:xfrm>
            <a:off x="7987553" y="3863788"/>
            <a:ext cx="921122" cy="55133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237DB10-35E3-8EE3-6B70-81B9417B1F31}"/>
              </a:ext>
            </a:extLst>
          </p:cNvPr>
          <p:cNvCxnSpPr>
            <a:cxnSpLocks/>
          </p:cNvCxnSpPr>
          <p:nvPr/>
        </p:nvCxnSpPr>
        <p:spPr>
          <a:xfrm flipH="1">
            <a:off x="6096000" y="3814034"/>
            <a:ext cx="891540" cy="60108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F5E666BD-9413-A130-057A-EA17A4BB043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315518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4A29-83AD-7DD8-2125-30100D942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7112000" cy="1227667"/>
          </a:xfrm>
        </p:spPr>
        <p:txBody>
          <a:bodyPr/>
          <a:lstStyle/>
          <a:p>
            <a:r>
              <a:rPr lang="en-US" b="1" dirty="0"/>
              <a:t>The Doctrine of Sin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4BC4C81-FD13-C84D-AA27-0F5317552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999" y="1857905"/>
            <a:ext cx="10295467" cy="2324628"/>
          </a:xfrm>
        </p:spPr>
        <p:txBody>
          <a:bodyPr>
            <a:noAutofit/>
          </a:bodyPr>
          <a:lstStyle/>
          <a:p>
            <a:pPr algn="l"/>
            <a:r>
              <a:rPr lang="en-US" sz="3200" b="1" dirty="0"/>
              <a:t>Introduction:  “Sin’s Contemporary Significance,” </a:t>
            </a:r>
            <a:br>
              <a:rPr lang="en-US" sz="3200" b="1" dirty="0"/>
            </a:br>
            <a:r>
              <a:rPr lang="en-US" sz="3200" b="1" dirty="0"/>
              <a:t>            D. A. Carson in </a:t>
            </a:r>
            <a:r>
              <a:rPr lang="en-US" sz="3200" b="1" i="1" dirty="0"/>
              <a:t>Fallen</a:t>
            </a:r>
            <a:r>
              <a:rPr lang="en-US" sz="3200" b="1" dirty="0"/>
              <a:t>, 21-37 </a:t>
            </a:r>
            <a:endParaRPr lang="en-US" sz="3200" b="1" i="1" dirty="0"/>
          </a:p>
          <a:p>
            <a:pPr algn="l"/>
            <a:r>
              <a:rPr lang="en-US" sz="3200" b="1" dirty="0"/>
              <a:t>Relation to other doctrines: humanity, grace, and salvation </a:t>
            </a:r>
          </a:p>
        </p:txBody>
      </p:sp>
    </p:spTree>
    <p:extLst>
      <p:ext uri="{BB962C8B-B14F-4D97-AF65-F5344CB8AC3E}">
        <p14:creationId xmlns:p14="http://schemas.microsoft.com/office/powerpoint/2010/main" val="27828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84BC4C81-FD13-C84D-AA27-0F5317552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6" y="1748366"/>
            <a:ext cx="9914467" cy="4381501"/>
          </a:xfrm>
        </p:spPr>
        <p:txBody>
          <a:bodyPr>
            <a:noAutofit/>
          </a:bodyPr>
          <a:lstStyle/>
          <a:p>
            <a:pPr algn="l"/>
            <a:endParaRPr lang="en-US" sz="3200" b="1" dirty="0"/>
          </a:p>
          <a:p>
            <a:pPr algn="l"/>
            <a:r>
              <a:rPr lang="en-US" sz="3200" b="1" dirty="0"/>
              <a:t>Introduction: “A Theology of Sin for Today,” John Mahony</a:t>
            </a:r>
            <a:br>
              <a:rPr lang="en-US" sz="3200" b="1" dirty="0"/>
            </a:br>
            <a:r>
              <a:rPr lang="en-US" sz="3200" b="1" dirty="0"/>
              <a:t>            in </a:t>
            </a:r>
            <a:r>
              <a:rPr lang="en-US" sz="3200" b="1" i="1" dirty="0"/>
              <a:t>Fallen</a:t>
            </a:r>
            <a:r>
              <a:rPr lang="en-US" sz="3200" b="1" dirty="0"/>
              <a:t>, 187-217</a:t>
            </a:r>
          </a:p>
          <a:p>
            <a:pPr algn="l"/>
            <a:r>
              <a:rPr lang="en-US" sz="3200" b="1" dirty="0"/>
              <a:t>A Biblical Description of Sin</a:t>
            </a:r>
          </a:p>
          <a:p>
            <a:pPr marL="914400" lvl="1" indent="-457200" algn="l">
              <a:buAutoNum type="arabicPeriod"/>
            </a:pPr>
            <a:r>
              <a:rPr lang="en-US" sz="3200" b="1" dirty="0"/>
              <a:t>A failure to glorify God and rebellion   </a:t>
            </a:r>
          </a:p>
          <a:p>
            <a:pPr marL="914400" lvl="1" indent="-457200" algn="l">
              <a:buAutoNum type="arabicPeriod"/>
            </a:pPr>
            <a:r>
              <a:rPr lang="en-US" sz="3200" b="1" dirty="0"/>
              <a:t>Both personal and social</a:t>
            </a:r>
          </a:p>
          <a:p>
            <a:pPr marL="914400" lvl="1" indent="-457200" algn="l">
              <a:buAutoNum type="arabicPeriod"/>
            </a:pPr>
            <a:r>
              <a:rPr lang="en-US" sz="3200" b="1" dirty="0"/>
              <a:t>A willful act and present state</a:t>
            </a:r>
          </a:p>
          <a:p>
            <a:pPr marL="914400" lvl="1" indent="-457200" algn="l">
              <a:buAutoNum type="arabicPeriod"/>
            </a:pPr>
            <a:r>
              <a:rPr lang="en-US" sz="3200" b="1" dirty="0"/>
              <a:t>Reflects deep corruption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723183-9E92-4CB3-09AB-D300439EB32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10365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1AD7C0E-6D74-0DA0-B3DA-03831CBBE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578" y="2135126"/>
            <a:ext cx="9144000" cy="3527119"/>
          </a:xfrm>
        </p:spPr>
        <p:txBody>
          <a:bodyPr>
            <a:noAutofit/>
          </a:bodyPr>
          <a:lstStyle/>
          <a:p>
            <a:pPr algn="l"/>
            <a:r>
              <a:rPr lang="en-US" sz="3200" b="1" dirty="0"/>
              <a:t>A Biblical Description of Sin</a:t>
            </a:r>
          </a:p>
          <a:p>
            <a:pPr algn="l"/>
            <a:r>
              <a:rPr lang="en-US" sz="3200" b="1" dirty="0"/>
              <a:t> 	5. Commission, omission, and imperfection</a:t>
            </a:r>
          </a:p>
          <a:p>
            <a:pPr algn="l"/>
            <a:r>
              <a:rPr lang="en-US" sz="3200" b="1" dirty="0"/>
              <a:t> 	6. Dispositions and acts of disobedience</a:t>
            </a:r>
          </a:p>
          <a:p>
            <a:pPr algn="l"/>
            <a:r>
              <a:rPr lang="en-US" sz="3200" b="1" dirty="0"/>
              <a:t> 	7. Guilt</a:t>
            </a:r>
          </a:p>
          <a:p>
            <a:pPr algn="l"/>
            <a:r>
              <a:rPr lang="en-US" sz="3200" b="1" dirty="0"/>
              <a:t> 	8. An affront to God</a:t>
            </a:r>
          </a:p>
          <a:p>
            <a:endParaRPr lang="en-US" sz="3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7F24FDF-86CA-CCFE-06A4-D6E23C56CC6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41518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0E50D-48D1-0B1C-8293-0CB8F41A2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76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A Biblical Description of Sin</a:t>
            </a:r>
          </a:p>
          <a:p>
            <a:pPr marL="0" indent="0">
              <a:buNone/>
            </a:pPr>
            <a:r>
              <a:rPr lang="en-US" sz="3200" b="1" dirty="0"/>
              <a:t>	9. A rogue element in creation</a:t>
            </a:r>
          </a:p>
          <a:p>
            <a:pPr marL="0" indent="0">
              <a:buNone/>
            </a:pPr>
            <a:r>
              <a:rPr lang="en-US" sz="3200" b="1" dirty="0"/>
              <a:t>	10. A failure to image God</a:t>
            </a:r>
          </a:p>
          <a:p>
            <a:pPr marL="0" indent="0">
              <a:buNone/>
            </a:pPr>
            <a:r>
              <a:rPr lang="en-US" sz="3200" b="1" dirty="0"/>
              <a:t>	11. Invites God’s wrath</a:t>
            </a:r>
          </a:p>
          <a:p>
            <a:pPr marL="0" indent="0">
              <a:buNone/>
            </a:pPr>
            <a:r>
              <a:rPr lang="en-US" sz="3200" b="1" dirty="0"/>
              <a:t>	12. Sin is deceitful</a:t>
            </a:r>
          </a:p>
          <a:p>
            <a:pPr marL="0" indent="0">
              <a:buNone/>
            </a:pPr>
            <a:r>
              <a:rPr lang="en-US" sz="3200" b="1" dirty="0"/>
              <a:t>	13. Had a beginning and will have an end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804D03-A4FA-09F7-D1DE-3B3EE00153B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111743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0E50D-48D1-0B1C-8293-0CB8F41A2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766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A Biblical Description of Sin</a:t>
            </a:r>
          </a:p>
          <a:p>
            <a:pPr marL="0" indent="0">
              <a:buNone/>
            </a:pPr>
            <a:r>
              <a:rPr lang="en-US" sz="3200" b="1" dirty="0"/>
              <a:t>	1. Sin is Offense against God’s Character and Violation</a:t>
            </a:r>
            <a:br>
              <a:rPr lang="en-US" sz="3200" b="1" dirty="0"/>
            </a:br>
            <a:r>
              <a:rPr lang="en-US" sz="3200" b="1" dirty="0"/>
              <a:t>                   of His Law</a:t>
            </a:r>
          </a:p>
          <a:p>
            <a:pPr marL="0" indent="0">
              <a:buNone/>
            </a:pPr>
            <a:r>
              <a:rPr lang="en-US" sz="3200" b="1" dirty="0"/>
              <a:t>	a. Psalm 51:4 – All Sin is against God (Cf. Gen. 39:9)</a:t>
            </a:r>
          </a:p>
          <a:p>
            <a:pPr marL="0" indent="0">
              <a:buNone/>
            </a:pPr>
            <a:r>
              <a:rPr lang="en-US" sz="3200" b="1" dirty="0"/>
              <a:t>	b. Romans 8:7 – Hostility to God is Associated with</a:t>
            </a:r>
            <a:br>
              <a:rPr lang="en-US" sz="3200" b="1" dirty="0"/>
            </a:br>
            <a:r>
              <a:rPr lang="en-US" sz="3200" b="1" dirty="0"/>
              <a:t>                 Failure to Obey His Law. Not Submitting to His Law </a:t>
            </a:r>
            <a:br>
              <a:rPr lang="en-US" sz="3200" b="1" dirty="0"/>
            </a:br>
            <a:r>
              <a:rPr lang="en-US" sz="3200" b="1" dirty="0"/>
              <a:t>                 Means Not Pleasing Him, Not Doing His Will</a:t>
            </a:r>
          </a:p>
          <a:p>
            <a:pPr marL="0" indent="0">
              <a:buNone/>
            </a:pPr>
            <a:r>
              <a:rPr lang="en-US" sz="3200" b="1" dirty="0"/>
              <a:t>	c.  1 John 3:4 – Sin is lawlessness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804D03-A4FA-09F7-D1DE-3B3EE00153B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384887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0E50D-48D1-0B1C-8293-0CB8F41A2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76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A Biblical Description of Sin</a:t>
            </a:r>
          </a:p>
          <a:p>
            <a:pPr marL="0" indent="0">
              <a:buNone/>
            </a:pPr>
            <a:r>
              <a:rPr lang="en-US" sz="3200" b="1" dirty="0"/>
              <a:t>	2. Sin includes Guilt and Pollution</a:t>
            </a:r>
          </a:p>
          <a:p>
            <a:pPr marL="0" indent="0">
              <a:buNone/>
            </a:pPr>
            <a:r>
              <a:rPr lang="en-US" sz="3200" b="1" dirty="0"/>
              <a:t>	a.  Guilt </a:t>
            </a:r>
          </a:p>
          <a:p>
            <a:pPr marL="0" indent="0">
              <a:buNone/>
            </a:pPr>
            <a:r>
              <a:rPr lang="en-US" sz="3200" b="1" dirty="0"/>
              <a:t>                	</a:t>
            </a:r>
            <a:r>
              <a:rPr lang="en-US" sz="3200" b="1" dirty="0" err="1"/>
              <a:t>i</a:t>
            </a:r>
            <a:r>
              <a:rPr lang="en-US" sz="3200" b="1" dirty="0"/>
              <a:t>. Galatians 3</a:t>
            </a:r>
          </a:p>
          <a:p>
            <a:pPr marL="0" indent="0">
              <a:buNone/>
            </a:pPr>
            <a:r>
              <a:rPr lang="en-US" sz="3200" b="1" dirty="0"/>
              <a:t>		ii. Romans 3:19-20; cf. 1:18</a:t>
            </a:r>
          </a:p>
          <a:p>
            <a:pPr marL="0" indent="0">
              <a:buNone/>
            </a:pPr>
            <a:r>
              <a:rPr lang="en-US" sz="3200" b="1" dirty="0"/>
              <a:t>		iii. Ephesians 2:3 </a:t>
            </a:r>
          </a:p>
          <a:p>
            <a:pPr marL="0" indent="0">
              <a:buNone/>
            </a:pPr>
            <a:r>
              <a:rPr lang="en-US" sz="3200" b="1" dirty="0"/>
              <a:t> 	b. Pollution/Corruption  -- we sin because we are sinners</a:t>
            </a:r>
          </a:p>
          <a:p>
            <a:pPr marL="0" indent="0">
              <a:buNone/>
            </a:pPr>
            <a:r>
              <a:rPr lang="en-US" sz="3200" b="1" dirty="0"/>
              <a:t>		</a:t>
            </a:r>
            <a:r>
              <a:rPr lang="en-US" sz="3200" b="1" dirty="0" err="1"/>
              <a:t>i</a:t>
            </a:r>
            <a:r>
              <a:rPr lang="en-US" sz="3200" b="1" dirty="0"/>
              <a:t>. Genesis 6:5 </a:t>
            </a:r>
          </a:p>
          <a:p>
            <a:pPr marL="0" indent="0">
              <a:buNone/>
            </a:pPr>
            <a:r>
              <a:rPr lang="en-US" sz="3200" b="1" dirty="0"/>
              <a:t>		ii. Galatians 5:19-21 – The Deeds of the Flesh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804D03-A4FA-09F7-D1DE-3B3EE00153B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390403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0E50D-48D1-0B1C-8293-0CB8F41A2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425"/>
            <a:ext cx="10515600" cy="529814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A Biblical Description of Sin</a:t>
            </a:r>
          </a:p>
          <a:p>
            <a:pPr marL="0" indent="0">
              <a:buNone/>
            </a:pPr>
            <a:r>
              <a:rPr lang="en-US" sz="3200" b="1" dirty="0"/>
              <a:t>	3. Sin includes Thoughts, Words, and Actions</a:t>
            </a:r>
          </a:p>
          <a:p>
            <a:pPr marL="0" indent="0">
              <a:buNone/>
            </a:pPr>
            <a:r>
              <a:rPr lang="en-US" sz="3200" b="1" dirty="0"/>
              <a:t>		a.  Thoughts:  Exodus 20:17, coveting; Matthew 5:22, </a:t>
            </a:r>
            <a:br>
              <a:rPr lang="en-US" sz="3200" b="1" dirty="0"/>
            </a:br>
            <a:r>
              <a:rPr lang="en-US" sz="3200" b="1" dirty="0"/>
              <a:t>                             hatred=murder (violation of 6</a:t>
            </a:r>
            <a:r>
              <a:rPr lang="en-US" sz="3200" b="1" baseline="30000" dirty="0"/>
              <a:t>th</a:t>
            </a:r>
            <a:r>
              <a:rPr lang="en-US" sz="3200" b="1" dirty="0"/>
              <a:t> commandments); </a:t>
            </a:r>
            <a:br>
              <a:rPr lang="en-US" sz="3200" b="1" dirty="0"/>
            </a:br>
            <a:r>
              <a:rPr lang="en-US" sz="3200" b="1" dirty="0"/>
              <a:t>                             5:28 lusting=adultery (violation of the 7</a:t>
            </a:r>
            <a:r>
              <a:rPr lang="en-US" sz="3200" b="1" baseline="30000" dirty="0"/>
              <a:t>th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/>
              <a:t>                             commandment); Genesis 6:5 </a:t>
            </a:r>
          </a:p>
          <a:p>
            <a:pPr marL="0" indent="0">
              <a:buNone/>
            </a:pPr>
            <a:r>
              <a:rPr lang="en-US" sz="3200" b="1" dirty="0"/>
              <a:t>		b. Words:  James 3:1-12; Isaiah 6:5 </a:t>
            </a:r>
          </a:p>
          <a:p>
            <a:pPr marL="0" indent="0">
              <a:buNone/>
            </a:pPr>
            <a:r>
              <a:rPr lang="en-US" sz="3200" b="1" dirty="0"/>
              <a:t>		c.  Actions:  Galatians 5:19-21</a:t>
            </a:r>
          </a:p>
          <a:p>
            <a:pPr marL="0" indent="0">
              <a:buNone/>
            </a:pPr>
            <a:r>
              <a:rPr lang="en-US" sz="3200" b="1" dirty="0"/>
              <a:t>		d.  Unintentional sins? Consider Leviticus 4:2, 13, 22, </a:t>
            </a:r>
            <a:br>
              <a:rPr lang="en-US" sz="3200" b="1" dirty="0"/>
            </a:br>
            <a:r>
              <a:rPr lang="en-US" sz="3200" b="1" dirty="0"/>
              <a:t>                                27;  5:17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804D03-A4FA-09F7-D1DE-3B3EE00153B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104392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0E50D-48D1-0B1C-8293-0CB8F41A2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766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A Biblical Description of Sin</a:t>
            </a:r>
          </a:p>
          <a:p>
            <a:pPr marL="0" indent="0">
              <a:buNone/>
            </a:pPr>
            <a:r>
              <a:rPr lang="en-US" sz="3200" b="1" dirty="0"/>
              <a:t>	4. Sin is Deceitful </a:t>
            </a:r>
          </a:p>
          <a:p>
            <a:pPr marL="0" indent="0">
              <a:buNone/>
            </a:pPr>
            <a:r>
              <a:rPr lang="en-US" sz="3200" b="1" dirty="0"/>
              <a:t>		a. Psalm 19:12-14</a:t>
            </a:r>
          </a:p>
          <a:p>
            <a:pPr marL="0" indent="0">
              <a:buNone/>
            </a:pPr>
            <a:r>
              <a:rPr lang="en-US" sz="3200" b="1" dirty="0"/>
              <a:t>		b.  Matthew 7:3-5</a:t>
            </a:r>
          </a:p>
          <a:p>
            <a:pPr marL="0" indent="0">
              <a:buNone/>
            </a:pPr>
            <a:r>
              <a:rPr lang="en-US" sz="3200" b="1" dirty="0"/>
              <a:t> 		c.  Hebrews 3:12-14</a:t>
            </a:r>
          </a:p>
          <a:p>
            <a:pPr marL="0" indent="0">
              <a:buNone/>
            </a:pPr>
            <a:r>
              <a:rPr lang="en-US" sz="3200" b="1" dirty="0"/>
              <a:t>		d.  Jeremiah 17:9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804D03-A4FA-09F7-D1DE-3B3EE00153B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112000" cy="12276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The Doctrine of Sin</a:t>
            </a:r>
          </a:p>
        </p:txBody>
      </p:sp>
    </p:spTree>
    <p:extLst>
      <p:ext uri="{BB962C8B-B14F-4D97-AF65-F5344CB8AC3E}">
        <p14:creationId xmlns:p14="http://schemas.microsoft.com/office/powerpoint/2010/main" val="351266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855</Words>
  <Application>Microsoft Office PowerPoint</Application>
  <PresentationFormat>Widescreen</PresentationFormat>
  <Paragraphs>119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AA Times New Roman</vt:lpstr>
      <vt:lpstr>Arial</vt:lpstr>
      <vt:lpstr>Calibri</vt:lpstr>
      <vt:lpstr>Calibri Light</vt:lpstr>
      <vt:lpstr>Wingdings</vt:lpstr>
      <vt:lpstr>Office Theme</vt:lpstr>
      <vt:lpstr>The Doctrine of Sin</vt:lpstr>
      <vt:lpstr>The Doctrine of Sin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Doctrine of Sin</dc:title>
  <dc:creator>Robert Peterson</dc:creator>
  <cp:lastModifiedBy>Ken Gontarz</cp:lastModifiedBy>
  <cp:revision>11</cp:revision>
  <dcterms:created xsi:type="dcterms:W3CDTF">2023-04-07T11:16:36Z</dcterms:created>
  <dcterms:modified xsi:type="dcterms:W3CDTF">2023-04-20T19:26:37Z</dcterms:modified>
</cp:coreProperties>
</file>