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9" r:id="rId1"/>
  </p:sldMasterIdLst>
  <p:sldIdLst>
    <p:sldId id="283" r:id="rId2"/>
    <p:sldId id="319" r:id="rId3"/>
    <p:sldId id="314" r:id="rId4"/>
    <p:sldId id="265" r:id="rId5"/>
    <p:sldId id="315" r:id="rId6"/>
    <p:sldId id="313" r:id="rId7"/>
    <p:sldId id="320" r:id="rId8"/>
    <p:sldId id="267" r:id="rId9"/>
    <p:sldId id="269" r:id="rId10"/>
    <p:sldId id="316" r:id="rId11"/>
    <p:sldId id="317" r:id="rId12"/>
    <p:sldId id="318" r:id="rId13"/>
    <p:sldId id="268" r:id="rId14"/>
    <p:sldId id="270" r:id="rId15"/>
    <p:sldId id="271" r:id="rId16"/>
    <p:sldId id="272" r:id="rId17"/>
    <p:sldId id="273" r:id="rId18"/>
    <p:sldId id="275" r:id="rId19"/>
    <p:sldId id="284" r:id="rId20"/>
    <p:sldId id="291" r:id="rId21"/>
    <p:sldId id="292" r:id="rId22"/>
    <p:sldId id="293" r:id="rId23"/>
    <p:sldId id="294" r:id="rId24"/>
    <p:sldId id="295" r:id="rId25"/>
    <p:sldId id="296" r:id="rId26"/>
    <p:sldId id="297" r:id="rId27"/>
    <p:sldId id="256" r:id="rId28"/>
    <p:sldId id="298" r:id="rId29"/>
    <p:sldId id="321" r:id="rId30"/>
    <p:sldId id="299" r:id="rId31"/>
    <p:sldId id="322" r:id="rId32"/>
    <p:sldId id="301" r:id="rId33"/>
    <p:sldId id="323" r:id="rId34"/>
    <p:sldId id="300" r:id="rId35"/>
    <p:sldId id="302" r:id="rId36"/>
    <p:sldId id="303" r:id="rId37"/>
    <p:sldId id="304" r:id="rId38"/>
    <p:sldId id="305" r:id="rId39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656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436877-B443-B931-DF24-ADABB165FB8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03AFF8A-FC1C-A615-1EB6-728455DCDCF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12A756-4262-55DA-16E8-887C4B56A7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7/30/2023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D5A050-12CF-0A91-FFF8-476E4F996E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FE7C4A-0627-7F3E-388A-1467AC587A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7002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BA798A-D833-50C9-7815-96D753EA23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C81661F-CB79-A333-CC58-777BA3BB4EF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B8838F-300B-B3B0-B8E3-BBAC679CEC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7/30/2023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B7B355-16F8-D549-69E5-7B6D0A8240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C8D92F9-376D-D492-7DAB-ADF499DF98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26974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A5025B5-D7DD-A645-E1AF-C47CB9488AF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CA28486-D6CA-357A-F233-1849B792F88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D20637-2EC7-3B64-0CBD-CC6D153D06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7/30/2023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1257A7-39EE-33C9-2C81-AF6481E44D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E51C9F-55F6-862F-8B4F-F42AA016FA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51052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9737AB-7090-0791-D4FD-CAE76F2D9A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0B0BAE-0756-99F7-BD40-97588F9C60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A7D4C69-53CC-0807-191B-0336645174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7/30/2023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2C8101-8890-FD0C-3243-A376D03DAA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AEE498-9E2A-BD93-7161-DBCBFEE080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36191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759503-F8E0-DCD2-1046-07724FBDC9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D4EB28C-CBE1-4277-0E03-1535EB000A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6E34D9-27BA-D59A-29E2-7DB3031EC8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7/30/2023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448846-7B22-2313-6021-4C79790A1A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EABAAE-8A4C-51F7-425A-6ED638E3DB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30915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E04DAB-AE66-CF70-DE05-8394247D8D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001275-9D18-4F02-9F7F-CB94FFBC117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32E353F-758B-7B7F-E0A4-0148AA448CC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4871ECD-509C-88E9-D4A4-75F7449449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7/30/2023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365C911-0706-42A6-50AC-939FFBC215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7EEBC43-C1F0-7586-FE9A-38DD31E9F9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6341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47C62D-E84E-080E-B6B6-43BB717279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F78980B-B453-A76A-9D32-435DBABF63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D12384F-7060-10C2-9671-CCDD95AED14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2D6099C-4E44-4735-F03C-760185330B6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43F2061-96B8-8DED-3A05-7978ED38719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65469EB-1415-48D7-295B-4C561B096A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7/30/2023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61A34C2-077A-F4EE-135D-917CE1D61F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B14F59F-FC86-08CC-3E6A-6A331DEB43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65084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4374EF-5B87-FDD8-F033-1D2B472D3C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7F638DB-3BDD-5CDF-7166-FAA3B1AEE9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7/30/2023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F4375BF-8CD5-3DE0-3C64-FB9B63FCAB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848E26A-DF31-E08B-630B-6D75EB3445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29492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24CC341-D6BE-837D-FE14-319AE45ED5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7/30/2023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7F548CC-AB0C-B7D6-671D-847472A1B9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9D72F89-5750-3B3C-CA91-B0B8ED51DD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75029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9D32C5-2A45-A11A-C975-03F5601C13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F685EF-F4E8-A5F9-96C3-11C2DE294B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99A61CF-458E-C960-1193-732BE0A737F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E10150A-346B-A985-F1BC-D01CD684DB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7/30/2023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8FF9A20-D68D-FEFF-45C9-514E24FE47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2245996-5A5B-14C2-6D97-B97B6E534E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56882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532D8C-0A37-F451-4995-EC026B2933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A02C53A-79BA-09B9-AA7C-E71DA3355AD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9BE6FDF-0736-C0E8-0993-D725F59B4A0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2F05765-C6F7-5864-51F6-43FED488BE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7/30/2023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0B6D419-AF5C-0CF8-DAA8-0EF19CAF70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2BA76D7-A002-63AA-A9B7-303BF052E4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35536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44DE80E-2821-DDEF-C0B9-3653F62886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B6FF34-A4FD-615C-ED87-5206DE10F3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8A1FA5-2FB1-B667-28DE-0C0D8C15BDC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7/30/2023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A15F23-D947-4909-8A68-438EA155CDE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D7C197-DB06-37A6-1D51-59437C96A20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38004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959841-7FBA-43AE-B85F-43C6A3453E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60261" y="717176"/>
            <a:ext cx="8520868" cy="5692589"/>
          </a:xfrm>
        </p:spPr>
        <p:txBody>
          <a:bodyPr>
            <a:normAutofit lnSpcReduction="10000"/>
          </a:bodyPr>
          <a:lstStyle/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THE DOCTRINE OF THE CHURCH</a:t>
            </a: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3200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Biblical Story, Key Passages, and Pictures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 People of God in the OT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Historical Theology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 Church and the Churches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Attributes and Marks of the Church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Ecclesiastical Separation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Baptism and Lord’s Supper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Government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Core Teachings, Service of the Church</a:t>
            </a:r>
          </a:p>
        </p:txBody>
      </p:sp>
    </p:spTree>
    <p:extLst>
      <p:ext uri="{BB962C8B-B14F-4D97-AF65-F5344CB8AC3E}">
        <p14:creationId xmlns:p14="http://schemas.microsoft.com/office/powerpoint/2010/main" val="22463004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959841-7FBA-43AE-B85F-43C6A3453E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98934" y="1068191"/>
            <a:ext cx="7594132" cy="3649133"/>
          </a:xfrm>
        </p:spPr>
        <p:txBody>
          <a:bodyPr>
            <a:normAutofit/>
          </a:bodyPr>
          <a:lstStyle/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Ecclesiastical Separation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3200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Terminology: 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Apostasy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Heresy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Schism</a:t>
            </a:r>
          </a:p>
        </p:txBody>
      </p:sp>
    </p:spTree>
    <p:extLst>
      <p:ext uri="{BB962C8B-B14F-4D97-AF65-F5344CB8AC3E}">
        <p14:creationId xmlns:p14="http://schemas.microsoft.com/office/powerpoint/2010/main" val="42385049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959841-7FBA-43AE-B85F-43C6A3453E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9796" y="2066566"/>
            <a:ext cx="11224725" cy="3649133"/>
          </a:xfrm>
        </p:spPr>
        <p:txBody>
          <a:bodyPr>
            <a:normAutofit/>
          </a:bodyPr>
          <a:lstStyle/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Degrees of Error</a:t>
            </a: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					    							 									    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Biblical Teaching      Error      Systemic Error        Heresy 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								  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											  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FD6D3522-2959-6850-773D-795D866F2E7C}"/>
              </a:ext>
            </a:extLst>
          </p:cNvPr>
          <p:cNvCxnSpPr/>
          <p:nvPr/>
        </p:nvCxnSpPr>
        <p:spPr>
          <a:xfrm>
            <a:off x="8948057" y="3172408"/>
            <a:ext cx="65314" cy="2230016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378C5213-5DF0-9AEF-657A-909B8C1AA628}"/>
              </a:ext>
            </a:extLst>
          </p:cNvPr>
          <p:cNvCxnSpPr/>
          <p:nvPr/>
        </p:nvCxnSpPr>
        <p:spPr>
          <a:xfrm>
            <a:off x="9109787" y="3172408"/>
            <a:ext cx="65314" cy="2230016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4422589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959841-7FBA-43AE-B85F-43C6A3453E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33061" y="1236141"/>
            <a:ext cx="10888825" cy="3649133"/>
          </a:xfrm>
        </p:spPr>
        <p:txBody>
          <a:bodyPr>
            <a:noAutofit/>
          </a:bodyPr>
          <a:lstStyle/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Biblical Principles Concerning Error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3200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Pastors must protect the flock.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Heretics ought to leave the church.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Churches should discipline heretics who stay.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Christians ought to separate from churches that reject the marks of the church. </a:t>
            </a:r>
          </a:p>
        </p:txBody>
      </p:sp>
    </p:spTree>
    <p:extLst>
      <p:ext uri="{BB962C8B-B14F-4D97-AF65-F5344CB8AC3E}">
        <p14:creationId xmlns:p14="http://schemas.microsoft.com/office/powerpoint/2010/main" val="12001724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959841-7FBA-43AE-B85F-43C6A3453E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62898" y="1030869"/>
            <a:ext cx="7594132" cy="4492854"/>
          </a:xfrm>
        </p:spPr>
        <p:txBody>
          <a:bodyPr>
            <a:noAutofit/>
          </a:bodyPr>
          <a:lstStyle/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Ordinances of the Church: </a:t>
            </a:r>
            <a:br>
              <a:rPr lang="en-US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en-US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Baptism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Views of baptism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Roman Catholic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Lutheran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Reformed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Baptist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3200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06756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959841-7FBA-43AE-B85F-43C6A3453E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92310" y="956223"/>
            <a:ext cx="7594132" cy="4492854"/>
          </a:xfrm>
        </p:spPr>
        <p:txBody>
          <a:bodyPr>
            <a:noAutofit/>
          </a:bodyPr>
          <a:lstStyle/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	 Ordinances of the Church: </a:t>
            </a:r>
            <a:br>
              <a:rPr lang="en-US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en-US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 Lord’s Supper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Views of the Lord’s Supper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Roman Catholic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Lutheran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Reformed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Zwinglian</a:t>
            </a:r>
          </a:p>
        </p:txBody>
      </p:sp>
    </p:spTree>
    <p:extLst>
      <p:ext uri="{BB962C8B-B14F-4D97-AF65-F5344CB8AC3E}">
        <p14:creationId xmlns:p14="http://schemas.microsoft.com/office/powerpoint/2010/main" val="38320604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959841-7FBA-43AE-B85F-43C6A3453E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60261" y="923732"/>
            <a:ext cx="7594132" cy="4791968"/>
          </a:xfrm>
        </p:spPr>
        <p:txBody>
          <a:bodyPr>
            <a:noAutofit/>
          </a:bodyPr>
          <a:lstStyle/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	Ordinances of the Church: </a:t>
            </a:r>
            <a:br>
              <a:rPr lang="en-US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US" sz="3200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 Lord’s Supper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Theology of the Lord’s Supper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Union with Christ and one another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The gospel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A means of grace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Time: past, present, and future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3200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97080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959841-7FBA-43AE-B85F-43C6A3453E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93526" y="806934"/>
            <a:ext cx="7594132" cy="3649133"/>
          </a:xfrm>
        </p:spPr>
        <p:txBody>
          <a:bodyPr>
            <a:normAutofit/>
          </a:bodyPr>
          <a:lstStyle/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	Government of the Church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3200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Roman Catholic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Episcopal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Presbyterian 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Congregational</a:t>
            </a:r>
          </a:p>
        </p:txBody>
      </p:sp>
    </p:spTree>
    <p:extLst>
      <p:ext uri="{BB962C8B-B14F-4D97-AF65-F5344CB8AC3E}">
        <p14:creationId xmlns:p14="http://schemas.microsoft.com/office/powerpoint/2010/main" val="34757187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959841-7FBA-43AE-B85F-43C6A3453E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33764" y="987326"/>
            <a:ext cx="9389542" cy="4424430"/>
          </a:xfrm>
        </p:spPr>
        <p:txBody>
          <a:bodyPr>
            <a:noAutofit/>
          </a:bodyPr>
          <a:lstStyle/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Core Teachings about the Church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3200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Christ is head.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Authority is grounded in Scripture. 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Christ rules through two offices: 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Pastor, elder, or bishop 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Deacon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 congregation plays an important role. 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3200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46465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959841-7FBA-43AE-B85F-43C6A3453E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60261" y="2066566"/>
            <a:ext cx="7594132" cy="3649133"/>
          </a:xfrm>
        </p:spPr>
        <p:txBody>
          <a:bodyPr/>
          <a:lstStyle/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			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E500D23-CF0E-F666-E8D9-8B6167EECA95}"/>
              </a:ext>
            </a:extLst>
          </p:cNvPr>
          <p:cNvSpPr txBox="1"/>
          <p:nvPr/>
        </p:nvSpPr>
        <p:spPr>
          <a:xfrm>
            <a:off x="2842727" y="1011925"/>
            <a:ext cx="6096000" cy="374538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Service of  the Church</a:t>
            </a:r>
            <a:br>
              <a:rPr lang="en-US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US" sz="3200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Worship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Evangelism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Edification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Diaconal Ministries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3200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1826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959841-7FBA-43AE-B85F-43C6A3453E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60261" y="2066566"/>
            <a:ext cx="7594132" cy="3649133"/>
          </a:xfrm>
        </p:spPr>
        <p:txBody>
          <a:bodyPr/>
          <a:lstStyle/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			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E500D23-CF0E-F666-E8D9-8B6167EECA95}"/>
              </a:ext>
            </a:extLst>
          </p:cNvPr>
          <p:cNvSpPr txBox="1"/>
          <p:nvPr/>
        </p:nvSpPr>
        <p:spPr>
          <a:xfrm>
            <a:off x="1716474" y="1142301"/>
            <a:ext cx="8615265" cy="47992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THE DOCTRINE OF LAST THINGS</a:t>
            </a:r>
            <a:br>
              <a:rPr lang="en-US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US" sz="3200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Introduction, Death &amp; the Intermediate State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 Second Coming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Signs of the Times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 Millennium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Resurrection of the Body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Last Judgment and the Eternal State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3200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59436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959841-7FBA-43AE-B85F-43C6A3453E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60260" y="367554"/>
            <a:ext cx="9372515" cy="6212540"/>
          </a:xfrm>
        </p:spPr>
        <p:txBody>
          <a:bodyPr>
            <a:normAutofit/>
          </a:bodyPr>
          <a:lstStyle/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          	   The Church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3200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 church in the biblical story</a:t>
            </a:r>
          </a:p>
          <a:p>
            <a:pPr marL="457200" lvl="1" indent="0">
              <a:lnSpc>
                <a:spcPct val="107000"/>
              </a:lnSpc>
              <a:spcAft>
                <a:spcPts val="0"/>
              </a:spcAft>
              <a:buNone/>
            </a:pPr>
            <a:r>
              <a:rPr lang="en-US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Eden, Abraham, Exodus, Prophets, Captivities, Restoration, Messiah, Israel, Union with Christ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3200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 church in selected passages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Gen 12:1-3; </a:t>
            </a:r>
            <a:r>
              <a:rPr lang="en-US" sz="32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Exod</a:t>
            </a:r>
            <a:r>
              <a:rPr lang="en-US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19:4-6; Matt 5-7; 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Matt 16:16-19;  Acts 2:37-47; 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1 Cor 12:14-31; Eph 2:11-22</a:t>
            </a:r>
            <a:endParaRPr lang="en-US" sz="3200" b="1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63582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959841-7FBA-43AE-B85F-43C6A3453E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60261" y="2066566"/>
            <a:ext cx="7594132" cy="3649133"/>
          </a:xfrm>
        </p:spPr>
        <p:txBody>
          <a:bodyPr/>
          <a:lstStyle/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			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E500D23-CF0E-F666-E8D9-8B6167EECA95}"/>
              </a:ext>
            </a:extLst>
          </p:cNvPr>
          <p:cNvSpPr txBox="1"/>
          <p:nvPr/>
        </p:nvSpPr>
        <p:spPr>
          <a:xfrm>
            <a:off x="2448567" y="853304"/>
            <a:ext cx="8813481" cy="532620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Introduction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3200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The Two Ages: this age and the age to come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The Kingdom of God: inaugurated, 	expanded, &amp; consummated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The “Already” and the “Not Yet”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3200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3200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3200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8456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959841-7FBA-43AE-B85F-43C6A3453E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60261" y="2066566"/>
            <a:ext cx="7594132" cy="3649133"/>
          </a:xfrm>
        </p:spPr>
        <p:txBody>
          <a:bodyPr/>
          <a:lstStyle/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			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E500D23-CF0E-F666-E8D9-8B6167EECA95}"/>
              </a:ext>
            </a:extLst>
          </p:cNvPr>
          <p:cNvSpPr txBox="1"/>
          <p:nvPr/>
        </p:nvSpPr>
        <p:spPr>
          <a:xfrm>
            <a:off x="2103335" y="1029368"/>
            <a:ext cx="8421595" cy="47992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Death and the Intermediate State</a:t>
            </a:r>
            <a:br>
              <a:rPr lang="en-US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US" sz="3200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Death is unnatural.</a:t>
            </a:r>
          </a:p>
          <a:p>
            <a:pPr>
              <a:lnSpc>
                <a:spcPct val="107000"/>
              </a:lnSpc>
            </a:pPr>
            <a:r>
              <a:rPr lang="en-US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Death is both physical and spiritual. 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 Intermediate State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For believers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For unbelievers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Immortality: God and human beings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3200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75287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959841-7FBA-43AE-B85F-43C6A3453E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60261" y="2066566"/>
            <a:ext cx="7594132" cy="3649133"/>
          </a:xfrm>
        </p:spPr>
        <p:txBody>
          <a:bodyPr/>
          <a:lstStyle/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			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E500D23-CF0E-F666-E8D9-8B6167EECA95}"/>
              </a:ext>
            </a:extLst>
          </p:cNvPr>
          <p:cNvSpPr txBox="1"/>
          <p:nvPr/>
        </p:nvSpPr>
        <p:spPr>
          <a:xfrm>
            <a:off x="1776763" y="916436"/>
            <a:ext cx="8477579" cy="47992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Christ’s Second Coming: Its Manner</a:t>
            </a:r>
            <a:br>
              <a:rPr lang="en-US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US" sz="3200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Personal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Visible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Glorious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3200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3200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34229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959841-7FBA-43AE-B85F-43C6A3453E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60261" y="2066566"/>
            <a:ext cx="7594132" cy="3649133"/>
          </a:xfrm>
        </p:spPr>
        <p:txBody>
          <a:bodyPr/>
          <a:lstStyle/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			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E500D23-CF0E-F666-E8D9-8B6167EECA95}"/>
              </a:ext>
            </a:extLst>
          </p:cNvPr>
          <p:cNvSpPr txBox="1"/>
          <p:nvPr/>
        </p:nvSpPr>
        <p:spPr>
          <a:xfrm>
            <a:off x="1935384" y="676023"/>
            <a:ext cx="8776158" cy="74339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Christ’s Second Coming: Its Timing</a:t>
            </a:r>
            <a:br>
              <a:rPr lang="en-US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US" sz="3200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Imminence passages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Interval passages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Ignorance passages</a:t>
            </a:r>
            <a:br>
              <a:rPr lang="en-US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US" sz="3200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</a:pPr>
            <a:r>
              <a:rPr lang="en-US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Christ’s Second Coming: Its Function</a:t>
            </a:r>
          </a:p>
          <a:p>
            <a:pPr>
              <a:lnSpc>
                <a:spcPct val="107000"/>
              </a:lnSpc>
            </a:pPr>
            <a:r>
              <a:rPr lang="en-US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To promote spiritual readiness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3200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3200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3200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56285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959841-7FBA-43AE-B85F-43C6A3453E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60261" y="2066566"/>
            <a:ext cx="7594132" cy="3649133"/>
          </a:xfrm>
        </p:spPr>
        <p:txBody>
          <a:bodyPr/>
          <a:lstStyle/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			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E500D23-CF0E-F666-E8D9-8B6167EECA95}"/>
              </a:ext>
            </a:extLst>
          </p:cNvPr>
          <p:cNvSpPr txBox="1"/>
          <p:nvPr/>
        </p:nvSpPr>
        <p:spPr>
          <a:xfrm>
            <a:off x="2416000" y="1142301"/>
            <a:ext cx="8127591" cy="69070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 Signs of the Times</a:t>
            </a:r>
            <a:br>
              <a:rPr lang="en-US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US" sz="3200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What are they?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What does “imminence” mean?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What did Jesus mean when he said 	“Watch!”?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3200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3200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3200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85804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959841-7FBA-43AE-B85F-43C6A3453E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60261" y="2066566"/>
            <a:ext cx="7594132" cy="3649133"/>
          </a:xfrm>
        </p:spPr>
        <p:txBody>
          <a:bodyPr/>
          <a:lstStyle/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			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E500D23-CF0E-F666-E8D9-8B6167EECA95}"/>
              </a:ext>
            </a:extLst>
          </p:cNvPr>
          <p:cNvSpPr txBox="1"/>
          <p:nvPr/>
        </p:nvSpPr>
        <p:spPr>
          <a:xfrm>
            <a:off x="1560409" y="446372"/>
            <a:ext cx="9431051" cy="100686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 Signs of the Times: Showing Grace</a:t>
            </a:r>
            <a:br>
              <a:rPr lang="en-US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US" sz="3200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Proclamation of the gospel to all nations.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The salvation of the fullness of Israel.</a:t>
            </a:r>
            <a:br>
              <a:rPr lang="en-US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US" sz="3200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</a:pPr>
            <a:r>
              <a:rPr lang="en-US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 Signs of the Times: Signs Showing Opposition to God: Tribulation, Apostasy,</a:t>
            </a:r>
          </a:p>
          <a:p>
            <a:pPr>
              <a:lnSpc>
                <a:spcPct val="107000"/>
              </a:lnSpc>
            </a:pPr>
            <a:r>
              <a:rPr lang="en-US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Antichrist</a:t>
            </a:r>
          </a:p>
          <a:p>
            <a:pPr>
              <a:lnSpc>
                <a:spcPct val="107000"/>
              </a:lnSpc>
            </a:pPr>
            <a:r>
              <a:rPr lang="en-US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 Signs of the Times: Signs Showing God’s Judgment: Wars, Natural phenomena</a:t>
            </a:r>
          </a:p>
          <a:p>
            <a:pPr>
              <a:lnSpc>
                <a:spcPct val="107000"/>
              </a:lnSpc>
            </a:pPr>
            <a:endParaRPr lang="en-US" sz="3200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3200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3200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3200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3200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3200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53759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959841-7FBA-43AE-B85F-43C6A3453E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60261" y="2066566"/>
            <a:ext cx="7594132" cy="3649133"/>
          </a:xfrm>
        </p:spPr>
        <p:txBody>
          <a:bodyPr/>
          <a:lstStyle/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			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E500D23-CF0E-F666-E8D9-8B6167EECA95}"/>
              </a:ext>
            </a:extLst>
          </p:cNvPr>
          <p:cNvSpPr txBox="1"/>
          <p:nvPr/>
        </p:nvSpPr>
        <p:spPr>
          <a:xfrm>
            <a:off x="1860261" y="788433"/>
            <a:ext cx="9263100" cy="532620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The Millennium of Revelation 20:4-6:</a:t>
            </a:r>
            <a:br>
              <a:rPr lang="en-US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en-US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Amillennialism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The millennium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The binding of Satan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The timing of Christ’s return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The second coming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The resurrection   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3200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65882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3680D420-2098-9957-096B-25C634C0289A}"/>
              </a:ext>
            </a:extLst>
          </p:cNvPr>
          <p:cNvCxnSpPr/>
          <p:nvPr/>
        </p:nvCxnSpPr>
        <p:spPr>
          <a:xfrm>
            <a:off x="744071" y="4401671"/>
            <a:ext cx="10183905" cy="0"/>
          </a:xfrm>
          <a:prstGeom prst="line">
            <a:avLst/>
          </a:prstGeom>
          <a:ln w="1270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5E645EF5-F83F-A1DC-3C87-27604557AE8A}"/>
              </a:ext>
            </a:extLst>
          </p:cNvPr>
          <p:cNvCxnSpPr>
            <a:cxnSpLocks/>
          </p:cNvCxnSpPr>
          <p:nvPr/>
        </p:nvCxnSpPr>
        <p:spPr>
          <a:xfrm flipV="1">
            <a:off x="10915650" y="3800475"/>
            <a:ext cx="476250" cy="590550"/>
          </a:xfrm>
          <a:prstGeom prst="straightConnector1">
            <a:avLst/>
          </a:prstGeom>
          <a:ln w="1270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3780372B-A7F5-5FE4-626C-EC1981133FA4}"/>
              </a:ext>
            </a:extLst>
          </p:cNvPr>
          <p:cNvCxnSpPr/>
          <p:nvPr/>
        </p:nvCxnSpPr>
        <p:spPr>
          <a:xfrm>
            <a:off x="10927976" y="4401671"/>
            <a:ext cx="463924" cy="532279"/>
          </a:xfrm>
          <a:prstGeom prst="straightConnector1">
            <a:avLst/>
          </a:prstGeom>
          <a:ln w="1270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8DCA272B-8A5C-DF8F-BAEB-0B97385A1338}"/>
              </a:ext>
            </a:extLst>
          </p:cNvPr>
          <p:cNvCxnSpPr>
            <a:cxnSpLocks/>
          </p:cNvCxnSpPr>
          <p:nvPr/>
        </p:nvCxnSpPr>
        <p:spPr>
          <a:xfrm>
            <a:off x="1419225" y="3486150"/>
            <a:ext cx="0" cy="733425"/>
          </a:xfrm>
          <a:prstGeom prst="line">
            <a:avLst/>
          </a:prstGeom>
          <a:ln w="6032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3A20169B-0394-6335-6371-8304E7962ACE}"/>
              </a:ext>
            </a:extLst>
          </p:cNvPr>
          <p:cNvCxnSpPr>
            <a:cxnSpLocks/>
          </p:cNvCxnSpPr>
          <p:nvPr/>
        </p:nvCxnSpPr>
        <p:spPr>
          <a:xfrm>
            <a:off x="1085850" y="3724275"/>
            <a:ext cx="666750" cy="0"/>
          </a:xfrm>
          <a:prstGeom prst="line">
            <a:avLst/>
          </a:prstGeom>
          <a:ln w="6032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57B071DE-ACAB-7E83-4703-32B336B352A6}"/>
              </a:ext>
            </a:extLst>
          </p:cNvPr>
          <p:cNvCxnSpPr/>
          <p:nvPr/>
        </p:nvCxnSpPr>
        <p:spPr>
          <a:xfrm>
            <a:off x="2019300" y="4772025"/>
            <a:ext cx="438150" cy="0"/>
          </a:xfrm>
          <a:prstGeom prst="line">
            <a:avLst/>
          </a:prstGeom>
          <a:ln w="698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6C500C97-3C06-56BC-55C8-E2CB72D04BBD}"/>
              </a:ext>
            </a:extLst>
          </p:cNvPr>
          <p:cNvCxnSpPr/>
          <p:nvPr/>
        </p:nvCxnSpPr>
        <p:spPr>
          <a:xfrm flipV="1">
            <a:off x="2486025" y="3990975"/>
            <a:ext cx="161925" cy="762000"/>
          </a:xfrm>
          <a:prstGeom prst="line">
            <a:avLst/>
          </a:prstGeom>
          <a:ln w="698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097EBA69-542C-2FB4-6042-CCD0DC34FA4E}"/>
              </a:ext>
            </a:extLst>
          </p:cNvPr>
          <p:cNvCxnSpPr/>
          <p:nvPr/>
        </p:nvCxnSpPr>
        <p:spPr>
          <a:xfrm>
            <a:off x="2619375" y="4010025"/>
            <a:ext cx="371475" cy="0"/>
          </a:xfrm>
          <a:prstGeom prst="line">
            <a:avLst/>
          </a:prstGeom>
          <a:ln w="698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6A4D3AFF-7BB3-6838-4169-7D11DC0D4C6B}"/>
              </a:ext>
            </a:extLst>
          </p:cNvPr>
          <p:cNvCxnSpPr/>
          <p:nvPr/>
        </p:nvCxnSpPr>
        <p:spPr>
          <a:xfrm flipV="1">
            <a:off x="3000375" y="1438275"/>
            <a:ext cx="0" cy="2552700"/>
          </a:xfrm>
          <a:prstGeom prst="straightConnector1">
            <a:avLst/>
          </a:prstGeom>
          <a:ln w="698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F13072B4-5266-F2BE-FC29-B264A59A0E07}"/>
              </a:ext>
            </a:extLst>
          </p:cNvPr>
          <p:cNvCxnSpPr>
            <a:cxnSpLocks/>
          </p:cNvCxnSpPr>
          <p:nvPr/>
        </p:nvCxnSpPr>
        <p:spPr>
          <a:xfrm>
            <a:off x="3000375" y="1409700"/>
            <a:ext cx="3048000" cy="0"/>
          </a:xfrm>
          <a:prstGeom prst="line">
            <a:avLst/>
          </a:prstGeom>
          <a:ln w="635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DEC1A852-3B2D-5CA2-69CE-325CA94CECE5}"/>
              </a:ext>
            </a:extLst>
          </p:cNvPr>
          <p:cNvCxnSpPr>
            <a:cxnSpLocks/>
          </p:cNvCxnSpPr>
          <p:nvPr/>
        </p:nvCxnSpPr>
        <p:spPr>
          <a:xfrm>
            <a:off x="6019800" y="1438275"/>
            <a:ext cx="0" cy="2857500"/>
          </a:xfrm>
          <a:prstGeom prst="straightConnector1">
            <a:avLst/>
          </a:prstGeom>
          <a:ln w="635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id="{F243496F-B74F-B1D4-FDD5-852E5EE3EA20}"/>
              </a:ext>
            </a:extLst>
          </p:cNvPr>
          <p:cNvCxnSpPr/>
          <p:nvPr/>
        </p:nvCxnSpPr>
        <p:spPr>
          <a:xfrm flipV="1">
            <a:off x="7867650" y="3800475"/>
            <a:ext cx="0" cy="1123950"/>
          </a:xfrm>
          <a:prstGeom prst="straightConnector1">
            <a:avLst/>
          </a:prstGeom>
          <a:ln w="666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041CCBDD-3AB9-328E-C547-9ED2515AD58D}"/>
              </a:ext>
            </a:extLst>
          </p:cNvPr>
          <p:cNvCxnSpPr/>
          <p:nvPr/>
        </p:nvCxnSpPr>
        <p:spPr>
          <a:xfrm flipV="1">
            <a:off x="6048375" y="4762500"/>
            <a:ext cx="371475" cy="9525"/>
          </a:xfrm>
          <a:prstGeom prst="line">
            <a:avLst/>
          </a:prstGeom>
          <a:ln w="635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AAE9D0FE-E092-E7B1-A441-215CAA76EE42}"/>
              </a:ext>
            </a:extLst>
          </p:cNvPr>
          <p:cNvCxnSpPr/>
          <p:nvPr/>
        </p:nvCxnSpPr>
        <p:spPr>
          <a:xfrm>
            <a:off x="6096000" y="3019425"/>
            <a:ext cx="323850" cy="0"/>
          </a:xfrm>
          <a:prstGeom prst="line">
            <a:avLst/>
          </a:prstGeom>
          <a:ln w="635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D7E83B6D-87D4-EB71-FBD7-DD8EF677274A}"/>
              </a:ext>
            </a:extLst>
          </p:cNvPr>
          <p:cNvCxnSpPr>
            <a:cxnSpLocks/>
          </p:cNvCxnSpPr>
          <p:nvPr/>
        </p:nvCxnSpPr>
        <p:spPr>
          <a:xfrm>
            <a:off x="6419850" y="3019425"/>
            <a:ext cx="0" cy="1752600"/>
          </a:xfrm>
          <a:prstGeom prst="line">
            <a:avLst/>
          </a:prstGeom>
          <a:ln w="635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6" name="Straight Connector 45">
            <a:extLst>
              <a:ext uri="{FF2B5EF4-FFF2-40B4-BE49-F238E27FC236}">
                <a16:creationId xmlns:a16="http://schemas.microsoft.com/office/drawing/2014/main" id="{CE911665-BC22-820F-3648-F0375490AB94}"/>
              </a:ext>
            </a:extLst>
          </p:cNvPr>
          <p:cNvCxnSpPr/>
          <p:nvPr/>
        </p:nvCxnSpPr>
        <p:spPr>
          <a:xfrm flipV="1">
            <a:off x="6781800" y="3038475"/>
            <a:ext cx="0" cy="447675"/>
          </a:xfrm>
          <a:prstGeom prst="line">
            <a:avLst/>
          </a:prstGeom>
          <a:ln w="635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8" name="Straight Connector 47">
            <a:extLst>
              <a:ext uri="{FF2B5EF4-FFF2-40B4-BE49-F238E27FC236}">
                <a16:creationId xmlns:a16="http://schemas.microsoft.com/office/drawing/2014/main" id="{5C1EB167-9C9B-2C63-320C-FF97565E6B9A}"/>
              </a:ext>
            </a:extLst>
          </p:cNvPr>
          <p:cNvCxnSpPr/>
          <p:nvPr/>
        </p:nvCxnSpPr>
        <p:spPr>
          <a:xfrm flipH="1">
            <a:off x="6419850" y="3019425"/>
            <a:ext cx="371475" cy="0"/>
          </a:xfrm>
          <a:prstGeom prst="line">
            <a:avLst/>
          </a:prstGeom>
          <a:ln w="635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50" name="Graphic 49" descr="Man">
            <a:extLst>
              <a:ext uri="{FF2B5EF4-FFF2-40B4-BE49-F238E27FC236}">
                <a16:creationId xmlns:a16="http://schemas.microsoft.com/office/drawing/2014/main" id="{41229932-C5AC-2AF1-B703-B3D7FED05EC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334125" y="3389778"/>
            <a:ext cx="914400" cy="914400"/>
          </a:xfrm>
          <a:prstGeom prst="rect">
            <a:avLst/>
          </a:prstGeom>
        </p:spPr>
      </p:pic>
      <p:sp>
        <p:nvSpPr>
          <p:cNvPr id="51" name="TextBox 50">
            <a:extLst>
              <a:ext uri="{FF2B5EF4-FFF2-40B4-BE49-F238E27FC236}">
                <a16:creationId xmlns:a16="http://schemas.microsoft.com/office/drawing/2014/main" id="{C9D689FB-91AE-3E10-7154-52B25EA62A45}"/>
              </a:ext>
            </a:extLst>
          </p:cNvPr>
          <p:cNvSpPr txBox="1"/>
          <p:nvPr/>
        </p:nvSpPr>
        <p:spPr>
          <a:xfrm>
            <a:off x="647700" y="5857875"/>
            <a:ext cx="264950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Proponents:   A. </a:t>
            </a:r>
            <a:r>
              <a:rPr lang="en-US" dirty="0" err="1"/>
              <a:t>Hoekema</a:t>
            </a:r>
            <a:br>
              <a:rPr lang="en-US" dirty="0"/>
            </a:br>
            <a:r>
              <a:rPr lang="en-US" dirty="0"/>
              <a:t>                         L. </a:t>
            </a:r>
            <a:r>
              <a:rPr lang="en-US" dirty="0" err="1"/>
              <a:t>Berkhof</a:t>
            </a:r>
            <a:br>
              <a:rPr lang="en-US" dirty="0"/>
            </a:br>
            <a:r>
              <a:rPr lang="en-US" dirty="0"/>
              <a:t>                         D. </a:t>
            </a:r>
            <a:r>
              <a:rPr lang="en-US" dirty="0" err="1"/>
              <a:t>Doriani</a:t>
            </a:r>
            <a:endParaRPr lang="en-US" dirty="0"/>
          </a:p>
        </p:txBody>
      </p:sp>
      <p:sp>
        <p:nvSpPr>
          <p:cNvPr id="52" name="Right Brace 51">
            <a:extLst>
              <a:ext uri="{FF2B5EF4-FFF2-40B4-BE49-F238E27FC236}">
                <a16:creationId xmlns:a16="http://schemas.microsoft.com/office/drawing/2014/main" id="{DC380398-C2FE-12DD-B0C9-0D74105360BC}"/>
              </a:ext>
            </a:extLst>
          </p:cNvPr>
          <p:cNvSpPr/>
          <p:nvPr/>
        </p:nvSpPr>
        <p:spPr>
          <a:xfrm rot="5400000">
            <a:off x="6702937" y="4409658"/>
            <a:ext cx="590547" cy="1776967"/>
          </a:xfrm>
          <a:prstGeom prst="rightBrace">
            <a:avLst>
              <a:gd name="adj1" fmla="val 3494"/>
              <a:gd name="adj2" fmla="val 50000"/>
            </a:avLst>
          </a:prstGeom>
          <a:ln w="762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7C85BCC0-9B20-02F5-905E-84FEAE512DDA}"/>
              </a:ext>
            </a:extLst>
          </p:cNvPr>
          <p:cNvSpPr txBox="1"/>
          <p:nvPr/>
        </p:nvSpPr>
        <p:spPr>
          <a:xfrm>
            <a:off x="5938837" y="5723421"/>
            <a:ext cx="21829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1</a:t>
            </a:r>
            <a:r>
              <a:rPr lang="en-US" sz="2400" b="1" baseline="30000" dirty="0"/>
              <a:t>st</a:t>
            </a:r>
            <a:r>
              <a:rPr lang="en-US" sz="2400" b="1" dirty="0"/>
              <a:t> Resurrection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C7515151-8AB9-D7F3-6879-25B3990266EA}"/>
              </a:ext>
            </a:extLst>
          </p:cNvPr>
          <p:cNvSpPr txBox="1"/>
          <p:nvPr/>
        </p:nvSpPr>
        <p:spPr>
          <a:xfrm>
            <a:off x="8205887" y="3785200"/>
            <a:ext cx="262244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/>
              <a:t>Last Judgment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09C209DD-A2DF-1C93-B76C-7EFDD1DD26A4}"/>
              </a:ext>
            </a:extLst>
          </p:cNvPr>
          <p:cNvSpPr txBox="1"/>
          <p:nvPr/>
        </p:nvSpPr>
        <p:spPr>
          <a:xfrm>
            <a:off x="10387112" y="3308950"/>
            <a:ext cx="174432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/>
              <a:t>New Earth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233A1C4B-55B9-48B7-1D4B-603DF2F9E67A}"/>
              </a:ext>
            </a:extLst>
          </p:cNvPr>
          <p:cNvSpPr txBox="1"/>
          <p:nvPr/>
        </p:nvSpPr>
        <p:spPr>
          <a:xfrm>
            <a:off x="11111012" y="4947250"/>
            <a:ext cx="76815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/>
              <a:t>Hell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3593DA0E-323E-58C5-AF04-BD1C7D98853B}"/>
              </a:ext>
            </a:extLst>
          </p:cNvPr>
          <p:cNvSpPr txBox="1"/>
          <p:nvPr/>
        </p:nvSpPr>
        <p:spPr>
          <a:xfrm>
            <a:off x="6998210" y="3082516"/>
            <a:ext cx="206851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Resurrection of</a:t>
            </a:r>
            <a:br>
              <a:rPr lang="en-US" sz="2000" b="1" dirty="0"/>
            </a:br>
            <a:r>
              <a:rPr lang="en-US" sz="2000" b="1" dirty="0"/>
              <a:t>Unbelieving Dead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402EC3A3-DB94-914C-93C1-12BC67E118A8}"/>
              </a:ext>
            </a:extLst>
          </p:cNvPr>
          <p:cNvSpPr txBox="1"/>
          <p:nvPr/>
        </p:nvSpPr>
        <p:spPr>
          <a:xfrm>
            <a:off x="800100" y="4782572"/>
            <a:ext cx="14867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Christ’s Death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0B39B01E-38BA-0E1B-97A7-5106321983AA}"/>
              </a:ext>
            </a:extLst>
          </p:cNvPr>
          <p:cNvSpPr txBox="1"/>
          <p:nvPr/>
        </p:nvSpPr>
        <p:spPr>
          <a:xfrm>
            <a:off x="1709304" y="3383428"/>
            <a:ext cx="137665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   Christ’s</a:t>
            </a:r>
            <a:br>
              <a:rPr lang="en-US" dirty="0"/>
            </a:br>
            <a:r>
              <a:rPr lang="en-US" dirty="0"/>
              <a:t>Resurrection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DA8BE8F0-2F50-FF24-CACE-8DD834F73922}"/>
              </a:ext>
            </a:extLst>
          </p:cNvPr>
          <p:cNvSpPr txBox="1"/>
          <p:nvPr/>
        </p:nvSpPr>
        <p:spPr>
          <a:xfrm>
            <a:off x="1833215" y="1907491"/>
            <a:ext cx="112883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   Christ’s</a:t>
            </a:r>
            <a:br>
              <a:rPr lang="en-US" dirty="0"/>
            </a:br>
            <a:r>
              <a:rPr lang="en-US" dirty="0"/>
              <a:t>Ascension</a:t>
            </a: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EFF2B543-7841-58FE-A6A6-DD4905CE9FF0}"/>
              </a:ext>
            </a:extLst>
          </p:cNvPr>
          <p:cNvSpPr txBox="1"/>
          <p:nvPr/>
        </p:nvSpPr>
        <p:spPr>
          <a:xfrm>
            <a:off x="5991225" y="1507194"/>
            <a:ext cx="106426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   Christ’s</a:t>
            </a:r>
            <a:br>
              <a:rPr lang="en-US" dirty="0"/>
            </a:br>
            <a:r>
              <a:rPr lang="en-US" dirty="0"/>
              <a:t>   Return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0219A66F-BBD0-55B2-21B3-92CA4E00F10C}"/>
              </a:ext>
            </a:extLst>
          </p:cNvPr>
          <p:cNvSpPr txBox="1"/>
          <p:nvPr/>
        </p:nvSpPr>
        <p:spPr>
          <a:xfrm>
            <a:off x="6200775" y="2288368"/>
            <a:ext cx="351179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Christ meets believers, dead and </a:t>
            </a:r>
            <a:br>
              <a:rPr lang="en-US" dirty="0"/>
            </a:br>
            <a:r>
              <a:rPr lang="en-US" dirty="0"/>
              <a:t>alive in the air, and returns to earth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BC5C289E-BEFA-6087-D2F1-396602ED7187}"/>
              </a:ext>
            </a:extLst>
          </p:cNvPr>
          <p:cNvSpPr txBox="1"/>
          <p:nvPr/>
        </p:nvSpPr>
        <p:spPr>
          <a:xfrm>
            <a:off x="3522440" y="177458"/>
            <a:ext cx="4937570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0" b="1" dirty="0"/>
              <a:t>Amillennialism</a:t>
            </a: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1F6537FF-E38D-D0A9-2866-F2484A026963}"/>
              </a:ext>
            </a:extLst>
          </p:cNvPr>
          <p:cNvSpPr txBox="1"/>
          <p:nvPr/>
        </p:nvSpPr>
        <p:spPr>
          <a:xfrm>
            <a:off x="3181350" y="1480498"/>
            <a:ext cx="219803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The Millennium</a:t>
            </a:r>
          </a:p>
        </p:txBody>
      </p:sp>
      <p:cxnSp>
        <p:nvCxnSpPr>
          <p:cNvPr id="67" name="Straight Arrow Connector 66">
            <a:extLst>
              <a:ext uri="{FF2B5EF4-FFF2-40B4-BE49-F238E27FC236}">
                <a16:creationId xmlns:a16="http://schemas.microsoft.com/office/drawing/2014/main" id="{21268CE5-3485-E204-FF24-64B20135B650}"/>
              </a:ext>
            </a:extLst>
          </p:cNvPr>
          <p:cNvCxnSpPr>
            <a:cxnSpLocks/>
          </p:cNvCxnSpPr>
          <p:nvPr/>
        </p:nvCxnSpPr>
        <p:spPr>
          <a:xfrm>
            <a:off x="5511262" y="3328000"/>
            <a:ext cx="0" cy="914400"/>
          </a:xfrm>
          <a:prstGeom prst="straightConnector1">
            <a:avLst/>
          </a:prstGeom>
          <a:ln w="635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8" name="TextBox 67">
            <a:extLst>
              <a:ext uri="{FF2B5EF4-FFF2-40B4-BE49-F238E27FC236}">
                <a16:creationId xmlns:a16="http://schemas.microsoft.com/office/drawing/2014/main" id="{53A4D83E-D0ED-298E-0887-4DBA56E6A5B8}"/>
              </a:ext>
            </a:extLst>
          </p:cNvPr>
          <p:cNvSpPr txBox="1"/>
          <p:nvPr/>
        </p:nvSpPr>
        <p:spPr>
          <a:xfrm>
            <a:off x="4664586" y="2889852"/>
            <a:ext cx="134094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Tribulation</a:t>
            </a:r>
          </a:p>
        </p:txBody>
      </p:sp>
    </p:spTree>
    <p:extLst>
      <p:ext uri="{BB962C8B-B14F-4D97-AF65-F5344CB8AC3E}">
        <p14:creationId xmlns:p14="http://schemas.microsoft.com/office/powerpoint/2010/main" val="403709762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959841-7FBA-43AE-B85F-43C6A3453E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60261" y="2066566"/>
            <a:ext cx="7594132" cy="3649133"/>
          </a:xfrm>
        </p:spPr>
        <p:txBody>
          <a:bodyPr/>
          <a:lstStyle/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			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E500D23-CF0E-F666-E8D9-8B6167EECA95}"/>
              </a:ext>
            </a:extLst>
          </p:cNvPr>
          <p:cNvSpPr txBox="1"/>
          <p:nvPr/>
        </p:nvSpPr>
        <p:spPr>
          <a:xfrm>
            <a:off x="1986509" y="726292"/>
            <a:ext cx="8283385" cy="58531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The Millennium of Revelation 20:4-6:</a:t>
            </a:r>
            <a:br>
              <a:rPr lang="en-US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en-US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Postmillennialism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The millennium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The binding of Satan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The timing of Christ’s return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The second coming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The resurrection  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3200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11983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3680D420-2098-9957-096B-25C634C0289A}"/>
              </a:ext>
            </a:extLst>
          </p:cNvPr>
          <p:cNvCxnSpPr/>
          <p:nvPr/>
        </p:nvCxnSpPr>
        <p:spPr>
          <a:xfrm>
            <a:off x="744071" y="4401671"/>
            <a:ext cx="10183905" cy="0"/>
          </a:xfrm>
          <a:prstGeom prst="line">
            <a:avLst/>
          </a:prstGeom>
          <a:ln w="1270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5E645EF5-F83F-A1DC-3C87-27604557AE8A}"/>
              </a:ext>
            </a:extLst>
          </p:cNvPr>
          <p:cNvCxnSpPr>
            <a:cxnSpLocks/>
          </p:cNvCxnSpPr>
          <p:nvPr/>
        </p:nvCxnSpPr>
        <p:spPr>
          <a:xfrm flipV="1">
            <a:off x="10915650" y="3800475"/>
            <a:ext cx="476250" cy="590550"/>
          </a:xfrm>
          <a:prstGeom prst="straightConnector1">
            <a:avLst/>
          </a:prstGeom>
          <a:ln w="1270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3780372B-A7F5-5FE4-626C-EC1981133FA4}"/>
              </a:ext>
            </a:extLst>
          </p:cNvPr>
          <p:cNvCxnSpPr/>
          <p:nvPr/>
        </p:nvCxnSpPr>
        <p:spPr>
          <a:xfrm>
            <a:off x="10927976" y="4401671"/>
            <a:ext cx="463924" cy="532279"/>
          </a:xfrm>
          <a:prstGeom prst="straightConnector1">
            <a:avLst/>
          </a:prstGeom>
          <a:ln w="1270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8DCA272B-8A5C-DF8F-BAEB-0B97385A1338}"/>
              </a:ext>
            </a:extLst>
          </p:cNvPr>
          <p:cNvCxnSpPr>
            <a:cxnSpLocks/>
          </p:cNvCxnSpPr>
          <p:nvPr/>
        </p:nvCxnSpPr>
        <p:spPr>
          <a:xfrm>
            <a:off x="1419225" y="3486150"/>
            <a:ext cx="0" cy="733425"/>
          </a:xfrm>
          <a:prstGeom prst="line">
            <a:avLst/>
          </a:prstGeom>
          <a:ln w="6032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3A20169B-0394-6335-6371-8304E7962ACE}"/>
              </a:ext>
            </a:extLst>
          </p:cNvPr>
          <p:cNvCxnSpPr>
            <a:cxnSpLocks/>
          </p:cNvCxnSpPr>
          <p:nvPr/>
        </p:nvCxnSpPr>
        <p:spPr>
          <a:xfrm>
            <a:off x="1085850" y="3724275"/>
            <a:ext cx="666750" cy="0"/>
          </a:xfrm>
          <a:prstGeom prst="line">
            <a:avLst/>
          </a:prstGeom>
          <a:ln w="6032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57B071DE-ACAB-7E83-4703-32B336B352A6}"/>
              </a:ext>
            </a:extLst>
          </p:cNvPr>
          <p:cNvCxnSpPr/>
          <p:nvPr/>
        </p:nvCxnSpPr>
        <p:spPr>
          <a:xfrm>
            <a:off x="2019300" y="4772025"/>
            <a:ext cx="438150" cy="0"/>
          </a:xfrm>
          <a:prstGeom prst="line">
            <a:avLst/>
          </a:prstGeom>
          <a:ln w="698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6C500C97-3C06-56BC-55C8-E2CB72D04BBD}"/>
              </a:ext>
            </a:extLst>
          </p:cNvPr>
          <p:cNvCxnSpPr/>
          <p:nvPr/>
        </p:nvCxnSpPr>
        <p:spPr>
          <a:xfrm flipV="1">
            <a:off x="2486025" y="3990975"/>
            <a:ext cx="161925" cy="762000"/>
          </a:xfrm>
          <a:prstGeom prst="line">
            <a:avLst/>
          </a:prstGeom>
          <a:ln w="698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097EBA69-542C-2FB4-6042-CCD0DC34FA4E}"/>
              </a:ext>
            </a:extLst>
          </p:cNvPr>
          <p:cNvCxnSpPr/>
          <p:nvPr/>
        </p:nvCxnSpPr>
        <p:spPr>
          <a:xfrm>
            <a:off x="2619375" y="4010025"/>
            <a:ext cx="371475" cy="0"/>
          </a:xfrm>
          <a:prstGeom prst="line">
            <a:avLst/>
          </a:prstGeom>
          <a:ln w="698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6A4D3AFF-7BB3-6838-4169-7D11DC0D4C6B}"/>
              </a:ext>
            </a:extLst>
          </p:cNvPr>
          <p:cNvCxnSpPr/>
          <p:nvPr/>
        </p:nvCxnSpPr>
        <p:spPr>
          <a:xfrm flipV="1">
            <a:off x="3000375" y="1438275"/>
            <a:ext cx="0" cy="2552700"/>
          </a:xfrm>
          <a:prstGeom prst="straightConnector1">
            <a:avLst/>
          </a:prstGeom>
          <a:ln w="698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F13072B4-5266-F2BE-FC29-B264A59A0E07}"/>
              </a:ext>
            </a:extLst>
          </p:cNvPr>
          <p:cNvCxnSpPr>
            <a:cxnSpLocks/>
          </p:cNvCxnSpPr>
          <p:nvPr/>
        </p:nvCxnSpPr>
        <p:spPr>
          <a:xfrm>
            <a:off x="3000375" y="1409700"/>
            <a:ext cx="3048000" cy="0"/>
          </a:xfrm>
          <a:prstGeom prst="line">
            <a:avLst/>
          </a:prstGeom>
          <a:ln w="635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DEC1A852-3B2D-5CA2-69CE-325CA94CECE5}"/>
              </a:ext>
            </a:extLst>
          </p:cNvPr>
          <p:cNvCxnSpPr>
            <a:cxnSpLocks/>
          </p:cNvCxnSpPr>
          <p:nvPr/>
        </p:nvCxnSpPr>
        <p:spPr>
          <a:xfrm>
            <a:off x="6019800" y="1438275"/>
            <a:ext cx="0" cy="2857500"/>
          </a:xfrm>
          <a:prstGeom prst="straightConnector1">
            <a:avLst/>
          </a:prstGeom>
          <a:ln w="635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id="{F243496F-B74F-B1D4-FDD5-852E5EE3EA20}"/>
              </a:ext>
            </a:extLst>
          </p:cNvPr>
          <p:cNvCxnSpPr/>
          <p:nvPr/>
        </p:nvCxnSpPr>
        <p:spPr>
          <a:xfrm flipV="1">
            <a:off x="7867650" y="3800475"/>
            <a:ext cx="0" cy="1123950"/>
          </a:xfrm>
          <a:prstGeom prst="straightConnector1">
            <a:avLst/>
          </a:prstGeom>
          <a:ln w="666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041CCBDD-3AB9-328E-C547-9ED2515AD58D}"/>
              </a:ext>
            </a:extLst>
          </p:cNvPr>
          <p:cNvCxnSpPr/>
          <p:nvPr/>
        </p:nvCxnSpPr>
        <p:spPr>
          <a:xfrm flipV="1">
            <a:off x="6048375" y="4762500"/>
            <a:ext cx="371475" cy="9525"/>
          </a:xfrm>
          <a:prstGeom prst="line">
            <a:avLst/>
          </a:prstGeom>
          <a:ln w="635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AAE9D0FE-E092-E7B1-A441-215CAA76EE42}"/>
              </a:ext>
            </a:extLst>
          </p:cNvPr>
          <p:cNvCxnSpPr/>
          <p:nvPr/>
        </p:nvCxnSpPr>
        <p:spPr>
          <a:xfrm>
            <a:off x="6096000" y="3019425"/>
            <a:ext cx="323850" cy="0"/>
          </a:xfrm>
          <a:prstGeom prst="line">
            <a:avLst/>
          </a:prstGeom>
          <a:ln w="635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D7E83B6D-87D4-EB71-FBD7-DD8EF677274A}"/>
              </a:ext>
            </a:extLst>
          </p:cNvPr>
          <p:cNvCxnSpPr>
            <a:cxnSpLocks/>
          </p:cNvCxnSpPr>
          <p:nvPr/>
        </p:nvCxnSpPr>
        <p:spPr>
          <a:xfrm>
            <a:off x="6419850" y="3019425"/>
            <a:ext cx="0" cy="1752600"/>
          </a:xfrm>
          <a:prstGeom prst="line">
            <a:avLst/>
          </a:prstGeom>
          <a:ln w="635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6" name="Straight Connector 45">
            <a:extLst>
              <a:ext uri="{FF2B5EF4-FFF2-40B4-BE49-F238E27FC236}">
                <a16:creationId xmlns:a16="http://schemas.microsoft.com/office/drawing/2014/main" id="{CE911665-BC22-820F-3648-F0375490AB94}"/>
              </a:ext>
            </a:extLst>
          </p:cNvPr>
          <p:cNvCxnSpPr/>
          <p:nvPr/>
        </p:nvCxnSpPr>
        <p:spPr>
          <a:xfrm flipV="1">
            <a:off x="6781800" y="3038475"/>
            <a:ext cx="0" cy="447675"/>
          </a:xfrm>
          <a:prstGeom prst="line">
            <a:avLst/>
          </a:prstGeom>
          <a:ln w="635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8" name="Straight Connector 47">
            <a:extLst>
              <a:ext uri="{FF2B5EF4-FFF2-40B4-BE49-F238E27FC236}">
                <a16:creationId xmlns:a16="http://schemas.microsoft.com/office/drawing/2014/main" id="{5C1EB167-9C9B-2C63-320C-FF97565E6B9A}"/>
              </a:ext>
            </a:extLst>
          </p:cNvPr>
          <p:cNvCxnSpPr/>
          <p:nvPr/>
        </p:nvCxnSpPr>
        <p:spPr>
          <a:xfrm flipH="1">
            <a:off x="6419850" y="3019425"/>
            <a:ext cx="371475" cy="0"/>
          </a:xfrm>
          <a:prstGeom prst="line">
            <a:avLst/>
          </a:prstGeom>
          <a:ln w="635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50" name="Graphic 49" descr="Man">
            <a:extLst>
              <a:ext uri="{FF2B5EF4-FFF2-40B4-BE49-F238E27FC236}">
                <a16:creationId xmlns:a16="http://schemas.microsoft.com/office/drawing/2014/main" id="{41229932-C5AC-2AF1-B703-B3D7FED05EC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334125" y="3389778"/>
            <a:ext cx="914400" cy="914400"/>
          </a:xfrm>
          <a:prstGeom prst="rect">
            <a:avLst/>
          </a:prstGeom>
        </p:spPr>
      </p:pic>
      <p:sp>
        <p:nvSpPr>
          <p:cNvPr id="51" name="TextBox 50">
            <a:extLst>
              <a:ext uri="{FF2B5EF4-FFF2-40B4-BE49-F238E27FC236}">
                <a16:creationId xmlns:a16="http://schemas.microsoft.com/office/drawing/2014/main" id="{C9D689FB-91AE-3E10-7154-52B25EA62A45}"/>
              </a:ext>
            </a:extLst>
          </p:cNvPr>
          <p:cNvSpPr txBox="1"/>
          <p:nvPr/>
        </p:nvSpPr>
        <p:spPr>
          <a:xfrm>
            <a:off x="647700" y="5857875"/>
            <a:ext cx="276287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Proponents:   B. B. Warfield</a:t>
            </a:r>
            <a:br>
              <a:rPr lang="en-US" dirty="0"/>
            </a:br>
            <a:r>
              <a:rPr lang="en-US" dirty="0"/>
              <a:t>                         J. J. Davis</a:t>
            </a:r>
            <a:br>
              <a:rPr lang="en-US" dirty="0"/>
            </a:br>
            <a:r>
              <a:rPr lang="en-US" dirty="0"/>
              <a:t>                         C. J. Collins</a:t>
            </a:r>
          </a:p>
        </p:txBody>
      </p:sp>
      <p:sp>
        <p:nvSpPr>
          <p:cNvPr id="52" name="Right Brace 51">
            <a:extLst>
              <a:ext uri="{FF2B5EF4-FFF2-40B4-BE49-F238E27FC236}">
                <a16:creationId xmlns:a16="http://schemas.microsoft.com/office/drawing/2014/main" id="{DC380398-C2FE-12DD-B0C9-0D74105360BC}"/>
              </a:ext>
            </a:extLst>
          </p:cNvPr>
          <p:cNvSpPr/>
          <p:nvPr/>
        </p:nvSpPr>
        <p:spPr>
          <a:xfrm rot="5400000">
            <a:off x="6702937" y="4409658"/>
            <a:ext cx="590547" cy="1776967"/>
          </a:xfrm>
          <a:prstGeom prst="rightBrace">
            <a:avLst>
              <a:gd name="adj1" fmla="val 3494"/>
              <a:gd name="adj2" fmla="val 50000"/>
            </a:avLst>
          </a:prstGeom>
          <a:ln w="762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7C85BCC0-9B20-02F5-905E-84FEAE512DDA}"/>
              </a:ext>
            </a:extLst>
          </p:cNvPr>
          <p:cNvSpPr txBox="1"/>
          <p:nvPr/>
        </p:nvSpPr>
        <p:spPr>
          <a:xfrm>
            <a:off x="5938837" y="5723421"/>
            <a:ext cx="21829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1</a:t>
            </a:r>
            <a:r>
              <a:rPr lang="en-US" sz="2400" b="1" baseline="30000" dirty="0"/>
              <a:t>st</a:t>
            </a:r>
            <a:r>
              <a:rPr lang="en-US" sz="2400" b="1" dirty="0"/>
              <a:t> Resurrection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C7515151-8AB9-D7F3-6879-25B3990266EA}"/>
              </a:ext>
            </a:extLst>
          </p:cNvPr>
          <p:cNvSpPr txBox="1"/>
          <p:nvPr/>
        </p:nvSpPr>
        <p:spPr>
          <a:xfrm>
            <a:off x="8205887" y="3785200"/>
            <a:ext cx="262244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/>
              <a:t>Last Judgment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09C209DD-A2DF-1C93-B76C-7EFDD1DD26A4}"/>
              </a:ext>
            </a:extLst>
          </p:cNvPr>
          <p:cNvSpPr txBox="1"/>
          <p:nvPr/>
        </p:nvSpPr>
        <p:spPr>
          <a:xfrm>
            <a:off x="10387112" y="3308950"/>
            <a:ext cx="174432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/>
              <a:t>New Earth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233A1C4B-55B9-48B7-1D4B-603DF2F9E67A}"/>
              </a:ext>
            </a:extLst>
          </p:cNvPr>
          <p:cNvSpPr txBox="1"/>
          <p:nvPr/>
        </p:nvSpPr>
        <p:spPr>
          <a:xfrm>
            <a:off x="11111012" y="4947250"/>
            <a:ext cx="76815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/>
              <a:t>Hell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3593DA0E-323E-58C5-AF04-BD1C7D98853B}"/>
              </a:ext>
            </a:extLst>
          </p:cNvPr>
          <p:cNvSpPr txBox="1"/>
          <p:nvPr/>
        </p:nvSpPr>
        <p:spPr>
          <a:xfrm>
            <a:off x="6998210" y="3082516"/>
            <a:ext cx="206851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Resurrection of</a:t>
            </a:r>
            <a:br>
              <a:rPr lang="en-US" sz="2000" b="1" dirty="0"/>
            </a:br>
            <a:r>
              <a:rPr lang="en-US" sz="2000" b="1" dirty="0"/>
              <a:t>Unbelieving Dead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402EC3A3-DB94-914C-93C1-12BC67E118A8}"/>
              </a:ext>
            </a:extLst>
          </p:cNvPr>
          <p:cNvSpPr txBox="1"/>
          <p:nvPr/>
        </p:nvSpPr>
        <p:spPr>
          <a:xfrm>
            <a:off x="800100" y="4782572"/>
            <a:ext cx="14867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Christ’s Death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0B39B01E-38BA-0E1B-97A7-5106321983AA}"/>
              </a:ext>
            </a:extLst>
          </p:cNvPr>
          <p:cNvSpPr txBox="1"/>
          <p:nvPr/>
        </p:nvSpPr>
        <p:spPr>
          <a:xfrm>
            <a:off x="1709304" y="3383428"/>
            <a:ext cx="137665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   Christ’s</a:t>
            </a:r>
            <a:br>
              <a:rPr lang="en-US" dirty="0"/>
            </a:br>
            <a:r>
              <a:rPr lang="en-US" dirty="0"/>
              <a:t>Resurrection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DA8BE8F0-2F50-FF24-CACE-8DD834F73922}"/>
              </a:ext>
            </a:extLst>
          </p:cNvPr>
          <p:cNvSpPr txBox="1"/>
          <p:nvPr/>
        </p:nvSpPr>
        <p:spPr>
          <a:xfrm>
            <a:off x="1833215" y="1907491"/>
            <a:ext cx="112883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   Christ’s</a:t>
            </a:r>
            <a:br>
              <a:rPr lang="en-US" dirty="0"/>
            </a:br>
            <a:r>
              <a:rPr lang="en-US" dirty="0"/>
              <a:t>Ascension</a:t>
            </a: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EFF2B543-7841-58FE-A6A6-DD4905CE9FF0}"/>
              </a:ext>
            </a:extLst>
          </p:cNvPr>
          <p:cNvSpPr txBox="1"/>
          <p:nvPr/>
        </p:nvSpPr>
        <p:spPr>
          <a:xfrm>
            <a:off x="5991225" y="1507194"/>
            <a:ext cx="106426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   Christ’s</a:t>
            </a:r>
            <a:br>
              <a:rPr lang="en-US" dirty="0"/>
            </a:br>
            <a:r>
              <a:rPr lang="en-US" dirty="0"/>
              <a:t>   Return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0219A66F-BBD0-55B2-21B3-92CA4E00F10C}"/>
              </a:ext>
            </a:extLst>
          </p:cNvPr>
          <p:cNvSpPr txBox="1"/>
          <p:nvPr/>
        </p:nvSpPr>
        <p:spPr>
          <a:xfrm>
            <a:off x="6200775" y="2288368"/>
            <a:ext cx="351179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Christ meets believers, dead and </a:t>
            </a:r>
            <a:br>
              <a:rPr lang="en-US" dirty="0"/>
            </a:br>
            <a:r>
              <a:rPr lang="en-US" dirty="0"/>
              <a:t>alive in the air and returns to earth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BC5C289E-BEFA-6087-D2F1-396602ED7187}"/>
              </a:ext>
            </a:extLst>
          </p:cNvPr>
          <p:cNvSpPr txBox="1"/>
          <p:nvPr/>
        </p:nvSpPr>
        <p:spPr>
          <a:xfrm>
            <a:off x="3097461" y="177458"/>
            <a:ext cx="5844677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0" b="1" dirty="0"/>
              <a:t>Postmillennialism</a:t>
            </a: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1F6537FF-E38D-D0A9-2866-F2484A026963}"/>
              </a:ext>
            </a:extLst>
          </p:cNvPr>
          <p:cNvSpPr txBox="1"/>
          <p:nvPr/>
        </p:nvSpPr>
        <p:spPr>
          <a:xfrm>
            <a:off x="3821761" y="3969603"/>
            <a:ext cx="219803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The Millennium</a:t>
            </a:r>
            <a:br>
              <a:rPr lang="en-US" sz="2400" b="1" dirty="0"/>
            </a:br>
            <a:r>
              <a:rPr lang="en-US" sz="2400" b="1" dirty="0"/>
              <a:t>            (future)</a:t>
            </a:r>
          </a:p>
        </p:txBody>
      </p:sp>
      <p:cxnSp>
        <p:nvCxnSpPr>
          <p:cNvPr id="67" name="Straight Arrow Connector 66">
            <a:extLst>
              <a:ext uri="{FF2B5EF4-FFF2-40B4-BE49-F238E27FC236}">
                <a16:creationId xmlns:a16="http://schemas.microsoft.com/office/drawing/2014/main" id="{21268CE5-3485-E204-FF24-64B20135B650}"/>
              </a:ext>
            </a:extLst>
          </p:cNvPr>
          <p:cNvCxnSpPr>
            <a:cxnSpLocks/>
          </p:cNvCxnSpPr>
          <p:nvPr/>
        </p:nvCxnSpPr>
        <p:spPr>
          <a:xfrm>
            <a:off x="3453862" y="3389778"/>
            <a:ext cx="0" cy="914400"/>
          </a:xfrm>
          <a:prstGeom prst="straightConnector1">
            <a:avLst/>
          </a:prstGeom>
          <a:ln w="635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8" name="TextBox 67">
            <a:extLst>
              <a:ext uri="{FF2B5EF4-FFF2-40B4-BE49-F238E27FC236}">
                <a16:creationId xmlns:a16="http://schemas.microsoft.com/office/drawing/2014/main" id="{53A4D83E-D0ED-298E-0887-4DBA56E6A5B8}"/>
              </a:ext>
            </a:extLst>
          </p:cNvPr>
          <p:cNvSpPr txBox="1"/>
          <p:nvPr/>
        </p:nvSpPr>
        <p:spPr>
          <a:xfrm>
            <a:off x="3235826" y="3039597"/>
            <a:ext cx="234551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Tribulation </a:t>
            </a:r>
            <a:br>
              <a:rPr lang="en-US" sz="2000" b="1" dirty="0"/>
            </a:br>
            <a:r>
              <a:rPr lang="en-US" sz="2000" b="1" dirty="0"/>
              <a:t>    (fulfilled in AD 70)</a:t>
            </a:r>
          </a:p>
        </p:txBody>
      </p:sp>
    </p:spTree>
    <p:extLst>
      <p:ext uri="{BB962C8B-B14F-4D97-AF65-F5344CB8AC3E}">
        <p14:creationId xmlns:p14="http://schemas.microsoft.com/office/powerpoint/2010/main" val="13007282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959841-7FBA-43AE-B85F-43C6A3453E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60261" y="851648"/>
            <a:ext cx="7594132" cy="4864052"/>
          </a:xfrm>
        </p:spPr>
        <p:txBody>
          <a:bodyPr>
            <a:noAutofit/>
          </a:bodyPr>
          <a:lstStyle/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Biblical Pictures of the Church</a:t>
            </a: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3200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 body of Christ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 bride of Christ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 temple of the Holy Spirit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 new humanity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 family of God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 people of God</a:t>
            </a:r>
          </a:p>
        </p:txBody>
      </p:sp>
    </p:spTree>
    <p:extLst>
      <p:ext uri="{BB962C8B-B14F-4D97-AF65-F5344CB8AC3E}">
        <p14:creationId xmlns:p14="http://schemas.microsoft.com/office/powerpoint/2010/main" val="42357905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959841-7FBA-43AE-B85F-43C6A3453E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60261" y="2066566"/>
            <a:ext cx="7594132" cy="3649133"/>
          </a:xfrm>
        </p:spPr>
        <p:txBody>
          <a:bodyPr/>
          <a:lstStyle/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			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E500D23-CF0E-F666-E8D9-8B6167EECA95}"/>
              </a:ext>
            </a:extLst>
          </p:cNvPr>
          <p:cNvSpPr txBox="1"/>
          <p:nvPr/>
        </p:nvSpPr>
        <p:spPr>
          <a:xfrm>
            <a:off x="1569741" y="427711"/>
            <a:ext cx="8358030" cy="532620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The Millennium of Revelation 20:4-6: </a:t>
            </a:r>
            <a:br>
              <a:rPr lang="en-US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US" sz="3200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Historic Premillennialism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The millennium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The binding of Satan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The timing of Christ’s return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The second coming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The resurrection 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3200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62429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3680D420-2098-9957-096B-25C634C0289A}"/>
              </a:ext>
            </a:extLst>
          </p:cNvPr>
          <p:cNvCxnSpPr/>
          <p:nvPr/>
        </p:nvCxnSpPr>
        <p:spPr>
          <a:xfrm>
            <a:off x="744071" y="4401671"/>
            <a:ext cx="10183905" cy="0"/>
          </a:xfrm>
          <a:prstGeom prst="line">
            <a:avLst/>
          </a:prstGeom>
          <a:ln w="1270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5E645EF5-F83F-A1DC-3C87-27604557AE8A}"/>
              </a:ext>
            </a:extLst>
          </p:cNvPr>
          <p:cNvCxnSpPr>
            <a:cxnSpLocks/>
          </p:cNvCxnSpPr>
          <p:nvPr/>
        </p:nvCxnSpPr>
        <p:spPr>
          <a:xfrm flipV="1">
            <a:off x="10915650" y="3800475"/>
            <a:ext cx="476250" cy="590550"/>
          </a:xfrm>
          <a:prstGeom prst="straightConnector1">
            <a:avLst/>
          </a:prstGeom>
          <a:ln w="1270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3780372B-A7F5-5FE4-626C-EC1981133FA4}"/>
              </a:ext>
            </a:extLst>
          </p:cNvPr>
          <p:cNvCxnSpPr/>
          <p:nvPr/>
        </p:nvCxnSpPr>
        <p:spPr>
          <a:xfrm>
            <a:off x="10927976" y="4401671"/>
            <a:ext cx="463924" cy="532279"/>
          </a:xfrm>
          <a:prstGeom prst="straightConnector1">
            <a:avLst/>
          </a:prstGeom>
          <a:ln w="1270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8DCA272B-8A5C-DF8F-BAEB-0B97385A1338}"/>
              </a:ext>
            </a:extLst>
          </p:cNvPr>
          <p:cNvCxnSpPr>
            <a:cxnSpLocks/>
          </p:cNvCxnSpPr>
          <p:nvPr/>
        </p:nvCxnSpPr>
        <p:spPr>
          <a:xfrm>
            <a:off x="1419225" y="3486150"/>
            <a:ext cx="0" cy="733425"/>
          </a:xfrm>
          <a:prstGeom prst="line">
            <a:avLst/>
          </a:prstGeom>
          <a:ln w="6032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3A20169B-0394-6335-6371-8304E7962ACE}"/>
              </a:ext>
            </a:extLst>
          </p:cNvPr>
          <p:cNvCxnSpPr>
            <a:cxnSpLocks/>
          </p:cNvCxnSpPr>
          <p:nvPr/>
        </p:nvCxnSpPr>
        <p:spPr>
          <a:xfrm>
            <a:off x="1085850" y="3724275"/>
            <a:ext cx="666750" cy="0"/>
          </a:xfrm>
          <a:prstGeom prst="line">
            <a:avLst/>
          </a:prstGeom>
          <a:ln w="6032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57B071DE-ACAB-7E83-4703-32B336B352A6}"/>
              </a:ext>
            </a:extLst>
          </p:cNvPr>
          <p:cNvCxnSpPr/>
          <p:nvPr/>
        </p:nvCxnSpPr>
        <p:spPr>
          <a:xfrm>
            <a:off x="2037230" y="4772025"/>
            <a:ext cx="438150" cy="0"/>
          </a:xfrm>
          <a:prstGeom prst="line">
            <a:avLst/>
          </a:prstGeom>
          <a:ln w="698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6C500C97-3C06-56BC-55C8-E2CB72D04BBD}"/>
              </a:ext>
            </a:extLst>
          </p:cNvPr>
          <p:cNvCxnSpPr/>
          <p:nvPr/>
        </p:nvCxnSpPr>
        <p:spPr>
          <a:xfrm flipV="1">
            <a:off x="2486025" y="3990975"/>
            <a:ext cx="161925" cy="762000"/>
          </a:xfrm>
          <a:prstGeom prst="line">
            <a:avLst/>
          </a:prstGeom>
          <a:ln w="698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097EBA69-542C-2FB4-6042-CCD0DC34FA4E}"/>
              </a:ext>
            </a:extLst>
          </p:cNvPr>
          <p:cNvCxnSpPr/>
          <p:nvPr/>
        </p:nvCxnSpPr>
        <p:spPr>
          <a:xfrm>
            <a:off x="2619375" y="4010025"/>
            <a:ext cx="371475" cy="0"/>
          </a:xfrm>
          <a:prstGeom prst="line">
            <a:avLst/>
          </a:prstGeom>
          <a:ln w="698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6A4D3AFF-7BB3-6838-4169-7D11DC0D4C6B}"/>
              </a:ext>
            </a:extLst>
          </p:cNvPr>
          <p:cNvCxnSpPr/>
          <p:nvPr/>
        </p:nvCxnSpPr>
        <p:spPr>
          <a:xfrm flipV="1">
            <a:off x="3000375" y="1438275"/>
            <a:ext cx="0" cy="2552700"/>
          </a:xfrm>
          <a:prstGeom prst="straightConnector1">
            <a:avLst/>
          </a:prstGeom>
          <a:ln w="698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F13072B4-5266-F2BE-FC29-B264A59A0E07}"/>
              </a:ext>
            </a:extLst>
          </p:cNvPr>
          <p:cNvCxnSpPr>
            <a:cxnSpLocks/>
          </p:cNvCxnSpPr>
          <p:nvPr/>
        </p:nvCxnSpPr>
        <p:spPr>
          <a:xfrm>
            <a:off x="3000375" y="1409700"/>
            <a:ext cx="2105018" cy="0"/>
          </a:xfrm>
          <a:prstGeom prst="line">
            <a:avLst/>
          </a:prstGeom>
          <a:ln w="635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DEC1A852-3B2D-5CA2-69CE-325CA94CECE5}"/>
              </a:ext>
            </a:extLst>
          </p:cNvPr>
          <p:cNvCxnSpPr>
            <a:cxnSpLocks/>
          </p:cNvCxnSpPr>
          <p:nvPr/>
        </p:nvCxnSpPr>
        <p:spPr>
          <a:xfrm>
            <a:off x="5105393" y="1438275"/>
            <a:ext cx="0" cy="2857500"/>
          </a:xfrm>
          <a:prstGeom prst="straightConnector1">
            <a:avLst/>
          </a:prstGeom>
          <a:ln w="635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id="{F243496F-B74F-B1D4-FDD5-852E5EE3EA20}"/>
              </a:ext>
            </a:extLst>
          </p:cNvPr>
          <p:cNvCxnSpPr/>
          <p:nvPr/>
        </p:nvCxnSpPr>
        <p:spPr>
          <a:xfrm flipV="1">
            <a:off x="7867650" y="3800475"/>
            <a:ext cx="0" cy="1123950"/>
          </a:xfrm>
          <a:prstGeom prst="straightConnector1">
            <a:avLst/>
          </a:prstGeom>
          <a:ln w="666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041CCBDD-3AB9-328E-C547-9ED2515AD58D}"/>
              </a:ext>
            </a:extLst>
          </p:cNvPr>
          <p:cNvCxnSpPr/>
          <p:nvPr/>
        </p:nvCxnSpPr>
        <p:spPr>
          <a:xfrm flipV="1">
            <a:off x="4963646" y="4762500"/>
            <a:ext cx="371475" cy="9525"/>
          </a:xfrm>
          <a:prstGeom prst="line">
            <a:avLst/>
          </a:prstGeom>
          <a:ln w="635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AAE9D0FE-E092-E7B1-A441-215CAA76EE42}"/>
              </a:ext>
            </a:extLst>
          </p:cNvPr>
          <p:cNvCxnSpPr/>
          <p:nvPr/>
        </p:nvCxnSpPr>
        <p:spPr>
          <a:xfrm>
            <a:off x="5118845" y="3019425"/>
            <a:ext cx="323850" cy="0"/>
          </a:xfrm>
          <a:prstGeom prst="line">
            <a:avLst/>
          </a:prstGeom>
          <a:ln w="635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D7E83B6D-87D4-EB71-FBD7-DD8EF677274A}"/>
              </a:ext>
            </a:extLst>
          </p:cNvPr>
          <p:cNvCxnSpPr>
            <a:cxnSpLocks/>
          </p:cNvCxnSpPr>
          <p:nvPr/>
        </p:nvCxnSpPr>
        <p:spPr>
          <a:xfrm>
            <a:off x="5344084" y="3019425"/>
            <a:ext cx="0" cy="1752600"/>
          </a:xfrm>
          <a:prstGeom prst="line">
            <a:avLst/>
          </a:prstGeom>
          <a:ln w="635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6" name="Straight Connector 45">
            <a:extLst>
              <a:ext uri="{FF2B5EF4-FFF2-40B4-BE49-F238E27FC236}">
                <a16:creationId xmlns:a16="http://schemas.microsoft.com/office/drawing/2014/main" id="{CE911665-BC22-820F-3648-F0375490AB94}"/>
              </a:ext>
            </a:extLst>
          </p:cNvPr>
          <p:cNvCxnSpPr/>
          <p:nvPr/>
        </p:nvCxnSpPr>
        <p:spPr>
          <a:xfrm flipV="1">
            <a:off x="5706034" y="3038475"/>
            <a:ext cx="0" cy="447675"/>
          </a:xfrm>
          <a:prstGeom prst="line">
            <a:avLst/>
          </a:prstGeom>
          <a:ln w="635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8" name="Straight Connector 47">
            <a:extLst>
              <a:ext uri="{FF2B5EF4-FFF2-40B4-BE49-F238E27FC236}">
                <a16:creationId xmlns:a16="http://schemas.microsoft.com/office/drawing/2014/main" id="{5C1EB167-9C9B-2C63-320C-FF97565E6B9A}"/>
              </a:ext>
            </a:extLst>
          </p:cNvPr>
          <p:cNvCxnSpPr/>
          <p:nvPr/>
        </p:nvCxnSpPr>
        <p:spPr>
          <a:xfrm flipH="1">
            <a:off x="5344084" y="3019425"/>
            <a:ext cx="371475" cy="0"/>
          </a:xfrm>
          <a:prstGeom prst="line">
            <a:avLst/>
          </a:prstGeom>
          <a:ln w="635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50" name="Graphic 49" descr="Man">
            <a:extLst>
              <a:ext uri="{FF2B5EF4-FFF2-40B4-BE49-F238E27FC236}">
                <a16:creationId xmlns:a16="http://schemas.microsoft.com/office/drawing/2014/main" id="{41229932-C5AC-2AF1-B703-B3D7FED05EC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258359" y="3389778"/>
            <a:ext cx="914400" cy="914400"/>
          </a:xfrm>
          <a:prstGeom prst="rect">
            <a:avLst/>
          </a:prstGeom>
        </p:spPr>
      </p:pic>
      <p:sp>
        <p:nvSpPr>
          <p:cNvPr id="51" name="TextBox 50">
            <a:extLst>
              <a:ext uri="{FF2B5EF4-FFF2-40B4-BE49-F238E27FC236}">
                <a16:creationId xmlns:a16="http://schemas.microsoft.com/office/drawing/2014/main" id="{C9D689FB-91AE-3E10-7154-52B25EA62A45}"/>
              </a:ext>
            </a:extLst>
          </p:cNvPr>
          <p:cNvSpPr txBox="1"/>
          <p:nvPr/>
        </p:nvSpPr>
        <p:spPr>
          <a:xfrm>
            <a:off x="647700" y="5857875"/>
            <a:ext cx="251165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Proponents:   G. E. Ladd</a:t>
            </a:r>
            <a:br>
              <a:rPr lang="en-US" dirty="0"/>
            </a:br>
            <a:r>
              <a:rPr lang="en-US" dirty="0"/>
              <a:t>                         J. </a:t>
            </a:r>
            <a:r>
              <a:rPr lang="en-US" dirty="0" err="1"/>
              <a:t>B.Payne</a:t>
            </a:r>
            <a:br>
              <a:rPr lang="en-US" dirty="0"/>
            </a:br>
            <a:r>
              <a:rPr lang="en-US" dirty="0"/>
              <a:t>                         D. C. Jones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7C85BCC0-9B20-02F5-905E-84FEAE512DDA}"/>
              </a:ext>
            </a:extLst>
          </p:cNvPr>
          <p:cNvSpPr txBox="1"/>
          <p:nvPr/>
        </p:nvSpPr>
        <p:spPr>
          <a:xfrm>
            <a:off x="5586257" y="5396210"/>
            <a:ext cx="222535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2 Resurrections 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C7515151-8AB9-D7F3-6879-25B3990266EA}"/>
              </a:ext>
            </a:extLst>
          </p:cNvPr>
          <p:cNvSpPr txBox="1"/>
          <p:nvPr/>
        </p:nvSpPr>
        <p:spPr>
          <a:xfrm>
            <a:off x="8205887" y="3785200"/>
            <a:ext cx="262244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/>
              <a:t>Last Judgment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09C209DD-A2DF-1C93-B76C-7EFDD1DD26A4}"/>
              </a:ext>
            </a:extLst>
          </p:cNvPr>
          <p:cNvSpPr txBox="1"/>
          <p:nvPr/>
        </p:nvSpPr>
        <p:spPr>
          <a:xfrm>
            <a:off x="10387112" y="3308950"/>
            <a:ext cx="174432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/>
              <a:t>New Earth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233A1C4B-55B9-48B7-1D4B-603DF2F9E67A}"/>
              </a:ext>
            </a:extLst>
          </p:cNvPr>
          <p:cNvSpPr txBox="1"/>
          <p:nvPr/>
        </p:nvSpPr>
        <p:spPr>
          <a:xfrm>
            <a:off x="11111012" y="4947250"/>
            <a:ext cx="76815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/>
              <a:t>Hell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3593DA0E-323E-58C5-AF04-BD1C7D98853B}"/>
              </a:ext>
            </a:extLst>
          </p:cNvPr>
          <p:cNvSpPr txBox="1"/>
          <p:nvPr/>
        </p:nvSpPr>
        <p:spPr>
          <a:xfrm>
            <a:off x="6998210" y="3082516"/>
            <a:ext cx="206851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Resurrection of</a:t>
            </a:r>
            <a:br>
              <a:rPr lang="en-US" sz="2000" b="1" dirty="0"/>
            </a:br>
            <a:r>
              <a:rPr lang="en-US" sz="2000" b="1" dirty="0"/>
              <a:t>Unbelieving Dead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402EC3A3-DB94-914C-93C1-12BC67E118A8}"/>
              </a:ext>
            </a:extLst>
          </p:cNvPr>
          <p:cNvSpPr txBox="1"/>
          <p:nvPr/>
        </p:nvSpPr>
        <p:spPr>
          <a:xfrm>
            <a:off x="800100" y="4782572"/>
            <a:ext cx="14867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Christ’s Death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0B39B01E-38BA-0E1B-97A7-5106321983AA}"/>
              </a:ext>
            </a:extLst>
          </p:cNvPr>
          <p:cNvSpPr txBox="1"/>
          <p:nvPr/>
        </p:nvSpPr>
        <p:spPr>
          <a:xfrm>
            <a:off x="1709304" y="3383428"/>
            <a:ext cx="137665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   Christ’s</a:t>
            </a:r>
            <a:br>
              <a:rPr lang="en-US" dirty="0"/>
            </a:br>
            <a:r>
              <a:rPr lang="en-US" dirty="0"/>
              <a:t>Resurrection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DA8BE8F0-2F50-FF24-CACE-8DD834F73922}"/>
              </a:ext>
            </a:extLst>
          </p:cNvPr>
          <p:cNvSpPr txBox="1"/>
          <p:nvPr/>
        </p:nvSpPr>
        <p:spPr>
          <a:xfrm>
            <a:off x="1833215" y="1907491"/>
            <a:ext cx="112883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   Christ’s</a:t>
            </a:r>
            <a:br>
              <a:rPr lang="en-US" dirty="0"/>
            </a:br>
            <a:r>
              <a:rPr lang="en-US" dirty="0"/>
              <a:t>Ascension</a:t>
            </a: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EFF2B543-7841-58FE-A6A6-DD4905CE9FF0}"/>
              </a:ext>
            </a:extLst>
          </p:cNvPr>
          <p:cNvSpPr txBox="1"/>
          <p:nvPr/>
        </p:nvSpPr>
        <p:spPr>
          <a:xfrm>
            <a:off x="4915459" y="1507194"/>
            <a:ext cx="106426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   Christ’s</a:t>
            </a:r>
            <a:br>
              <a:rPr lang="en-US" dirty="0"/>
            </a:br>
            <a:r>
              <a:rPr lang="en-US" dirty="0"/>
              <a:t>   Return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0219A66F-BBD0-55B2-21B3-92CA4E00F10C}"/>
              </a:ext>
            </a:extLst>
          </p:cNvPr>
          <p:cNvSpPr txBox="1"/>
          <p:nvPr/>
        </p:nvSpPr>
        <p:spPr>
          <a:xfrm>
            <a:off x="5125009" y="2288368"/>
            <a:ext cx="351179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Christ meets believers, dead and </a:t>
            </a:r>
            <a:br>
              <a:rPr lang="en-US" dirty="0"/>
            </a:br>
            <a:r>
              <a:rPr lang="en-US" dirty="0"/>
              <a:t>alive in the air, and returns to earth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BC5C289E-BEFA-6087-D2F1-396602ED7187}"/>
              </a:ext>
            </a:extLst>
          </p:cNvPr>
          <p:cNvSpPr txBox="1"/>
          <p:nvPr/>
        </p:nvSpPr>
        <p:spPr>
          <a:xfrm>
            <a:off x="3522440" y="177458"/>
            <a:ext cx="5533246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0" b="1"/>
              <a:t>Premillennialism</a:t>
            </a:r>
            <a:endParaRPr lang="en-US" sz="6000" b="1" dirty="0"/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1F6537FF-E38D-D0A9-2866-F2484A026963}"/>
              </a:ext>
            </a:extLst>
          </p:cNvPr>
          <p:cNvSpPr txBox="1"/>
          <p:nvPr/>
        </p:nvSpPr>
        <p:spPr>
          <a:xfrm>
            <a:off x="5569324" y="4505573"/>
            <a:ext cx="219803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The Millennium</a:t>
            </a:r>
          </a:p>
        </p:txBody>
      </p:sp>
      <p:cxnSp>
        <p:nvCxnSpPr>
          <p:cNvPr id="67" name="Straight Arrow Connector 66">
            <a:extLst>
              <a:ext uri="{FF2B5EF4-FFF2-40B4-BE49-F238E27FC236}">
                <a16:creationId xmlns:a16="http://schemas.microsoft.com/office/drawing/2014/main" id="{21268CE5-3485-E204-FF24-64B20135B650}"/>
              </a:ext>
            </a:extLst>
          </p:cNvPr>
          <p:cNvCxnSpPr>
            <a:cxnSpLocks/>
          </p:cNvCxnSpPr>
          <p:nvPr/>
        </p:nvCxnSpPr>
        <p:spPr>
          <a:xfrm>
            <a:off x="4534107" y="3328000"/>
            <a:ext cx="0" cy="914400"/>
          </a:xfrm>
          <a:prstGeom prst="straightConnector1">
            <a:avLst/>
          </a:prstGeom>
          <a:ln w="635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8" name="TextBox 67">
            <a:extLst>
              <a:ext uri="{FF2B5EF4-FFF2-40B4-BE49-F238E27FC236}">
                <a16:creationId xmlns:a16="http://schemas.microsoft.com/office/drawing/2014/main" id="{53A4D83E-D0ED-298E-0887-4DBA56E6A5B8}"/>
              </a:ext>
            </a:extLst>
          </p:cNvPr>
          <p:cNvSpPr txBox="1"/>
          <p:nvPr/>
        </p:nvSpPr>
        <p:spPr>
          <a:xfrm>
            <a:off x="3687431" y="2889852"/>
            <a:ext cx="134094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Tribulation</a:t>
            </a:r>
          </a:p>
        </p:txBody>
      </p:sp>
    </p:spTree>
    <p:extLst>
      <p:ext uri="{BB962C8B-B14F-4D97-AF65-F5344CB8AC3E}">
        <p14:creationId xmlns:p14="http://schemas.microsoft.com/office/powerpoint/2010/main" val="220966667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959841-7FBA-43AE-B85F-43C6A3453E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60261" y="2066566"/>
            <a:ext cx="7594132" cy="3649133"/>
          </a:xfrm>
        </p:spPr>
        <p:txBody>
          <a:bodyPr/>
          <a:lstStyle/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			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E500D23-CF0E-F666-E8D9-8B6167EECA95}"/>
              </a:ext>
            </a:extLst>
          </p:cNvPr>
          <p:cNvSpPr txBox="1"/>
          <p:nvPr/>
        </p:nvSpPr>
        <p:spPr>
          <a:xfrm>
            <a:off x="2026940" y="642315"/>
            <a:ext cx="9011173" cy="47992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The Millennium of Revelation 20:4-6: </a:t>
            </a:r>
            <a:br>
              <a:rPr lang="en-US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US" sz="3200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Dispensational Premillennialism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The millennium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The binding of Satan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The timing of Christ’s return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The second coming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The resurrection</a:t>
            </a:r>
          </a:p>
        </p:txBody>
      </p:sp>
    </p:spTree>
    <p:extLst>
      <p:ext uri="{BB962C8B-B14F-4D97-AF65-F5344CB8AC3E}">
        <p14:creationId xmlns:p14="http://schemas.microsoft.com/office/powerpoint/2010/main" val="33125367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3680D420-2098-9957-096B-25C634C0289A}"/>
              </a:ext>
            </a:extLst>
          </p:cNvPr>
          <p:cNvCxnSpPr/>
          <p:nvPr/>
        </p:nvCxnSpPr>
        <p:spPr>
          <a:xfrm>
            <a:off x="744071" y="4401671"/>
            <a:ext cx="10183905" cy="0"/>
          </a:xfrm>
          <a:prstGeom prst="line">
            <a:avLst/>
          </a:prstGeom>
          <a:ln w="1270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5E645EF5-F83F-A1DC-3C87-27604557AE8A}"/>
              </a:ext>
            </a:extLst>
          </p:cNvPr>
          <p:cNvCxnSpPr>
            <a:cxnSpLocks/>
          </p:cNvCxnSpPr>
          <p:nvPr/>
        </p:nvCxnSpPr>
        <p:spPr>
          <a:xfrm flipV="1">
            <a:off x="10915650" y="3800475"/>
            <a:ext cx="476250" cy="590550"/>
          </a:xfrm>
          <a:prstGeom prst="straightConnector1">
            <a:avLst/>
          </a:prstGeom>
          <a:ln w="1270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3780372B-A7F5-5FE4-626C-EC1981133FA4}"/>
              </a:ext>
            </a:extLst>
          </p:cNvPr>
          <p:cNvCxnSpPr/>
          <p:nvPr/>
        </p:nvCxnSpPr>
        <p:spPr>
          <a:xfrm>
            <a:off x="10927976" y="4401671"/>
            <a:ext cx="463924" cy="532279"/>
          </a:xfrm>
          <a:prstGeom prst="straightConnector1">
            <a:avLst/>
          </a:prstGeom>
          <a:ln w="1270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8DCA272B-8A5C-DF8F-BAEB-0B97385A1338}"/>
              </a:ext>
            </a:extLst>
          </p:cNvPr>
          <p:cNvCxnSpPr>
            <a:cxnSpLocks/>
          </p:cNvCxnSpPr>
          <p:nvPr/>
        </p:nvCxnSpPr>
        <p:spPr>
          <a:xfrm>
            <a:off x="1419225" y="3486150"/>
            <a:ext cx="0" cy="733425"/>
          </a:xfrm>
          <a:prstGeom prst="line">
            <a:avLst/>
          </a:prstGeom>
          <a:ln w="6032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3A20169B-0394-6335-6371-8304E7962ACE}"/>
              </a:ext>
            </a:extLst>
          </p:cNvPr>
          <p:cNvCxnSpPr>
            <a:cxnSpLocks/>
          </p:cNvCxnSpPr>
          <p:nvPr/>
        </p:nvCxnSpPr>
        <p:spPr>
          <a:xfrm>
            <a:off x="1085850" y="3724275"/>
            <a:ext cx="666750" cy="0"/>
          </a:xfrm>
          <a:prstGeom prst="line">
            <a:avLst/>
          </a:prstGeom>
          <a:ln w="6032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57B071DE-ACAB-7E83-4703-32B336B352A6}"/>
              </a:ext>
            </a:extLst>
          </p:cNvPr>
          <p:cNvCxnSpPr/>
          <p:nvPr/>
        </p:nvCxnSpPr>
        <p:spPr>
          <a:xfrm>
            <a:off x="2037230" y="4772025"/>
            <a:ext cx="438150" cy="0"/>
          </a:xfrm>
          <a:prstGeom prst="line">
            <a:avLst/>
          </a:prstGeom>
          <a:ln w="698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6C500C97-3C06-56BC-55C8-E2CB72D04BBD}"/>
              </a:ext>
            </a:extLst>
          </p:cNvPr>
          <p:cNvCxnSpPr/>
          <p:nvPr/>
        </p:nvCxnSpPr>
        <p:spPr>
          <a:xfrm flipV="1">
            <a:off x="2486025" y="3990975"/>
            <a:ext cx="161925" cy="762000"/>
          </a:xfrm>
          <a:prstGeom prst="line">
            <a:avLst/>
          </a:prstGeom>
          <a:ln w="698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097EBA69-542C-2FB4-6042-CCD0DC34FA4E}"/>
              </a:ext>
            </a:extLst>
          </p:cNvPr>
          <p:cNvCxnSpPr/>
          <p:nvPr/>
        </p:nvCxnSpPr>
        <p:spPr>
          <a:xfrm>
            <a:off x="2619375" y="4010025"/>
            <a:ext cx="371475" cy="0"/>
          </a:xfrm>
          <a:prstGeom prst="line">
            <a:avLst/>
          </a:prstGeom>
          <a:ln w="698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6A4D3AFF-7BB3-6838-4169-7D11DC0D4C6B}"/>
              </a:ext>
            </a:extLst>
          </p:cNvPr>
          <p:cNvCxnSpPr/>
          <p:nvPr/>
        </p:nvCxnSpPr>
        <p:spPr>
          <a:xfrm flipV="1">
            <a:off x="3000375" y="1438275"/>
            <a:ext cx="0" cy="2552700"/>
          </a:xfrm>
          <a:prstGeom prst="straightConnector1">
            <a:avLst/>
          </a:prstGeom>
          <a:ln w="698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F13072B4-5266-F2BE-FC29-B264A59A0E07}"/>
              </a:ext>
            </a:extLst>
          </p:cNvPr>
          <p:cNvCxnSpPr>
            <a:cxnSpLocks/>
          </p:cNvCxnSpPr>
          <p:nvPr/>
        </p:nvCxnSpPr>
        <p:spPr>
          <a:xfrm>
            <a:off x="3000375" y="1409700"/>
            <a:ext cx="2105018" cy="0"/>
          </a:xfrm>
          <a:prstGeom prst="line">
            <a:avLst/>
          </a:prstGeom>
          <a:ln w="635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DEC1A852-3B2D-5CA2-69CE-325CA94CECE5}"/>
              </a:ext>
            </a:extLst>
          </p:cNvPr>
          <p:cNvCxnSpPr>
            <a:cxnSpLocks/>
          </p:cNvCxnSpPr>
          <p:nvPr/>
        </p:nvCxnSpPr>
        <p:spPr>
          <a:xfrm>
            <a:off x="5105393" y="1438275"/>
            <a:ext cx="0" cy="1644241"/>
          </a:xfrm>
          <a:prstGeom prst="straightConnector1">
            <a:avLst/>
          </a:prstGeom>
          <a:ln w="635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id="{F243496F-B74F-B1D4-FDD5-852E5EE3EA20}"/>
              </a:ext>
            </a:extLst>
          </p:cNvPr>
          <p:cNvCxnSpPr>
            <a:cxnSpLocks/>
          </p:cNvCxnSpPr>
          <p:nvPr/>
        </p:nvCxnSpPr>
        <p:spPr>
          <a:xfrm flipV="1">
            <a:off x="8820150" y="3383428"/>
            <a:ext cx="0" cy="1540997"/>
          </a:xfrm>
          <a:prstGeom prst="straightConnector1">
            <a:avLst/>
          </a:prstGeom>
          <a:ln w="666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041CCBDD-3AB9-328E-C547-9ED2515AD58D}"/>
              </a:ext>
            </a:extLst>
          </p:cNvPr>
          <p:cNvCxnSpPr/>
          <p:nvPr/>
        </p:nvCxnSpPr>
        <p:spPr>
          <a:xfrm flipV="1">
            <a:off x="4963646" y="4762500"/>
            <a:ext cx="371475" cy="9525"/>
          </a:xfrm>
          <a:prstGeom prst="line">
            <a:avLst/>
          </a:prstGeom>
          <a:ln w="635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AAE9D0FE-E092-E7B1-A441-215CAA76EE42}"/>
              </a:ext>
            </a:extLst>
          </p:cNvPr>
          <p:cNvCxnSpPr/>
          <p:nvPr/>
        </p:nvCxnSpPr>
        <p:spPr>
          <a:xfrm>
            <a:off x="5205688" y="2990850"/>
            <a:ext cx="323850" cy="0"/>
          </a:xfrm>
          <a:prstGeom prst="line">
            <a:avLst/>
          </a:prstGeom>
          <a:ln w="635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D7E83B6D-87D4-EB71-FBD7-DD8EF677274A}"/>
              </a:ext>
            </a:extLst>
          </p:cNvPr>
          <p:cNvCxnSpPr>
            <a:cxnSpLocks/>
          </p:cNvCxnSpPr>
          <p:nvPr/>
        </p:nvCxnSpPr>
        <p:spPr>
          <a:xfrm>
            <a:off x="5344084" y="3019425"/>
            <a:ext cx="0" cy="1752600"/>
          </a:xfrm>
          <a:prstGeom prst="line">
            <a:avLst/>
          </a:prstGeom>
          <a:ln w="635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6" name="Straight Connector 45">
            <a:extLst>
              <a:ext uri="{FF2B5EF4-FFF2-40B4-BE49-F238E27FC236}">
                <a16:creationId xmlns:a16="http://schemas.microsoft.com/office/drawing/2014/main" id="{CE911665-BC22-820F-3648-F0375490AB94}"/>
              </a:ext>
            </a:extLst>
          </p:cNvPr>
          <p:cNvCxnSpPr/>
          <p:nvPr/>
        </p:nvCxnSpPr>
        <p:spPr>
          <a:xfrm flipV="1">
            <a:off x="5706034" y="3038475"/>
            <a:ext cx="0" cy="447675"/>
          </a:xfrm>
          <a:prstGeom prst="line">
            <a:avLst/>
          </a:prstGeom>
          <a:ln w="635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8" name="Straight Connector 47">
            <a:extLst>
              <a:ext uri="{FF2B5EF4-FFF2-40B4-BE49-F238E27FC236}">
                <a16:creationId xmlns:a16="http://schemas.microsoft.com/office/drawing/2014/main" id="{5C1EB167-9C9B-2C63-320C-FF97565E6B9A}"/>
              </a:ext>
            </a:extLst>
          </p:cNvPr>
          <p:cNvCxnSpPr/>
          <p:nvPr/>
        </p:nvCxnSpPr>
        <p:spPr>
          <a:xfrm flipH="1">
            <a:off x="5453338" y="2990850"/>
            <a:ext cx="371475" cy="0"/>
          </a:xfrm>
          <a:prstGeom prst="line">
            <a:avLst/>
          </a:prstGeom>
          <a:ln w="635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50" name="Graphic 49" descr="Man">
            <a:extLst>
              <a:ext uri="{FF2B5EF4-FFF2-40B4-BE49-F238E27FC236}">
                <a16:creationId xmlns:a16="http://schemas.microsoft.com/office/drawing/2014/main" id="{41229932-C5AC-2AF1-B703-B3D7FED05EC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258359" y="3389778"/>
            <a:ext cx="914400" cy="914400"/>
          </a:xfrm>
          <a:prstGeom prst="rect">
            <a:avLst/>
          </a:prstGeom>
        </p:spPr>
      </p:pic>
      <p:sp>
        <p:nvSpPr>
          <p:cNvPr id="51" name="TextBox 50">
            <a:extLst>
              <a:ext uri="{FF2B5EF4-FFF2-40B4-BE49-F238E27FC236}">
                <a16:creationId xmlns:a16="http://schemas.microsoft.com/office/drawing/2014/main" id="{C9D689FB-91AE-3E10-7154-52B25EA62A45}"/>
              </a:ext>
            </a:extLst>
          </p:cNvPr>
          <p:cNvSpPr txBox="1"/>
          <p:nvPr/>
        </p:nvSpPr>
        <p:spPr>
          <a:xfrm>
            <a:off x="647700" y="5857875"/>
            <a:ext cx="265938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Proponents:   C. Ryrie</a:t>
            </a:r>
            <a:br>
              <a:rPr lang="en-US" dirty="0"/>
            </a:br>
            <a:r>
              <a:rPr lang="en-US" dirty="0"/>
              <a:t>                         J. Walvoord</a:t>
            </a:r>
            <a:br>
              <a:rPr lang="en-US" dirty="0"/>
            </a:br>
            <a:r>
              <a:rPr lang="en-US" dirty="0"/>
              <a:t>                         C. </a:t>
            </a:r>
            <a:r>
              <a:rPr lang="en-US" dirty="0" err="1"/>
              <a:t>Blaising</a:t>
            </a:r>
            <a:endParaRPr lang="en-US" dirty="0"/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7C85BCC0-9B20-02F5-905E-84FEAE512DDA}"/>
              </a:ext>
            </a:extLst>
          </p:cNvPr>
          <p:cNvSpPr txBox="1"/>
          <p:nvPr/>
        </p:nvSpPr>
        <p:spPr>
          <a:xfrm>
            <a:off x="5586257" y="5396210"/>
            <a:ext cx="222535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3 Resurrections 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C7515151-8AB9-D7F3-6879-25B3990266EA}"/>
              </a:ext>
            </a:extLst>
          </p:cNvPr>
          <p:cNvSpPr txBox="1"/>
          <p:nvPr/>
        </p:nvSpPr>
        <p:spPr>
          <a:xfrm>
            <a:off x="9061708" y="3274793"/>
            <a:ext cx="1852815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/>
              <a:t>Last </a:t>
            </a:r>
            <a:br>
              <a:rPr lang="en-US" sz="3200" b="1" dirty="0"/>
            </a:br>
            <a:r>
              <a:rPr lang="en-US" sz="3200" b="1" dirty="0"/>
              <a:t>Judgment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09C209DD-A2DF-1C93-B76C-7EFDD1DD26A4}"/>
              </a:ext>
            </a:extLst>
          </p:cNvPr>
          <p:cNvSpPr txBox="1"/>
          <p:nvPr/>
        </p:nvSpPr>
        <p:spPr>
          <a:xfrm>
            <a:off x="10387112" y="3308950"/>
            <a:ext cx="174432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/>
              <a:t>New Earth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233A1C4B-55B9-48B7-1D4B-603DF2F9E67A}"/>
              </a:ext>
            </a:extLst>
          </p:cNvPr>
          <p:cNvSpPr txBox="1"/>
          <p:nvPr/>
        </p:nvSpPr>
        <p:spPr>
          <a:xfrm>
            <a:off x="11111012" y="4947250"/>
            <a:ext cx="76815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/>
              <a:t>Hell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3593DA0E-323E-58C5-AF04-BD1C7D98853B}"/>
              </a:ext>
            </a:extLst>
          </p:cNvPr>
          <p:cNvSpPr txBox="1"/>
          <p:nvPr/>
        </p:nvSpPr>
        <p:spPr>
          <a:xfrm>
            <a:off x="8093050" y="2665482"/>
            <a:ext cx="181626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Resurrection of</a:t>
            </a:r>
            <a:br>
              <a:rPr lang="en-US" sz="2000" b="1" dirty="0"/>
            </a:br>
            <a:r>
              <a:rPr lang="en-US" sz="2000" b="1" dirty="0"/>
              <a:t>     all dead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402EC3A3-DB94-914C-93C1-12BC67E118A8}"/>
              </a:ext>
            </a:extLst>
          </p:cNvPr>
          <p:cNvSpPr txBox="1"/>
          <p:nvPr/>
        </p:nvSpPr>
        <p:spPr>
          <a:xfrm>
            <a:off x="800100" y="4782572"/>
            <a:ext cx="14867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Christ’s Death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0B39B01E-38BA-0E1B-97A7-5106321983AA}"/>
              </a:ext>
            </a:extLst>
          </p:cNvPr>
          <p:cNvSpPr txBox="1"/>
          <p:nvPr/>
        </p:nvSpPr>
        <p:spPr>
          <a:xfrm>
            <a:off x="1709304" y="3383428"/>
            <a:ext cx="137665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   Christ’s</a:t>
            </a:r>
            <a:br>
              <a:rPr lang="en-US" dirty="0"/>
            </a:br>
            <a:r>
              <a:rPr lang="en-US" dirty="0"/>
              <a:t>Resurrection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DA8BE8F0-2F50-FF24-CACE-8DD834F73922}"/>
              </a:ext>
            </a:extLst>
          </p:cNvPr>
          <p:cNvSpPr txBox="1"/>
          <p:nvPr/>
        </p:nvSpPr>
        <p:spPr>
          <a:xfrm>
            <a:off x="1833215" y="1907491"/>
            <a:ext cx="112883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   Christ’s</a:t>
            </a:r>
            <a:br>
              <a:rPr lang="en-US" dirty="0"/>
            </a:br>
            <a:r>
              <a:rPr lang="en-US" dirty="0"/>
              <a:t>Ascension</a:t>
            </a: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EFF2B543-7841-58FE-A6A6-DD4905CE9FF0}"/>
              </a:ext>
            </a:extLst>
          </p:cNvPr>
          <p:cNvSpPr txBox="1"/>
          <p:nvPr/>
        </p:nvSpPr>
        <p:spPr>
          <a:xfrm>
            <a:off x="7031215" y="1541328"/>
            <a:ext cx="128163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   Christ’s</a:t>
            </a:r>
            <a:br>
              <a:rPr lang="en-US" dirty="0"/>
            </a:br>
            <a:r>
              <a:rPr lang="en-US" dirty="0"/>
              <a:t>   Return to </a:t>
            </a:r>
            <a:br>
              <a:rPr lang="en-US" dirty="0"/>
            </a:br>
            <a:r>
              <a:rPr lang="en-US" dirty="0"/>
              <a:t>    earth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0219A66F-BBD0-55B2-21B3-92CA4E00F10C}"/>
              </a:ext>
            </a:extLst>
          </p:cNvPr>
          <p:cNvSpPr txBox="1"/>
          <p:nvPr/>
        </p:nvSpPr>
        <p:spPr>
          <a:xfrm>
            <a:off x="3454839" y="1827186"/>
            <a:ext cx="1673215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Christ meets </a:t>
            </a:r>
            <a:br>
              <a:rPr lang="en-US" dirty="0"/>
            </a:br>
            <a:r>
              <a:rPr lang="en-US" dirty="0"/>
              <a:t>believers, dead </a:t>
            </a:r>
            <a:br>
              <a:rPr lang="en-US" dirty="0"/>
            </a:br>
            <a:r>
              <a:rPr lang="en-US" dirty="0"/>
              <a:t>and alive in the </a:t>
            </a:r>
            <a:br>
              <a:rPr lang="en-US" dirty="0"/>
            </a:br>
            <a:r>
              <a:rPr lang="en-US" dirty="0"/>
              <a:t>air, and returns </a:t>
            </a:r>
            <a:br>
              <a:rPr lang="en-US" dirty="0"/>
            </a:br>
            <a:r>
              <a:rPr lang="en-US" dirty="0"/>
              <a:t>to heaven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BC5C289E-BEFA-6087-D2F1-396602ED7187}"/>
              </a:ext>
            </a:extLst>
          </p:cNvPr>
          <p:cNvSpPr txBox="1"/>
          <p:nvPr/>
        </p:nvSpPr>
        <p:spPr>
          <a:xfrm>
            <a:off x="3522440" y="177458"/>
            <a:ext cx="6031716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0" b="1" dirty="0"/>
              <a:t>Dispensationalism</a:t>
            </a: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1F6537FF-E38D-D0A9-2866-F2484A026963}"/>
              </a:ext>
            </a:extLst>
          </p:cNvPr>
          <p:cNvSpPr txBox="1"/>
          <p:nvPr/>
        </p:nvSpPr>
        <p:spPr>
          <a:xfrm>
            <a:off x="7212552" y="3486151"/>
            <a:ext cx="165622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  Jewish </a:t>
            </a:r>
            <a:br>
              <a:rPr lang="en-US" sz="2400" b="1" dirty="0"/>
            </a:br>
            <a:r>
              <a:rPr lang="en-US" sz="2400" b="1" dirty="0"/>
              <a:t>Millennium</a:t>
            </a:r>
          </a:p>
        </p:txBody>
      </p:sp>
      <p:cxnSp>
        <p:nvCxnSpPr>
          <p:cNvPr id="67" name="Straight Arrow Connector 66">
            <a:extLst>
              <a:ext uri="{FF2B5EF4-FFF2-40B4-BE49-F238E27FC236}">
                <a16:creationId xmlns:a16="http://schemas.microsoft.com/office/drawing/2014/main" id="{21268CE5-3485-E204-FF24-64B20135B650}"/>
              </a:ext>
            </a:extLst>
          </p:cNvPr>
          <p:cNvCxnSpPr>
            <a:cxnSpLocks/>
          </p:cNvCxnSpPr>
          <p:nvPr/>
        </p:nvCxnSpPr>
        <p:spPr>
          <a:xfrm flipV="1">
            <a:off x="7137387" y="4524375"/>
            <a:ext cx="0" cy="871835"/>
          </a:xfrm>
          <a:prstGeom prst="straightConnector1">
            <a:avLst/>
          </a:prstGeom>
          <a:ln w="635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8" name="TextBox 67">
            <a:extLst>
              <a:ext uri="{FF2B5EF4-FFF2-40B4-BE49-F238E27FC236}">
                <a16:creationId xmlns:a16="http://schemas.microsoft.com/office/drawing/2014/main" id="{53A4D83E-D0ED-298E-0887-4DBA56E6A5B8}"/>
              </a:ext>
            </a:extLst>
          </p:cNvPr>
          <p:cNvSpPr txBox="1"/>
          <p:nvPr/>
        </p:nvSpPr>
        <p:spPr>
          <a:xfrm>
            <a:off x="5796442" y="3932642"/>
            <a:ext cx="134094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Tribulation</a:t>
            </a:r>
          </a:p>
        </p:txBody>
      </p:sp>
      <p:cxnSp>
        <p:nvCxnSpPr>
          <p:cNvPr id="6" name="Connector: Curved 5">
            <a:extLst>
              <a:ext uri="{FF2B5EF4-FFF2-40B4-BE49-F238E27FC236}">
                <a16:creationId xmlns:a16="http://schemas.microsoft.com/office/drawing/2014/main" id="{16EB1F01-59C2-6EF5-6AA7-9F1829F687B3}"/>
              </a:ext>
            </a:extLst>
          </p:cNvPr>
          <p:cNvCxnSpPr>
            <a:cxnSpLocks/>
          </p:cNvCxnSpPr>
          <p:nvPr/>
        </p:nvCxnSpPr>
        <p:spPr>
          <a:xfrm rot="5400000" flipH="1" flipV="1">
            <a:off x="4829017" y="1966498"/>
            <a:ext cx="1507920" cy="559985"/>
          </a:xfrm>
          <a:prstGeom prst="curvedConnector3">
            <a:avLst/>
          </a:prstGeom>
          <a:ln w="539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3CBF6B9A-B8DD-0DBF-7A22-F2A3454857F3}"/>
              </a:ext>
            </a:extLst>
          </p:cNvPr>
          <p:cNvCxnSpPr>
            <a:cxnSpLocks/>
          </p:cNvCxnSpPr>
          <p:nvPr/>
        </p:nvCxnSpPr>
        <p:spPr>
          <a:xfrm flipV="1">
            <a:off x="5862970" y="1438275"/>
            <a:ext cx="1274417" cy="6630"/>
          </a:xfrm>
          <a:prstGeom prst="line">
            <a:avLst/>
          </a:prstGeom>
          <a:ln w="635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9D399BE4-E0F7-73C6-9941-2D351B145640}"/>
              </a:ext>
            </a:extLst>
          </p:cNvPr>
          <p:cNvCxnSpPr>
            <a:cxnSpLocks/>
          </p:cNvCxnSpPr>
          <p:nvPr/>
        </p:nvCxnSpPr>
        <p:spPr>
          <a:xfrm>
            <a:off x="7128029" y="1473480"/>
            <a:ext cx="0" cy="2830698"/>
          </a:xfrm>
          <a:prstGeom prst="straightConnector1">
            <a:avLst/>
          </a:prstGeom>
          <a:ln w="635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A9B11BB7-314F-2EC0-75A7-6E8148F14730}"/>
              </a:ext>
            </a:extLst>
          </p:cNvPr>
          <p:cNvSpPr txBox="1"/>
          <p:nvPr/>
        </p:nvSpPr>
        <p:spPr>
          <a:xfrm>
            <a:off x="7127889" y="4772025"/>
            <a:ext cx="232397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Resurrection of</a:t>
            </a:r>
            <a:br>
              <a:rPr lang="en-US" dirty="0"/>
            </a:br>
            <a:r>
              <a:rPr lang="en-US" dirty="0"/>
              <a:t>OT &amp; Tribulation Saints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728242A8-5771-4415-5CDB-7C1DBCD03D5B}"/>
              </a:ext>
            </a:extLst>
          </p:cNvPr>
          <p:cNvSpPr txBox="1"/>
          <p:nvPr/>
        </p:nvSpPr>
        <p:spPr>
          <a:xfrm>
            <a:off x="5482247" y="2277662"/>
            <a:ext cx="9324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Rapture</a:t>
            </a:r>
          </a:p>
        </p:txBody>
      </p:sp>
    </p:spTree>
    <p:extLst>
      <p:ext uri="{BB962C8B-B14F-4D97-AF65-F5344CB8AC3E}">
        <p14:creationId xmlns:p14="http://schemas.microsoft.com/office/powerpoint/2010/main" val="410464544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959841-7FBA-43AE-B85F-43C6A3453E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60261" y="2066566"/>
            <a:ext cx="7594132" cy="3649133"/>
          </a:xfrm>
        </p:spPr>
        <p:txBody>
          <a:bodyPr/>
          <a:lstStyle/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			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E500D23-CF0E-F666-E8D9-8B6167EECA95}"/>
              </a:ext>
            </a:extLst>
          </p:cNvPr>
          <p:cNvSpPr txBox="1"/>
          <p:nvPr/>
        </p:nvSpPr>
        <p:spPr>
          <a:xfrm>
            <a:off x="1390874" y="704458"/>
            <a:ext cx="9410251" cy="901477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The Resurrection of the Body</a:t>
            </a:r>
            <a:br>
              <a:rPr lang="en-US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US" sz="3200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Its Timing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Its Scope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Its Nature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Continuity with our present bodies</a:t>
            </a:r>
          </a:p>
          <a:p>
            <a:pPr>
              <a:lnSpc>
                <a:spcPct val="107000"/>
              </a:lnSpc>
            </a:pPr>
            <a:r>
              <a:rPr lang="en-US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Discontinuity with our present bodies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3200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3200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3200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3200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3200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3200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93763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959841-7FBA-43AE-B85F-43C6A3453E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60261" y="2066566"/>
            <a:ext cx="7594132" cy="3649133"/>
          </a:xfrm>
        </p:spPr>
        <p:txBody>
          <a:bodyPr/>
          <a:lstStyle/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			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E500D23-CF0E-F666-E8D9-8B6167EECA95}"/>
              </a:ext>
            </a:extLst>
          </p:cNvPr>
          <p:cNvSpPr txBox="1"/>
          <p:nvPr/>
        </p:nvSpPr>
        <p:spPr>
          <a:xfrm>
            <a:off x="1399135" y="549009"/>
            <a:ext cx="9393729" cy="47992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The Last Judgment</a:t>
            </a:r>
            <a:br>
              <a:rPr lang="en-US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US" sz="3200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Timing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Purposes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To glorify God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To assign final destinies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To reveal degrees of reward and punishment 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3200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1606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959841-7FBA-43AE-B85F-43C6A3453E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60261" y="2066566"/>
            <a:ext cx="7594132" cy="3649133"/>
          </a:xfrm>
        </p:spPr>
        <p:txBody>
          <a:bodyPr/>
          <a:lstStyle/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			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E500D23-CF0E-F666-E8D9-8B6167EECA95}"/>
              </a:ext>
            </a:extLst>
          </p:cNvPr>
          <p:cNvSpPr txBox="1"/>
          <p:nvPr/>
        </p:nvSpPr>
        <p:spPr>
          <a:xfrm>
            <a:off x="2036271" y="660976"/>
            <a:ext cx="8871214" cy="47992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The Last Judgment</a:t>
            </a:r>
            <a:br>
              <a:rPr lang="en-US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US" sz="3200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Circumstances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  The Judge: the Father &amp; the Son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  The judged: angels and all humans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  The basis:   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3200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99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959841-7FBA-43AE-B85F-43C6A3453E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60261" y="2066566"/>
            <a:ext cx="7594132" cy="3649133"/>
          </a:xfrm>
        </p:spPr>
        <p:txBody>
          <a:bodyPr/>
          <a:lstStyle/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			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E500D23-CF0E-F666-E8D9-8B6167EECA95}"/>
              </a:ext>
            </a:extLst>
          </p:cNvPr>
          <p:cNvSpPr txBox="1"/>
          <p:nvPr/>
        </p:nvSpPr>
        <p:spPr>
          <a:xfrm>
            <a:off x="2110917" y="1142301"/>
            <a:ext cx="9878920" cy="848783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 Eternal State: Eternal punishment</a:t>
            </a:r>
            <a:br>
              <a:rPr lang="en-US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US" sz="3200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Hell is final, not intermediate state.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The Master of hell: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Description: darkness &amp; separation: 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  fire: 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  crying &amp; grinding of teeth: 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  punishment: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  death &amp; destruction: 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3200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3200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3200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3200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3200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61136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959841-7FBA-43AE-B85F-43C6A3453E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9796" y="1049530"/>
            <a:ext cx="7594132" cy="3649133"/>
          </a:xfrm>
        </p:spPr>
        <p:txBody>
          <a:bodyPr/>
          <a:lstStyle/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			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E500D23-CF0E-F666-E8D9-8B6167EECA95}"/>
              </a:ext>
            </a:extLst>
          </p:cNvPr>
          <p:cNvSpPr txBox="1"/>
          <p:nvPr/>
        </p:nvSpPr>
        <p:spPr>
          <a:xfrm>
            <a:off x="1404152" y="1237531"/>
            <a:ext cx="9618052" cy="532620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 Eternal State: New Heavens &amp; Earth</a:t>
            </a:r>
            <a:br>
              <a:rPr lang="en-US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US" sz="3200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Biblical passages: Isa 65:17; 66:22</a:t>
            </a:r>
            <a:br>
              <a:rPr lang="en-US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Acts 3:21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	  Rom 8:20-22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  2 Peter 3:7, 10-13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  Rev 21:1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Is the present earth destroyed and recreated?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3200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Or is the present earth renewed? </a:t>
            </a:r>
          </a:p>
        </p:txBody>
      </p:sp>
    </p:spTree>
    <p:extLst>
      <p:ext uri="{BB962C8B-B14F-4D97-AF65-F5344CB8AC3E}">
        <p14:creationId xmlns:p14="http://schemas.microsoft.com/office/powerpoint/2010/main" val="37495243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959841-7FBA-43AE-B85F-43C6A3453E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51296" y="1071483"/>
            <a:ext cx="7594132" cy="4235622"/>
          </a:xfrm>
        </p:spPr>
        <p:txBody>
          <a:bodyPr>
            <a:normAutofit/>
          </a:bodyPr>
          <a:lstStyle/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 People of God in the OT</a:t>
            </a:r>
            <a:br>
              <a:rPr lang="en-US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US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Beginnings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Covenants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Election</a:t>
            </a:r>
            <a:endParaRPr lang="en-US" sz="3200" b="1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Redemption from Bondage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Their God</a:t>
            </a:r>
            <a:endParaRPr lang="en-US" sz="3200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63674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959841-7FBA-43AE-B85F-43C6A3453E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07861" y="1205954"/>
            <a:ext cx="7594132" cy="4110116"/>
          </a:xfrm>
        </p:spPr>
        <p:txBody>
          <a:bodyPr>
            <a:normAutofit/>
          </a:bodyPr>
          <a:lstStyle/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 People of God in the OT</a:t>
            </a:r>
            <a:br>
              <a:rPr lang="en-US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US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Atonement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Worship</a:t>
            </a:r>
            <a:endParaRPr lang="en-US" sz="3200" b="1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</a:t>
            </a:r>
            <a:r>
              <a:rPr lang="en-US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he Land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Prophecy and the Messiah</a:t>
            </a:r>
            <a:endParaRPr lang="en-US" sz="2400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0482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959841-7FBA-43AE-B85F-43C6A3453E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60261" y="242047"/>
            <a:ext cx="9175292" cy="6481482"/>
          </a:xfrm>
        </p:spPr>
        <p:txBody>
          <a:bodyPr>
            <a:noAutofit/>
          </a:bodyPr>
          <a:lstStyle/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Historical Theology of the Church</a:t>
            </a: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Cyprian, c.200/210-258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Constantinopolitan Creed, 381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1" dirty="0">
                <a:latin typeface="Times New Roman" panose="02020603050405020304" pitchFamily="18" charset="0"/>
                <a:ea typeface="Calibri" panose="020F0502020204030204" pitchFamily="34" charset="0"/>
              </a:rPr>
              <a:t>A</a:t>
            </a:r>
            <a:r>
              <a:rPr lang="en-US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ugustine, 354-430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1" dirty="0">
                <a:latin typeface="Times New Roman" panose="02020603050405020304" pitchFamily="18" charset="0"/>
                <a:ea typeface="Calibri" panose="020F0502020204030204" pitchFamily="34" charset="0"/>
              </a:rPr>
              <a:t>B</a:t>
            </a:r>
            <a:r>
              <a:rPr lang="en-US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oniface</a:t>
            </a:r>
            <a:r>
              <a:rPr lang="en-US" sz="3200" b="1" dirty="0"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US" sz="3200" b="1" i="1" dirty="0">
                <a:latin typeface="Times New Roman" panose="02020603050405020304" pitchFamily="18" charset="0"/>
                <a:ea typeface="Calibri" panose="020F0502020204030204" pitchFamily="34" charset="0"/>
              </a:rPr>
              <a:t>Unam </a:t>
            </a:r>
            <a:r>
              <a:rPr lang="en-US" sz="3200" b="1" i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Sanctam</a:t>
            </a:r>
            <a:r>
              <a:rPr lang="en-US" sz="3200" b="1" dirty="0">
                <a:latin typeface="Times New Roman" panose="02020603050405020304" pitchFamily="18" charset="0"/>
                <a:ea typeface="Calibri" panose="020F0502020204030204" pitchFamily="34" charset="0"/>
              </a:rPr>
              <a:t>, 1302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1" dirty="0">
                <a:latin typeface="Times New Roman" panose="02020603050405020304" pitchFamily="18" charset="0"/>
                <a:ea typeface="Calibri" panose="020F0502020204030204" pitchFamily="34" charset="0"/>
              </a:rPr>
              <a:t>Wycliffe, c. 1329-1384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1" dirty="0">
                <a:latin typeface="Times New Roman" panose="02020603050405020304" pitchFamily="18" charset="0"/>
                <a:ea typeface="Calibri" panose="020F0502020204030204" pitchFamily="34" charset="0"/>
              </a:rPr>
              <a:t>Jan Hus, 1373-1415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Augsburg Confession, 1530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Scots Confession, 1560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Belgic Confession, 1561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Westminster Confession, 1646</a:t>
            </a:r>
          </a:p>
        </p:txBody>
      </p:sp>
    </p:spTree>
    <p:extLst>
      <p:ext uri="{BB962C8B-B14F-4D97-AF65-F5344CB8AC3E}">
        <p14:creationId xmlns:p14="http://schemas.microsoft.com/office/powerpoint/2010/main" val="6594000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B10E58-4DC2-433B-BD8F-56EE61422F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         The Church and the Churches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D3F496-A5EE-E558-26B4-8FD1DFE8BB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b="1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House Churches</a:t>
            </a:r>
          </a:p>
          <a:p>
            <a:pPr marL="0" indent="0">
              <a:buNone/>
            </a:pPr>
            <a:r>
              <a:rPr lang="en-US" sz="3200" b="1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Metropolitan Churches</a:t>
            </a:r>
          </a:p>
          <a:p>
            <a:pPr marL="0" indent="0">
              <a:buNone/>
            </a:pPr>
            <a:r>
              <a:rPr lang="en-US" sz="3200" b="1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Provincial Churches</a:t>
            </a:r>
          </a:p>
          <a:p>
            <a:pPr marL="0" indent="0">
              <a:buNone/>
            </a:pPr>
            <a:r>
              <a:rPr lang="en-US" sz="3200" b="1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The Ecumenical Church</a:t>
            </a:r>
          </a:p>
        </p:txBody>
      </p:sp>
    </p:spTree>
    <p:extLst>
      <p:ext uri="{BB962C8B-B14F-4D97-AF65-F5344CB8AC3E}">
        <p14:creationId xmlns:p14="http://schemas.microsoft.com/office/powerpoint/2010/main" val="3010613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959841-7FBA-43AE-B85F-43C6A3453E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68172" y="1226811"/>
            <a:ext cx="7594132" cy="3649133"/>
          </a:xfrm>
        </p:spPr>
        <p:txBody>
          <a:bodyPr>
            <a:normAutofit/>
          </a:bodyPr>
          <a:lstStyle/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   Attributes of the Church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3200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Unity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Sanctity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Catholicity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Apostolicity</a:t>
            </a:r>
          </a:p>
        </p:txBody>
      </p:sp>
    </p:spTree>
    <p:extLst>
      <p:ext uri="{BB962C8B-B14F-4D97-AF65-F5344CB8AC3E}">
        <p14:creationId xmlns:p14="http://schemas.microsoft.com/office/powerpoint/2010/main" val="25639244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959841-7FBA-43AE-B85F-43C6A3453E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98934" y="974884"/>
            <a:ext cx="7594132" cy="3649133"/>
          </a:xfrm>
        </p:spPr>
        <p:txBody>
          <a:bodyPr>
            <a:normAutofit/>
          </a:bodyPr>
          <a:lstStyle/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   Marks of the Church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3200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Preaching of the Word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Administration of the sacraments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Church discipline</a:t>
            </a:r>
          </a:p>
        </p:txBody>
      </p:sp>
    </p:spTree>
    <p:extLst>
      <p:ext uri="{BB962C8B-B14F-4D97-AF65-F5344CB8AC3E}">
        <p14:creationId xmlns:p14="http://schemas.microsoft.com/office/powerpoint/2010/main" val="2265953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543</TotalTime>
  <Words>1452</Words>
  <Application>Microsoft Office PowerPoint</Application>
  <PresentationFormat>Widescreen</PresentationFormat>
  <Paragraphs>342</Paragraphs>
  <Slides>38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38</vt:i4>
      </vt:variant>
    </vt:vector>
  </HeadingPairs>
  <TitlesOfParts>
    <vt:vector size="44" baseType="lpstr">
      <vt:lpstr>AA Times New Roman</vt:lpstr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          The Church and the Churches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OVERVIEW Introduction Patristic Christology  Modern Christology  Systematics: John 1: Incarnation. Heb 1: Deity.     Col 1: Humanity. Unity. Phil 2: Two States</dc:title>
  <dc:creator>Robert Peterson</dc:creator>
  <cp:lastModifiedBy>Ted</cp:lastModifiedBy>
  <cp:revision>38</cp:revision>
  <cp:lastPrinted>2023-07-21T15:18:23Z</cp:lastPrinted>
  <dcterms:created xsi:type="dcterms:W3CDTF">2021-07-16T14:22:28Z</dcterms:created>
  <dcterms:modified xsi:type="dcterms:W3CDTF">2023-07-30T12:08:54Z</dcterms:modified>
</cp:coreProperties>
</file>