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7" r:id="rId3"/>
    <p:sldId id="310" r:id="rId4"/>
    <p:sldId id="311" r:id="rId5"/>
    <p:sldId id="313" r:id="rId6"/>
    <p:sldId id="314" r:id="rId7"/>
    <p:sldId id="312" r:id="rId8"/>
    <p:sldId id="309" r:id="rId9"/>
    <p:sldId id="291" r:id="rId10"/>
    <p:sldId id="315" r:id="rId11"/>
    <p:sldId id="286"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6338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81641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9059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2177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7CDC7-9752-4D82-9677-DBC233F2B7E1}"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9339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57898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07CDC7-9752-4D82-9677-DBC233F2B7E1}"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316698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7CDC7-9752-4D82-9677-DBC233F2B7E1}"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104345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7CDC7-9752-4D82-9677-DBC233F2B7E1}"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7871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42441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7CDC7-9752-4D82-9677-DBC233F2B7E1}"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6C7D9-46D3-4433-BE77-DEA5874137E9}" type="slidenum">
              <a:rPr lang="en-US" smtClean="0"/>
              <a:t>‹#›</a:t>
            </a:fld>
            <a:endParaRPr lang="en-US"/>
          </a:p>
        </p:txBody>
      </p:sp>
    </p:spTree>
    <p:extLst>
      <p:ext uri="{BB962C8B-B14F-4D97-AF65-F5344CB8AC3E}">
        <p14:creationId xmlns:p14="http://schemas.microsoft.com/office/powerpoint/2010/main" val="256579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7CDC7-9752-4D82-9677-DBC233F2B7E1}" type="datetimeFigureOut">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6C7D9-46D3-4433-BE77-DEA5874137E9}" type="slidenum">
              <a:rPr lang="en-US" smtClean="0"/>
              <a:t>‹#›</a:t>
            </a:fld>
            <a:endParaRPr lang="en-US"/>
          </a:p>
        </p:txBody>
      </p:sp>
    </p:spTree>
    <p:extLst>
      <p:ext uri="{BB962C8B-B14F-4D97-AF65-F5344CB8AC3E}">
        <p14:creationId xmlns:p14="http://schemas.microsoft.com/office/powerpoint/2010/main" val="411830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4192" y="90811"/>
            <a:ext cx="9958191" cy="6669961"/>
          </a:xfrm>
          <a:prstGeom prst="rect">
            <a:avLst/>
          </a:prstGeom>
        </p:spPr>
      </p:pic>
    </p:spTree>
    <p:extLst>
      <p:ext uri="{BB962C8B-B14F-4D97-AF65-F5344CB8AC3E}">
        <p14:creationId xmlns:p14="http://schemas.microsoft.com/office/powerpoint/2010/main" val="425214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1F73-5A1E-F972-EBA8-CAB668FD1F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AA7386-5DB3-7D40-4490-F06EB1C4CEC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9990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343949" y="1818576"/>
            <a:ext cx="5852370" cy="3049040"/>
          </a:xfrm>
          <a:prstGeom prst="rect">
            <a:avLst/>
          </a:prstGeom>
        </p:spPr>
      </p:pic>
      <p:pic>
        <p:nvPicPr>
          <p:cNvPr id="5" name="Picture 4"/>
          <p:cNvPicPr>
            <a:picLocks noChangeAspect="1"/>
          </p:cNvPicPr>
          <p:nvPr/>
        </p:nvPicPr>
        <p:blipFill>
          <a:blip r:embed="rId3"/>
          <a:stretch>
            <a:fillRect/>
          </a:stretch>
        </p:blipFill>
        <p:spPr>
          <a:xfrm>
            <a:off x="638948" y="3490554"/>
            <a:ext cx="7124700" cy="3009900"/>
          </a:xfrm>
          <a:prstGeom prst="rect">
            <a:avLst/>
          </a:prstGeom>
        </p:spPr>
      </p:pic>
      <p:pic>
        <p:nvPicPr>
          <p:cNvPr id="4" name="Picture 3"/>
          <p:cNvPicPr>
            <a:picLocks noChangeAspect="1"/>
          </p:cNvPicPr>
          <p:nvPr/>
        </p:nvPicPr>
        <p:blipFill>
          <a:blip r:embed="rId4"/>
          <a:stretch>
            <a:fillRect/>
          </a:stretch>
        </p:blipFill>
        <p:spPr>
          <a:xfrm>
            <a:off x="8363336" y="754792"/>
            <a:ext cx="3324225" cy="4953000"/>
          </a:xfrm>
          <a:prstGeom prst="rect">
            <a:avLst/>
          </a:prstGeom>
        </p:spPr>
      </p:pic>
    </p:spTree>
    <p:extLst>
      <p:ext uri="{BB962C8B-B14F-4D97-AF65-F5344CB8AC3E}">
        <p14:creationId xmlns:p14="http://schemas.microsoft.com/office/powerpoint/2010/main" val="22050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926780"/>
          </a:xfrm>
        </p:spPr>
        <p:txBody>
          <a:bodyPr/>
          <a:lstStyle/>
          <a:p>
            <a:r>
              <a:rPr lang="en-US" dirty="0"/>
              <a:t>The Great Isaiah Scroll (1QIsa</a:t>
            </a:r>
            <a:r>
              <a:rPr lang="en-US" baseline="30000" dirty="0"/>
              <a:t>a</a:t>
            </a:r>
          </a:p>
        </p:txBody>
      </p:sp>
      <p:sp>
        <p:nvSpPr>
          <p:cNvPr id="3" name="Content Placeholder 2"/>
          <p:cNvSpPr>
            <a:spLocks noGrp="1"/>
          </p:cNvSpPr>
          <p:nvPr>
            <p:ph idx="1"/>
          </p:nvPr>
        </p:nvSpPr>
        <p:spPr>
          <a:xfrm>
            <a:off x="838200" y="1825625"/>
            <a:ext cx="4874703" cy="1177634"/>
          </a:xfrm>
        </p:spPr>
        <p:txBody>
          <a:bodyPr/>
          <a:lstStyle/>
          <a:p>
            <a:endParaRPr lang="en-US" dirty="0"/>
          </a:p>
        </p:txBody>
      </p:sp>
      <p:pic>
        <p:nvPicPr>
          <p:cNvPr id="4" name="Picture 3"/>
          <p:cNvPicPr>
            <a:picLocks noChangeAspect="1"/>
          </p:cNvPicPr>
          <p:nvPr/>
        </p:nvPicPr>
        <p:blipFill>
          <a:blip r:embed="rId2"/>
          <a:stretch>
            <a:fillRect/>
          </a:stretch>
        </p:blipFill>
        <p:spPr>
          <a:xfrm>
            <a:off x="8464492" y="4123368"/>
            <a:ext cx="3620068" cy="2635841"/>
          </a:xfrm>
          <a:prstGeom prst="rect">
            <a:avLst/>
          </a:prstGeom>
        </p:spPr>
      </p:pic>
      <p:pic>
        <p:nvPicPr>
          <p:cNvPr id="5" name="Picture 4"/>
          <p:cNvPicPr>
            <a:picLocks noChangeAspect="1"/>
          </p:cNvPicPr>
          <p:nvPr/>
        </p:nvPicPr>
        <p:blipFill>
          <a:blip r:embed="rId3"/>
          <a:stretch>
            <a:fillRect/>
          </a:stretch>
        </p:blipFill>
        <p:spPr>
          <a:xfrm>
            <a:off x="4219662" y="4106160"/>
            <a:ext cx="3996567" cy="2684918"/>
          </a:xfrm>
          <a:prstGeom prst="rect">
            <a:avLst/>
          </a:prstGeom>
        </p:spPr>
      </p:pic>
      <p:pic>
        <p:nvPicPr>
          <p:cNvPr id="6" name="Picture 5"/>
          <p:cNvPicPr>
            <a:picLocks noChangeAspect="1"/>
          </p:cNvPicPr>
          <p:nvPr/>
        </p:nvPicPr>
        <p:blipFill>
          <a:blip r:embed="rId4"/>
          <a:stretch>
            <a:fillRect/>
          </a:stretch>
        </p:blipFill>
        <p:spPr>
          <a:xfrm>
            <a:off x="120941" y="4106160"/>
            <a:ext cx="3914164" cy="2674679"/>
          </a:xfrm>
          <a:prstGeom prst="rect">
            <a:avLst/>
          </a:prstGeom>
        </p:spPr>
      </p:pic>
    </p:spTree>
    <p:extLst>
      <p:ext uri="{BB962C8B-B14F-4D97-AF65-F5344CB8AC3E}">
        <p14:creationId xmlns:p14="http://schemas.microsoft.com/office/powerpoint/2010/main" val="158147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15232"/>
          </a:xfrm>
        </p:spPr>
        <p:txBody>
          <a:bodyPr/>
          <a:lstStyle/>
          <a:p>
            <a:pPr algn="ctr"/>
            <a:r>
              <a:rPr lang="en-US" dirty="0">
                <a:latin typeface="Berlin Sans FB" panose="020E0602020502020306" pitchFamily="34" charset="0"/>
              </a:rPr>
              <a:t>Qumran in Context:  Isolated Religious Settlement, Patrician Villa or fortified border outpost?</a:t>
            </a:r>
          </a:p>
        </p:txBody>
      </p:sp>
      <p:sp>
        <p:nvSpPr>
          <p:cNvPr id="3" name="Content Placeholder 2"/>
          <p:cNvSpPr>
            <a:spLocks noGrp="1"/>
          </p:cNvSpPr>
          <p:nvPr>
            <p:ph idx="1"/>
          </p:nvPr>
        </p:nvSpPr>
        <p:spPr>
          <a:xfrm>
            <a:off x="187889" y="1315232"/>
            <a:ext cx="5085569" cy="5439683"/>
          </a:xfrm>
        </p:spPr>
        <p:txBody>
          <a:bodyPr>
            <a:normAutofit fontScale="70000" lnSpcReduction="20000"/>
          </a:bodyPr>
          <a:lstStyle/>
          <a:p>
            <a:r>
              <a:rPr lang="en-US" dirty="0">
                <a:latin typeface="Berlin Sans FB" panose="020E0602020502020306" pitchFamily="34" charset="0"/>
              </a:rPr>
              <a:t>Is Khirbet Qumran related or linked to the scrolls found in nearby caves?</a:t>
            </a:r>
          </a:p>
          <a:p>
            <a:r>
              <a:rPr lang="en-US" dirty="0">
                <a:latin typeface="Berlin Sans FB" panose="020E0602020502020306" pitchFamily="34" charset="0"/>
              </a:rPr>
              <a:t>The common sense response would be YES!  </a:t>
            </a:r>
          </a:p>
          <a:p>
            <a:r>
              <a:rPr lang="en-US" dirty="0">
                <a:latin typeface="Berlin Sans FB" panose="020E0602020502020306" pitchFamily="34" charset="0"/>
              </a:rPr>
              <a:t>Both the caves and Qumran were occupied at the same time</a:t>
            </a:r>
          </a:p>
          <a:p>
            <a:r>
              <a:rPr lang="en-US" dirty="0">
                <a:latin typeface="Berlin Sans FB" panose="020E0602020502020306" pitchFamily="34" charset="0"/>
              </a:rPr>
              <a:t>Many of the caves bearing manuscripts are adjacent to the Qumran</a:t>
            </a:r>
          </a:p>
          <a:p>
            <a:r>
              <a:rPr lang="en-US" dirty="0">
                <a:latin typeface="Berlin Sans FB" panose="020E0602020502020306" pitchFamily="34" charset="0"/>
              </a:rPr>
              <a:t>The same distinctive pottery jars recovered from Cave 1 were also found at Qumran</a:t>
            </a:r>
          </a:p>
          <a:p>
            <a:r>
              <a:rPr lang="en-US" dirty="0">
                <a:latin typeface="Berlin Sans FB" panose="020E0602020502020306" pitchFamily="34" charset="0"/>
              </a:rPr>
              <a:t>Evidence of scribal activity, pottery </a:t>
            </a:r>
            <a:r>
              <a:rPr lang="en-US" dirty="0" err="1">
                <a:latin typeface="Berlin Sans FB" panose="020E0602020502020306" pitchFamily="34" charset="0"/>
              </a:rPr>
              <a:t>producton</a:t>
            </a:r>
            <a:r>
              <a:rPr lang="en-US" dirty="0">
                <a:latin typeface="Berlin Sans FB" panose="020E0602020502020306" pitchFamily="34" charset="0"/>
              </a:rPr>
              <a:t> and religious-communal living exist at Qumran, including 10 </a:t>
            </a:r>
            <a:r>
              <a:rPr lang="en-US" i="1" dirty="0" err="1">
                <a:latin typeface="Berlin Sans FB" panose="020E0602020502020306" pitchFamily="34" charset="0"/>
              </a:rPr>
              <a:t>miqvaot</a:t>
            </a:r>
            <a:r>
              <a:rPr lang="en-US" dirty="0">
                <a:latin typeface="Berlin Sans FB" panose="020E0602020502020306" pitchFamily="34" charset="0"/>
              </a:rPr>
              <a:t>.</a:t>
            </a:r>
          </a:p>
          <a:p>
            <a:r>
              <a:rPr lang="en-US" dirty="0">
                <a:latin typeface="Berlin Sans FB" panose="020E0602020502020306" pitchFamily="34" charset="0"/>
              </a:rPr>
              <a:t>The Testimony of Pliny the Elder in his </a:t>
            </a:r>
            <a:r>
              <a:rPr lang="en-US" i="1" dirty="0">
                <a:latin typeface="Berlin Sans FB" panose="020E0602020502020306" pitchFamily="34" charset="0"/>
              </a:rPr>
              <a:t>Natural History</a:t>
            </a:r>
            <a:r>
              <a:rPr lang="en-US" dirty="0">
                <a:latin typeface="Berlin Sans FB" panose="020E0602020502020306" pitchFamily="34" charset="0"/>
              </a:rPr>
              <a:t>, writes that the Essenes (a conservative Jewish sect) lived on the west side of the Dead Sea and that below them “infra hos” was </a:t>
            </a: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Gedi</a:t>
            </a:r>
            <a:endParaRPr lang="en-US" dirty="0">
              <a:latin typeface="Berlin Sans FB" panose="020E0602020502020306" pitchFamily="34" charset="0"/>
            </a:endParaRPr>
          </a:p>
          <a:p>
            <a:r>
              <a:rPr lang="en-US" dirty="0">
                <a:latin typeface="Berlin Sans FB" panose="020E0602020502020306" pitchFamily="34" charset="0"/>
              </a:rPr>
              <a:t>The sectarian literature among the scrolls admirably fits what we know about the Essenes</a:t>
            </a:r>
          </a:p>
          <a:p>
            <a:endParaRPr lang="en-US" dirty="0"/>
          </a:p>
        </p:txBody>
      </p:sp>
      <p:pic>
        <p:nvPicPr>
          <p:cNvPr id="5" name="Picture 4"/>
          <p:cNvPicPr>
            <a:picLocks noChangeAspect="1"/>
          </p:cNvPicPr>
          <p:nvPr/>
        </p:nvPicPr>
        <p:blipFill>
          <a:blip r:embed="rId2"/>
          <a:stretch>
            <a:fillRect/>
          </a:stretch>
        </p:blipFill>
        <p:spPr>
          <a:xfrm>
            <a:off x="5461347" y="1570712"/>
            <a:ext cx="6576767" cy="4933682"/>
          </a:xfrm>
          <a:prstGeom prst="rect">
            <a:avLst/>
          </a:prstGeom>
        </p:spPr>
      </p:pic>
    </p:spTree>
    <p:extLst>
      <p:ext uri="{BB962C8B-B14F-4D97-AF65-F5344CB8AC3E}">
        <p14:creationId xmlns:p14="http://schemas.microsoft.com/office/powerpoint/2010/main" val="340431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89763"/>
          </a:xfrm>
        </p:spPr>
        <p:txBody>
          <a:bodyPr/>
          <a:lstStyle/>
          <a:p>
            <a:pPr algn="ctr"/>
            <a:r>
              <a:rPr lang="en-US" dirty="0">
                <a:latin typeface="Berlin Sans FB" panose="020E0602020502020306" pitchFamily="34" charset="0"/>
              </a:rPr>
              <a:t>Qumran as a </a:t>
            </a:r>
            <a:r>
              <a:rPr lang="en-US" dirty="0" err="1">
                <a:latin typeface="Berlin Sans FB" panose="020E0602020502020306" pitchFamily="34" charset="0"/>
              </a:rPr>
              <a:t>A</a:t>
            </a:r>
            <a:r>
              <a:rPr lang="en-US" dirty="0">
                <a:latin typeface="Berlin Sans FB" panose="020E0602020502020306" pitchFamily="34" charset="0"/>
              </a:rPr>
              <a:t> </a:t>
            </a:r>
            <a:r>
              <a:rPr lang="en-US" i="1" dirty="0">
                <a:latin typeface="Berlin Sans FB" panose="020E0602020502020306" pitchFamily="34" charset="0"/>
              </a:rPr>
              <a:t>Villa </a:t>
            </a:r>
            <a:r>
              <a:rPr lang="en-US" i="1" dirty="0" err="1">
                <a:latin typeface="Berlin Sans FB" panose="020E0602020502020306" pitchFamily="34" charset="0"/>
              </a:rPr>
              <a:t>Rustica</a:t>
            </a:r>
            <a:endParaRPr lang="en-US" i="1" dirty="0">
              <a:latin typeface="Berlin Sans FB" panose="020E0602020502020306" pitchFamily="34" charset="0"/>
            </a:endParaRPr>
          </a:p>
        </p:txBody>
      </p:sp>
      <p:sp>
        <p:nvSpPr>
          <p:cNvPr id="3" name="Content Placeholder 2"/>
          <p:cNvSpPr>
            <a:spLocks noGrp="1"/>
          </p:cNvSpPr>
          <p:nvPr>
            <p:ph idx="1"/>
          </p:nvPr>
        </p:nvSpPr>
        <p:spPr>
          <a:xfrm>
            <a:off x="156520" y="895280"/>
            <a:ext cx="6087762" cy="4096850"/>
          </a:xfrm>
        </p:spPr>
        <p:txBody>
          <a:bodyPr>
            <a:normAutofit fontScale="77500" lnSpcReduction="20000"/>
          </a:bodyPr>
          <a:lstStyle/>
          <a:p>
            <a:r>
              <a:rPr lang="en-US" dirty="0">
                <a:latin typeface="Berlin Sans FB" panose="020E0602020502020306" pitchFamily="34" charset="0"/>
              </a:rPr>
              <a:t>Proposed by Robert </a:t>
            </a:r>
            <a:r>
              <a:rPr lang="en-US" dirty="0" err="1">
                <a:latin typeface="Berlin Sans FB" panose="020E0602020502020306" pitchFamily="34" charset="0"/>
              </a:rPr>
              <a:t>Donceel</a:t>
            </a:r>
            <a:r>
              <a:rPr lang="en-US" dirty="0">
                <a:latin typeface="Berlin Sans FB" panose="020E0602020502020306" pitchFamily="34" charset="0"/>
              </a:rPr>
              <a:t> and Pauline </a:t>
            </a:r>
            <a:r>
              <a:rPr lang="en-US" dirty="0" err="1">
                <a:latin typeface="Berlin Sans FB" panose="020E0602020502020306" pitchFamily="34" charset="0"/>
              </a:rPr>
              <a:t>Donceel-Voûte</a:t>
            </a:r>
            <a:r>
              <a:rPr lang="en-US" dirty="0">
                <a:latin typeface="Berlin Sans FB" panose="020E0602020502020306" pitchFamily="34" charset="0"/>
              </a:rPr>
              <a:t>, this view suffers from many drawbacks</a:t>
            </a:r>
          </a:p>
          <a:p>
            <a:r>
              <a:rPr lang="en-US" dirty="0">
                <a:latin typeface="Berlin Sans FB" panose="020E0602020502020306" pitchFamily="34" charset="0"/>
              </a:rPr>
              <a:t>An almost complete absence of interior decoration on plaster or other surfaces, aside from two column bases</a:t>
            </a:r>
          </a:p>
          <a:p>
            <a:r>
              <a:rPr lang="en-US" dirty="0">
                <a:latin typeface="Berlin Sans FB" panose="020E0602020502020306" pitchFamily="34" charset="0"/>
              </a:rPr>
              <a:t>A proposed cenacle (triclinium) for the Scriptorium cannot be sustained</a:t>
            </a:r>
          </a:p>
          <a:p>
            <a:r>
              <a:rPr lang="en-US" dirty="0">
                <a:latin typeface="Berlin Sans FB" panose="020E0602020502020306" pitchFamily="34" charset="0"/>
              </a:rPr>
              <a:t>No prospects for agriculture exist at the site, nor a reliable source of water</a:t>
            </a:r>
          </a:p>
          <a:p>
            <a:r>
              <a:rPr lang="en-US" dirty="0">
                <a:latin typeface="Berlin Sans FB" panose="020E0602020502020306" pitchFamily="34" charset="0"/>
              </a:rPr>
              <a:t>Nearby Palm groves do not need maintenance</a:t>
            </a:r>
          </a:p>
          <a:p>
            <a:r>
              <a:rPr lang="en-US" dirty="0">
                <a:latin typeface="Berlin Sans FB" panose="020E0602020502020306" pitchFamily="34" charset="0"/>
              </a:rPr>
              <a:t>Floor plan of rooms do not fit villas found elsewhere in Judea</a:t>
            </a:r>
            <a:endParaRPr lang="en-US" dirty="0"/>
          </a:p>
          <a:p>
            <a:endParaRPr lang="en-US" dirty="0"/>
          </a:p>
        </p:txBody>
      </p:sp>
      <p:pic>
        <p:nvPicPr>
          <p:cNvPr id="5" name="Picture 4"/>
          <p:cNvPicPr>
            <a:picLocks noChangeAspect="1"/>
          </p:cNvPicPr>
          <p:nvPr/>
        </p:nvPicPr>
        <p:blipFill rotWithShape="1">
          <a:blip r:embed="rId2"/>
          <a:srcRect t="-1" b="12878"/>
          <a:stretch/>
        </p:blipFill>
        <p:spPr>
          <a:xfrm>
            <a:off x="6421904" y="895280"/>
            <a:ext cx="5598388" cy="3652006"/>
          </a:xfrm>
          <a:prstGeom prst="rect">
            <a:avLst/>
          </a:prstGeom>
        </p:spPr>
      </p:pic>
      <p:pic>
        <p:nvPicPr>
          <p:cNvPr id="7" name="Picture 6"/>
          <p:cNvPicPr>
            <a:picLocks noChangeAspect="1"/>
          </p:cNvPicPr>
          <p:nvPr/>
        </p:nvPicPr>
        <p:blipFill>
          <a:blip r:embed="rId3"/>
          <a:stretch>
            <a:fillRect/>
          </a:stretch>
        </p:blipFill>
        <p:spPr>
          <a:xfrm>
            <a:off x="6403046" y="4661586"/>
            <a:ext cx="5617246" cy="2076965"/>
          </a:xfrm>
          <a:prstGeom prst="rect">
            <a:avLst/>
          </a:prstGeom>
        </p:spPr>
      </p:pic>
      <p:pic>
        <p:nvPicPr>
          <p:cNvPr id="8" name="Picture 7"/>
          <p:cNvPicPr>
            <a:picLocks noChangeAspect="1"/>
          </p:cNvPicPr>
          <p:nvPr/>
        </p:nvPicPr>
        <p:blipFill>
          <a:blip r:embed="rId4"/>
          <a:stretch>
            <a:fillRect/>
          </a:stretch>
        </p:blipFill>
        <p:spPr>
          <a:xfrm>
            <a:off x="775481" y="4653538"/>
            <a:ext cx="4462659" cy="2085013"/>
          </a:xfrm>
          <a:prstGeom prst="rect">
            <a:avLst/>
          </a:prstGeom>
        </p:spPr>
      </p:pic>
    </p:spTree>
    <p:extLst>
      <p:ext uri="{BB962C8B-B14F-4D97-AF65-F5344CB8AC3E}">
        <p14:creationId xmlns:p14="http://schemas.microsoft.com/office/powerpoint/2010/main" val="146403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77029"/>
          </a:xfrm>
        </p:spPr>
        <p:txBody>
          <a:bodyPr/>
          <a:lstStyle/>
          <a:p>
            <a:pPr algn="ctr"/>
            <a:r>
              <a:rPr lang="en-US" dirty="0">
                <a:latin typeface="Berlin Sans FB" panose="020E0602020502020306" pitchFamily="34" charset="0"/>
              </a:rPr>
              <a:t>Qumran as a Fortress or Caravanserai</a:t>
            </a:r>
          </a:p>
        </p:txBody>
      </p:sp>
      <p:sp>
        <p:nvSpPr>
          <p:cNvPr id="3" name="Content Placeholder 2"/>
          <p:cNvSpPr>
            <a:spLocks noGrp="1"/>
          </p:cNvSpPr>
          <p:nvPr>
            <p:ph idx="1"/>
          </p:nvPr>
        </p:nvSpPr>
        <p:spPr>
          <a:xfrm>
            <a:off x="363255" y="889348"/>
            <a:ext cx="6985501" cy="5574082"/>
          </a:xfrm>
        </p:spPr>
        <p:txBody>
          <a:bodyPr>
            <a:normAutofit fontScale="77500" lnSpcReduction="20000"/>
          </a:bodyPr>
          <a:lstStyle/>
          <a:p>
            <a:r>
              <a:rPr lang="en-US" dirty="0">
                <a:latin typeface="Berlin Sans FB" panose="020E0602020502020306" pitchFamily="34" charset="0"/>
              </a:rPr>
              <a:t>Proposed by Norman </a:t>
            </a:r>
            <a:r>
              <a:rPr lang="en-US" dirty="0" err="1">
                <a:latin typeface="Berlin Sans FB" panose="020E0602020502020306" pitchFamily="34" charset="0"/>
              </a:rPr>
              <a:t>Golb</a:t>
            </a:r>
            <a:r>
              <a:rPr lang="en-US" dirty="0">
                <a:latin typeface="Berlin Sans FB" panose="020E0602020502020306" pitchFamily="34" charset="0"/>
              </a:rPr>
              <a:t>, this theory also has shortcomings:</a:t>
            </a:r>
          </a:p>
          <a:p>
            <a:r>
              <a:rPr lang="en-US" dirty="0">
                <a:latin typeface="Berlin Sans FB" panose="020E0602020502020306" pitchFamily="34" charset="0"/>
              </a:rPr>
              <a:t>Aside from the tower, the walls of Qumran are rather flimsy and their width (60-70 cm) show them as clearly not military in nature</a:t>
            </a:r>
          </a:p>
          <a:p>
            <a:r>
              <a:rPr lang="en-US" dirty="0">
                <a:latin typeface="Berlin Sans FB" panose="020E0602020502020306" pitchFamily="34" charset="0"/>
              </a:rPr>
              <a:t>No fortified gateway was discovered, just entrance openings in the wall</a:t>
            </a:r>
          </a:p>
          <a:p>
            <a:r>
              <a:rPr lang="en-US" dirty="0">
                <a:latin typeface="Berlin Sans FB" panose="020E0602020502020306" pitchFamily="34" charset="0"/>
              </a:rPr>
              <a:t>During the NT period, Qumran did not occupy a strategically important position or guard an important road</a:t>
            </a:r>
          </a:p>
          <a:p>
            <a:r>
              <a:rPr lang="en-US" dirty="0">
                <a:latin typeface="Berlin Sans FB" panose="020E0602020502020306" pitchFamily="34" charset="0"/>
              </a:rPr>
              <a:t>The lack of scrolls and scroll fragments at the compound is expected.  However several ink wells attest to scribal activity beyond that of a garrisoned military post</a:t>
            </a:r>
          </a:p>
          <a:p>
            <a:r>
              <a:rPr lang="en-US" dirty="0">
                <a:latin typeface="Berlin Sans FB" panose="020E0602020502020306" pitchFamily="34" charset="0"/>
              </a:rPr>
              <a:t>The cemetery’s 1200 graves were not casualties of war against Rome</a:t>
            </a:r>
          </a:p>
          <a:p>
            <a:r>
              <a:rPr lang="en-US" dirty="0">
                <a:latin typeface="Berlin Sans FB" panose="020E0602020502020306" pitchFamily="34" charset="0"/>
              </a:rPr>
              <a:t>Topographical problems for both a fort and caravanserai</a:t>
            </a:r>
          </a:p>
          <a:p>
            <a:r>
              <a:rPr lang="en-US" dirty="0">
                <a:latin typeface="Berlin Sans FB" panose="020E0602020502020306" pitchFamily="34" charset="0"/>
              </a:rPr>
              <a:t>No evidence of stables or fireplaces</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620043" y="812273"/>
            <a:ext cx="4396181" cy="3297136"/>
          </a:xfrm>
          <a:prstGeom prst="rect">
            <a:avLst/>
          </a:prstGeom>
        </p:spPr>
      </p:pic>
      <p:pic>
        <p:nvPicPr>
          <p:cNvPr id="5" name="Picture 4"/>
          <p:cNvPicPr>
            <a:picLocks noChangeAspect="1"/>
          </p:cNvPicPr>
          <p:nvPr/>
        </p:nvPicPr>
        <p:blipFill rotWithShape="1">
          <a:blip r:embed="rId3"/>
          <a:srcRect t="17039" b="3794"/>
          <a:stretch/>
        </p:blipFill>
        <p:spPr>
          <a:xfrm>
            <a:off x="7575927" y="4349579"/>
            <a:ext cx="4440297" cy="2397211"/>
          </a:xfrm>
          <a:prstGeom prst="rect">
            <a:avLst/>
          </a:prstGeom>
        </p:spPr>
      </p:pic>
    </p:spTree>
    <p:extLst>
      <p:ext uri="{BB962C8B-B14F-4D97-AF65-F5344CB8AC3E}">
        <p14:creationId xmlns:p14="http://schemas.microsoft.com/office/powerpoint/2010/main" val="2898092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51770"/>
          </a:xfrm>
        </p:spPr>
        <p:txBody>
          <a:bodyPr>
            <a:normAutofit/>
          </a:bodyPr>
          <a:lstStyle/>
          <a:p>
            <a:r>
              <a:rPr lang="en-US" sz="3600" dirty="0">
                <a:latin typeface="Berlin Sans FB" panose="020E0602020502020306" pitchFamily="34" charset="0"/>
              </a:rPr>
              <a:t>The “Scriptorium” or Manuscript Production Center at Qumran</a:t>
            </a:r>
          </a:p>
        </p:txBody>
      </p:sp>
      <p:sp>
        <p:nvSpPr>
          <p:cNvPr id="3" name="Content Placeholder 2"/>
          <p:cNvSpPr>
            <a:spLocks noGrp="1"/>
          </p:cNvSpPr>
          <p:nvPr>
            <p:ph idx="1"/>
          </p:nvPr>
        </p:nvSpPr>
        <p:spPr>
          <a:xfrm>
            <a:off x="61579" y="815491"/>
            <a:ext cx="5337139" cy="1840027"/>
          </a:xfrm>
        </p:spPr>
        <p:txBody>
          <a:bodyPr/>
          <a:lstStyle/>
          <a:p>
            <a:r>
              <a:rPr lang="en-US" dirty="0">
                <a:latin typeface="Berlin Sans FB" panose="020E0602020502020306" pitchFamily="34" charset="0"/>
              </a:rPr>
              <a:t>A two story structure at the east edge of the compound may have served as the library and scribal center of Qumran</a:t>
            </a:r>
          </a:p>
        </p:txBody>
      </p:sp>
      <p:pic>
        <p:nvPicPr>
          <p:cNvPr id="4" name="Picture 3"/>
          <p:cNvPicPr>
            <a:picLocks noChangeAspect="1"/>
          </p:cNvPicPr>
          <p:nvPr/>
        </p:nvPicPr>
        <p:blipFill>
          <a:blip r:embed="rId2"/>
          <a:stretch>
            <a:fillRect/>
          </a:stretch>
        </p:blipFill>
        <p:spPr>
          <a:xfrm>
            <a:off x="5486400" y="815491"/>
            <a:ext cx="6557319" cy="5952816"/>
          </a:xfrm>
          <a:prstGeom prst="rect">
            <a:avLst/>
          </a:prstGeom>
        </p:spPr>
      </p:pic>
      <p:pic>
        <p:nvPicPr>
          <p:cNvPr id="5" name="Picture 4"/>
          <p:cNvPicPr>
            <a:picLocks noChangeAspect="1"/>
          </p:cNvPicPr>
          <p:nvPr/>
        </p:nvPicPr>
        <p:blipFill>
          <a:blip r:embed="rId3"/>
          <a:stretch>
            <a:fillRect/>
          </a:stretch>
        </p:blipFill>
        <p:spPr>
          <a:xfrm>
            <a:off x="61579" y="2812125"/>
            <a:ext cx="5276540" cy="3956182"/>
          </a:xfrm>
          <a:prstGeom prst="rect">
            <a:avLst/>
          </a:prstGeom>
        </p:spPr>
      </p:pic>
    </p:spTree>
    <p:extLst>
      <p:ext uri="{BB962C8B-B14F-4D97-AF65-F5344CB8AC3E}">
        <p14:creationId xmlns:p14="http://schemas.microsoft.com/office/powerpoint/2010/main" val="181184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4711"/>
          </a:xfrm>
        </p:spPr>
        <p:txBody>
          <a:bodyPr/>
          <a:lstStyle/>
          <a:p>
            <a:pPr algn="ctr"/>
            <a:r>
              <a:rPr lang="en-US" dirty="0">
                <a:latin typeface="Berlin Sans FB" panose="020E0602020502020306" pitchFamily="34" charset="0"/>
              </a:rPr>
              <a:t>The Finds from the Scriptorium</a:t>
            </a:r>
          </a:p>
        </p:txBody>
      </p:sp>
      <p:sp>
        <p:nvSpPr>
          <p:cNvPr id="3" name="Content Placeholder 2"/>
          <p:cNvSpPr>
            <a:spLocks noGrp="1"/>
          </p:cNvSpPr>
          <p:nvPr>
            <p:ph idx="1"/>
          </p:nvPr>
        </p:nvSpPr>
        <p:spPr>
          <a:xfrm>
            <a:off x="212942" y="901874"/>
            <a:ext cx="4868768" cy="5724394"/>
          </a:xfrm>
        </p:spPr>
        <p:txBody>
          <a:bodyPr>
            <a:normAutofit lnSpcReduction="10000"/>
          </a:bodyPr>
          <a:lstStyle/>
          <a:p>
            <a:r>
              <a:rPr lang="en-US" dirty="0">
                <a:latin typeface="Berlin Sans FB" panose="020E0602020502020306" pitchFamily="34" charset="0"/>
              </a:rPr>
              <a:t>Several inkwells (terracotta and bronze) were recovered from the debris of this building.  Dried ink was still present inside.  </a:t>
            </a:r>
          </a:p>
          <a:p>
            <a:r>
              <a:rPr lang="en-US" dirty="0">
                <a:latin typeface="Berlin Sans FB" panose="020E0602020502020306" pitchFamily="34" charset="0"/>
              </a:rPr>
              <a:t>Also, remnants of long, narrow plastered tables were found.  Both low and high versions, these tables that may have been used for the production and copying of scrolls.  It is quite probable that this was the scribal and studying area of the community at Qumran.</a:t>
            </a:r>
          </a:p>
        </p:txBody>
      </p:sp>
      <p:pic>
        <p:nvPicPr>
          <p:cNvPr id="4" name="Picture 3"/>
          <p:cNvPicPr>
            <a:picLocks noChangeAspect="1"/>
          </p:cNvPicPr>
          <p:nvPr/>
        </p:nvPicPr>
        <p:blipFill>
          <a:blip r:embed="rId2"/>
          <a:stretch>
            <a:fillRect/>
          </a:stretch>
        </p:blipFill>
        <p:spPr>
          <a:xfrm>
            <a:off x="7658160" y="3219579"/>
            <a:ext cx="4533840" cy="3516270"/>
          </a:xfrm>
          <a:prstGeom prst="rect">
            <a:avLst/>
          </a:prstGeom>
        </p:spPr>
      </p:pic>
      <p:pic>
        <p:nvPicPr>
          <p:cNvPr id="5" name="Picture 4"/>
          <p:cNvPicPr>
            <a:picLocks noChangeAspect="1"/>
          </p:cNvPicPr>
          <p:nvPr/>
        </p:nvPicPr>
        <p:blipFill>
          <a:blip r:embed="rId3"/>
          <a:stretch>
            <a:fillRect/>
          </a:stretch>
        </p:blipFill>
        <p:spPr>
          <a:xfrm>
            <a:off x="5235880" y="3234284"/>
            <a:ext cx="2268110" cy="3501565"/>
          </a:xfrm>
          <a:prstGeom prst="rect">
            <a:avLst/>
          </a:prstGeom>
        </p:spPr>
      </p:pic>
    </p:spTree>
    <p:extLst>
      <p:ext uri="{BB962C8B-B14F-4D97-AF65-F5344CB8AC3E}">
        <p14:creationId xmlns:p14="http://schemas.microsoft.com/office/powerpoint/2010/main" val="323765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27133"/>
          </a:xfrm>
        </p:spPr>
        <p:txBody>
          <a:bodyPr/>
          <a:lstStyle/>
          <a:p>
            <a:pPr algn="ctr"/>
            <a:r>
              <a:rPr lang="en-US" dirty="0">
                <a:latin typeface="Berlin Sans FB" panose="020E0602020502020306" pitchFamily="34" charset="0"/>
              </a:rPr>
              <a:t>The Qumran Ostracon:  A Key to the Solution?</a:t>
            </a:r>
          </a:p>
        </p:txBody>
      </p:sp>
      <p:sp>
        <p:nvSpPr>
          <p:cNvPr id="3" name="Content Placeholder 2"/>
          <p:cNvSpPr>
            <a:spLocks noGrp="1"/>
          </p:cNvSpPr>
          <p:nvPr>
            <p:ph idx="1"/>
          </p:nvPr>
        </p:nvSpPr>
        <p:spPr>
          <a:xfrm>
            <a:off x="137786" y="939452"/>
            <a:ext cx="5386192" cy="5779148"/>
          </a:xfrm>
        </p:spPr>
        <p:txBody>
          <a:bodyPr>
            <a:normAutofit fontScale="92500" lnSpcReduction="20000"/>
          </a:bodyPr>
          <a:lstStyle/>
          <a:p>
            <a:r>
              <a:rPr lang="en-US" dirty="0">
                <a:latin typeface="Berlin Sans FB" panose="020E0602020502020306" pitchFamily="34" charset="0"/>
              </a:rPr>
              <a:t>Discovered in 1996 by James Strange along the limestone terrace at the edge of the settlement along a boundary wall</a:t>
            </a:r>
          </a:p>
          <a:p>
            <a:r>
              <a:rPr lang="en-US" dirty="0">
                <a:latin typeface="Berlin Sans FB" panose="020E0602020502020306" pitchFamily="34" charset="0"/>
              </a:rPr>
              <a:t>Dated to 50-68 by FMC and Esther </a:t>
            </a:r>
            <a:r>
              <a:rPr lang="en-US" dirty="0" err="1">
                <a:latin typeface="Berlin Sans FB" panose="020E0602020502020306" pitchFamily="34" charset="0"/>
              </a:rPr>
              <a:t>Eshel</a:t>
            </a:r>
            <a:endParaRPr lang="en-US" dirty="0">
              <a:latin typeface="Berlin Sans FB" panose="020E0602020502020306" pitchFamily="34" charset="0"/>
            </a:endParaRPr>
          </a:p>
          <a:p>
            <a:r>
              <a:rPr lang="en-US" dirty="0">
                <a:latin typeface="Berlin Sans FB" panose="020E0602020502020306" pitchFamily="34" charset="0"/>
              </a:rPr>
              <a:t>Perhaps a note relating to an individual joining the community or “</a:t>
            </a:r>
            <a:r>
              <a:rPr lang="en-US" dirty="0" err="1">
                <a:latin typeface="Berlin Sans FB" panose="020E0602020502020306" pitchFamily="34" charset="0"/>
              </a:rPr>
              <a:t>Yahad</a:t>
            </a:r>
            <a:r>
              <a:rPr lang="en-US" dirty="0">
                <a:latin typeface="Berlin Sans FB" panose="020E0602020502020306" pitchFamily="34" charset="0"/>
              </a:rPr>
              <a:t>”</a:t>
            </a:r>
          </a:p>
          <a:p>
            <a:r>
              <a:rPr lang="en-US" dirty="0">
                <a:latin typeface="Berlin Sans FB" panose="020E0602020502020306" pitchFamily="34" charset="0"/>
              </a:rPr>
              <a:t>Disputed by Ada </a:t>
            </a:r>
            <a:r>
              <a:rPr lang="en-US" dirty="0" err="1">
                <a:latin typeface="Berlin Sans FB" panose="020E0602020502020306" pitchFamily="34" charset="0"/>
              </a:rPr>
              <a:t>Yardeni</a:t>
            </a:r>
            <a:r>
              <a:rPr lang="en-US" dirty="0">
                <a:latin typeface="Berlin Sans FB" panose="020E0602020502020306" pitchFamily="34" charset="0"/>
              </a:rPr>
              <a:t>, who has a different reading for the crucial line 8 “and every other tree…”</a:t>
            </a:r>
          </a:p>
          <a:p>
            <a:r>
              <a:rPr lang="en-US" dirty="0">
                <a:latin typeface="Berlin Sans FB" panose="020E0602020502020306" pitchFamily="34" charset="0"/>
              </a:rPr>
              <a:t>The script doesn’t seem to match the skilled scribal hands that copied the Dead Sea Scrolls</a:t>
            </a:r>
          </a:p>
          <a:p>
            <a:r>
              <a:rPr lang="en-US" dirty="0">
                <a:latin typeface="Berlin Sans FB" panose="020E0602020502020306" pitchFamily="34" charset="0"/>
              </a:rPr>
              <a:t>Has this ostracon, one of only two found thus far at the site, been </a:t>
            </a:r>
            <a:r>
              <a:rPr lang="en-US" dirty="0" err="1">
                <a:latin typeface="Berlin Sans FB" panose="020E0602020502020306" pitchFamily="34" charset="0"/>
              </a:rPr>
              <a:t>overinterpreted</a:t>
            </a:r>
            <a:r>
              <a:rPr lang="en-US" dirty="0">
                <a:latin typeface="Berlin Sans FB" panose="020E0602020502020306" pitchFamily="34" charset="0"/>
              </a:rPr>
              <a:t>?</a:t>
            </a:r>
          </a:p>
        </p:txBody>
      </p:sp>
      <p:pic>
        <p:nvPicPr>
          <p:cNvPr id="4" name="Picture 3"/>
          <p:cNvPicPr>
            <a:picLocks noChangeAspect="1"/>
          </p:cNvPicPr>
          <p:nvPr/>
        </p:nvPicPr>
        <p:blipFill>
          <a:blip r:embed="rId2"/>
          <a:stretch>
            <a:fillRect/>
          </a:stretch>
        </p:blipFill>
        <p:spPr>
          <a:xfrm>
            <a:off x="5658799" y="1993557"/>
            <a:ext cx="6440912" cy="4725043"/>
          </a:xfrm>
          <a:prstGeom prst="rect">
            <a:avLst/>
          </a:prstGeom>
        </p:spPr>
      </p:pic>
      <p:sp>
        <p:nvSpPr>
          <p:cNvPr id="5" name="TextBox 4"/>
          <p:cNvSpPr txBox="1"/>
          <p:nvPr/>
        </p:nvSpPr>
        <p:spPr>
          <a:xfrm>
            <a:off x="5658799" y="939452"/>
            <a:ext cx="6440911" cy="1077218"/>
          </a:xfrm>
          <a:prstGeom prst="rect">
            <a:avLst/>
          </a:prstGeom>
          <a:noFill/>
        </p:spPr>
        <p:txBody>
          <a:bodyPr wrap="square" rtlCol="0">
            <a:spAutoFit/>
          </a:bodyPr>
          <a:lstStyle/>
          <a:p>
            <a:r>
              <a:rPr lang="en-US" sz="1600" dirty="0">
                <a:latin typeface="Berlin Sans FB" panose="020E0602020502020306" pitchFamily="34" charset="0"/>
              </a:rPr>
              <a:t>“In year two of… in Jericho, </a:t>
            </a:r>
            <a:r>
              <a:rPr lang="en-US" sz="1600" dirty="0" err="1">
                <a:latin typeface="Berlin Sans FB" panose="020E0602020502020306" pitchFamily="34" charset="0"/>
              </a:rPr>
              <a:t>Honi</a:t>
            </a:r>
            <a:r>
              <a:rPr lang="en-US" sz="1600" dirty="0">
                <a:latin typeface="Berlin Sans FB" panose="020E0602020502020306" pitchFamily="34" charset="0"/>
              </a:rPr>
              <a:t>, son of … gave to ‘</a:t>
            </a:r>
            <a:r>
              <a:rPr lang="en-US" sz="1600" dirty="0" err="1">
                <a:latin typeface="Berlin Sans FB" panose="020E0602020502020306" pitchFamily="34" charset="0"/>
              </a:rPr>
              <a:t>Eleazar</a:t>
            </a:r>
            <a:r>
              <a:rPr lang="en-US" sz="1600" dirty="0">
                <a:latin typeface="Berlin Sans FB" panose="020E0602020502020306" pitchFamily="34" charset="0"/>
              </a:rPr>
              <a:t> son of </a:t>
            </a:r>
            <a:r>
              <a:rPr lang="en-US" sz="1600" dirty="0" err="1">
                <a:latin typeface="Berlin Sans FB" panose="020E0602020502020306" pitchFamily="34" charset="0"/>
              </a:rPr>
              <a:t>Nahamani</a:t>
            </a:r>
            <a:r>
              <a:rPr lang="en-US" sz="1600" dirty="0">
                <a:latin typeface="Berlin Sans FB" panose="020E0602020502020306" pitchFamily="34" charset="0"/>
              </a:rPr>
              <a:t>… </a:t>
            </a:r>
            <a:r>
              <a:rPr lang="en-US" sz="1600" dirty="0" err="1">
                <a:latin typeface="Berlin Sans FB" panose="020E0602020502020306" pitchFamily="34" charset="0"/>
              </a:rPr>
              <a:t>Hisday</a:t>
            </a:r>
            <a:r>
              <a:rPr lang="en-US" sz="1600" dirty="0">
                <a:latin typeface="Berlin Sans FB" panose="020E0602020502020306" pitchFamily="34" charset="0"/>
              </a:rPr>
              <a:t> from Holon… from this day to </a:t>
            </a:r>
            <a:r>
              <a:rPr lang="en-US" sz="1600" dirty="0" err="1">
                <a:latin typeface="Berlin Sans FB" panose="020E0602020502020306" pitchFamily="34" charset="0"/>
              </a:rPr>
              <a:t>perpetui</a:t>
            </a:r>
            <a:r>
              <a:rPr lang="en-US" sz="1600" dirty="0">
                <a:latin typeface="Berlin Sans FB" panose="020E0602020502020306" pitchFamily="34" charset="0"/>
              </a:rPr>
              <a:t>[ty] and the boundaries of the house and… the fig trees, the o[live trees, and] when he completes (his oath) to the Community…(fragmentary additions).”</a:t>
            </a:r>
          </a:p>
        </p:txBody>
      </p:sp>
    </p:spTree>
    <p:extLst>
      <p:ext uri="{BB962C8B-B14F-4D97-AF65-F5344CB8AC3E}">
        <p14:creationId xmlns:p14="http://schemas.microsoft.com/office/powerpoint/2010/main" val="2917604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89763"/>
          </a:xfrm>
        </p:spPr>
        <p:txBody>
          <a:bodyPr/>
          <a:lstStyle/>
          <a:p>
            <a:pPr algn="ctr"/>
            <a:r>
              <a:rPr lang="en-US" dirty="0">
                <a:latin typeface="Berlin Sans FB" panose="020E0602020502020306" pitchFamily="34" charset="0"/>
              </a:rPr>
              <a:t>The “Discovery” of Cave 4:  The Mother Lode</a:t>
            </a:r>
          </a:p>
        </p:txBody>
      </p:sp>
      <p:sp>
        <p:nvSpPr>
          <p:cNvPr id="3" name="Content Placeholder 2"/>
          <p:cNvSpPr>
            <a:spLocks noGrp="1"/>
          </p:cNvSpPr>
          <p:nvPr>
            <p:ph idx="1"/>
          </p:nvPr>
        </p:nvSpPr>
        <p:spPr>
          <a:xfrm>
            <a:off x="235877" y="951688"/>
            <a:ext cx="6795686" cy="1551165"/>
          </a:xfrm>
        </p:spPr>
        <p:txBody>
          <a:bodyPr>
            <a:normAutofit fontScale="47500" lnSpcReduction="20000"/>
          </a:bodyPr>
          <a:lstStyle/>
          <a:p>
            <a:r>
              <a:rPr lang="en-US" dirty="0">
                <a:latin typeface="Berlin Sans FB" panose="020E0602020502020306" pitchFamily="34" charset="0"/>
              </a:rPr>
              <a:t>Discovered by Bedouin in late summer 1952, who excavated 80-90% of the contents before detection.</a:t>
            </a:r>
          </a:p>
          <a:p>
            <a:r>
              <a:rPr lang="en-US" dirty="0">
                <a:latin typeface="Berlin Sans FB" panose="020E0602020502020306" pitchFamily="34" charset="0"/>
              </a:rPr>
              <a:t>Harding and de Vaux began excavating the cave in September, recovering fragments of hundreds of scrolls, phylacteries and bits of LXX and paleo Hebrew documents.</a:t>
            </a:r>
          </a:p>
          <a:p>
            <a:r>
              <a:rPr lang="en-US" dirty="0">
                <a:latin typeface="Berlin Sans FB" panose="020E0602020502020306" pitchFamily="34" charset="0"/>
              </a:rPr>
              <a:t>Cave 4 was clearly a emergency </a:t>
            </a:r>
            <a:r>
              <a:rPr lang="en-US" i="1" dirty="0" err="1">
                <a:latin typeface="Berlin Sans FB" panose="020E0602020502020306" pitchFamily="34" charset="0"/>
              </a:rPr>
              <a:t>Geniza</a:t>
            </a:r>
            <a:r>
              <a:rPr lang="en-US" dirty="0">
                <a:latin typeface="Berlin Sans FB" panose="020E0602020502020306" pitchFamily="34" charset="0"/>
              </a:rPr>
              <a:t> for the Qumran library and the hundreds of scrolls were probably thrown into the cave in haste, without jars to protect them.</a:t>
            </a:r>
          </a:p>
          <a:p>
            <a:r>
              <a:rPr lang="en-US" dirty="0">
                <a:latin typeface="Berlin Sans FB" panose="020E0602020502020306" pitchFamily="34" charset="0"/>
              </a:rPr>
              <a:t>Cave 4 was a tomb during the occupation of Qumran in the eighth-sixth centuries BC!</a:t>
            </a:r>
          </a:p>
        </p:txBody>
      </p:sp>
      <p:pic>
        <p:nvPicPr>
          <p:cNvPr id="4" name="Picture 3"/>
          <p:cNvPicPr>
            <a:picLocks noChangeAspect="1"/>
          </p:cNvPicPr>
          <p:nvPr/>
        </p:nvPicPr>
        <p:blipFill>
          <a:blip r:embed="rId2"/>
          <a:stretch>
            <a:fillRect/>
          </a:stretch>
        </p:blipFill>
        <p:spPr>
          <a:xfrm>
            <a:off x="7267439" y="4334004"/>
            <a:ext cx="4834477" cy="2425583"/>
          </a:xfrm>
          <a:prstGeom prst="rect">
            <a:avLst/>
          </a:prstGeom>
        </p:spPr>
      </p:pic>
      <p:pic>
        <p:nvPicPr>
          <p:cNvPr id="5" name="Picture 4"/>
          <p:cNvPicPr>
            <a:picLocks noChangeAspect="1"/>
          </p:cNvPicPr>
          <p:nvPr/>
        </p:nvPicPr>
        <p:blipFill>
          <a:blip r:embed="rId3"/>
          <a:stretch>
            <a:fillRect/>
          </a:stretch>
        </p:blipFill>
        <p:spPr>
          <a:xfrm>
            <a:off x="7267439" y="951688"/>
            <a:ext cx="4834477" cy="3271329"/>
          </a:xfrm>
          <a:prstGeom prst="rect">
            <a:avLst/>
          </a:prstGeom>
        </p:spPr>
      </p:pic>
      <p:pic>
        <p:nvPicPr>
          <p:cNvPr id="6" name="Picture 5"/>
          <p:cNvPicPr>
            <a:picLocks noChangeAspect="1"/>
          </p:cNvPicPr>
          <p:nvPr/>
        </p:nvPicPr>
        <p:blipFill rotWithShape="1">
          <a:blip r:embed="rId4"/>
          <a:srcRect b="2760"/>
          <a:stretch/>
        </p:blipFill>
        <p:spPr>
          <a:xfrm>
            <a:off x="235877" y="2502853"/>
            <a:ext cx="6795686" cy="4256734"/>
          </a:xfrm>
          <a:prstGeom prst="rect">
            <a:avLst/>
          </a:prstGeom>
        </p:spPr>
      </p:pic>
    </p:spTree>
    <p:extLst>
      <p:ext uri="{BB962C8B-B14F-4D97-AF65-F5344CB8AC3E}">
        <p14:creationId xmlns:p14="http://schemas.microsoft.com/office/powerpoint/2010/main" val="2617032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784758" cy="1194485"/>
          </a:xfrm>
        </p:spPr>
        <p:txBody>
          <a:bodyPr>
            <a:normAutofit fontScale="90000"/>
          </a:bodyPr>
          <a:lstStyle/>
          <a:p>
            <a:pPr algn="ctr"/>
            <a:r>
              <a:rPr lang="en-US" dirty="0">
                <a:latin typeface="Berlin Sans FB" panose="020E0602020502020306" pitchFamily="34" charset="0"/>
              </a:rPr>
              <a:t>The Significance of the DSS and the Nash Papyrus</a:t>
            </a:r>
          </a:p>
        </p:txBody>
      </p:sp>
      <p:sp>
        <p:nvSpPr>
          <p:cNvPr id="3" name="Content Placeholder 2"/>
          <p:cNvSpPr>
            <a:spLocks noGrp="1"/>
          </p:cNvSpPr>
          <p:nvPr>
            <p:ph idx="1"/>
          </p:nvPr>
        </p:nvSpPr>
        <p:spPr>
          <a:xfrm>
            <a:off x="247136" y="1194486"/>
            <a:ext cx="7537622" cy="5486400"/>
          </a:xfrm>
        </p:spPr>
        <p:txBody>
          <a:bodyPr/>
          <a:lstStyle/>
          <a:p>
            <a:r>
              <a:rPr lang="en-US" dirty="0">
                <a:latin typeface="Berlin Sans FB" panose="020E0602020502020306" pitchFamily="34" charset="0"/>
              </a:rPr>
              <a:t>A piece of papyrus originating in the </a:t>
            </a:r>
            <a:r>
              <a:rPr lang="en-US" i="1" dirty="0" err="1">
                <a:latin typeface="Berlin Sans FB" panose="020E0602020502020306" pitchFamily="34" charset="0"/>
              </a:rPr>
              <a:t>Fayyum</a:t>
            </a:r>
            <a:r>
              <a:rPr lang="en-US" dirty="0">
                <a:latin typeface="Berlin Sans FB" panose="020E0602020502020306" pitchFamily="34" charset="0"/>
              </a:rPr>
              <a:t> area of Egypt came to light in 1893 and was sent to Cambridge University</a:t>
            </a:r>
          </a:p>
          <a:p>
            <a:r>
              <a:rPr lang="en-US" dirty="0">
                <a:latin typeface="Berlin Sans FB" panose="020E0602020502020306" pitchFamily="34" charset="0"/>
              </a:rPr>
              <a:t>The writing is a slightly abbreviated form of the Ten Commandments and the Shema (Exodus 20, Deuteronomy 5 and 6:4) that omits a phrase.</a:t>
            </a:r>
          </a:p>
          <a:p>
            <a:r>
              <a:rPr lang="en-US" dirty="0">
                <a:latin typeface="Berlin Sans FB" panose="020E0602020502020306" pitchFamily="34" charset="0"/>
              </a:rPr>
              <a:t>The dating of this document was fixed at 150-100 BC and was the oldest text of Scripture known until the DSS.</a:t>
            </a:r>
          </a:p>
          <a:p>
            <a:r>
              <a:rPr lang="en-US" dirty="0">
                <a:latin typeface="Berlin Sans FB" panose="020E0602020502020306" pitchFamily="34" charset="0"/>
              </a:rPr>
              <a:t>W. F. Albright:  "A Biblical Fragment from the Maccabean Age: The Nash Papyrus." </a:t>
            </a:r>
            <a:r>
              <a:rPr lang="en-US" i="1" dirty="0">
                <a:latin typeface="Berlin Sans FB" panose="020E0602020502020306" pitchFamily="34" charset="0"/>
              </a:rPr>
              <a:t>Journal of Biblical Literature </a:t>
            </a:r>
            <a:r>
              <a:rPr lang="en-US" dirty="0">
                <a:latin typeface="Berlin Sans FB" panose="020E0602020502020306" pitchFamily="34" charset="0"/>
              </a:rPr>
              <a:t>56 (1937): 145-176.</a:t>
            </a:r>
          </a:p>
        </p:txBody>
      </p:sp>
      <p:pic>
        <p:nvPicPr>
          <p:cNvPr id="4" name="Picture 3"/>
          <p:cNvPicPr>
            <a:picLocks noChangeAspect="1"/>
          </p:cNvPicPr>
          <p:nvPr/>
        </p:nvPicPr>
        <p:blipFill>
          <a:blip r:embed="rId2"/>
          <a:stretch>
            <a:fillRect/>
          </a:stretch>
        </p:blipFill>
        <p:spPr>
          <a:xfrm>
            <a:off x="7965989" y="145195"/>
            <a:ext cx="4069491" cy="6593358"/>
          </a:xfrm>
          <a:prstGeom prst="rect">
            <a:avLst/>
          </a:prstGeom>
          <a:ln>
            <a:solidFill>
              <a:schemeClr val="tx1"/>
            </a:solidFill>
          </a:ln>
        </p:spPr>
      </p:pic>
    </p:spTree>
    <p:extLst>
      <p:ext uri="{BB962C8B-B14F-4D97-AF65-F5344CB8AC3E}">
        <p14:creationId xmlns:p14="http://schemas.microsoft.com/office/powerpoint/2010/main" val="4278872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863</Words>
  <Application>Microsoft Office PowerPoint</Application>
  <PresentationFormat>Widescreen</PresentationFormat>
  <Paragraphs>51</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Berlin Sans FB</vt:lpstr>
      <vt:lpstr>Calibri</vt:lpstr>
      <vt:lpstr>Calibri Light</vt:lpstr>
      <vt:lpstr>Office Theme</vt:lpstr>
      <vt:lpstr>PowerPoint Presentation</vt:lpstr>
      <vt:lpstr>Qumran in Context:  Isolated Religious Settlement, Patrician Villa or fortified border outpost?</vt:lpstr>
      <vt:lpstr>Qumran as a A Villa Rustica</vt:lpstr>
      <vt:lpstr>Qumran as a Fortress or Caravanserai</vt:lpstr>
      <vt:lpstr>The “Scriptorium” or Manuscript Production Center at Qumran</vt:lpstr>
      <vt:lpstr>The Finds from the Scriptorium</vt:lpstr>
      <vt:lpstr>The Qumran Ostracon:  A Key to the Solution?</vt:lpstr>
      <vt:lpstr>The “Discovery” of Cave 4:  The Mother Lode</vt:lpstr>
      <vt:lpstr>The Significance of the DSS and the Nash Papyrus</vt:lpstr>
      <vt:lpstr>PowerPoint Presentation</vt:lpstr>
      <vt:lpstr>PowerPoint Presentation</vt:lpstr>
      <vt:lpstr>The Great Isaiah Scroll (1QIsaa</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of Judah:   Hiding Place for the Dead Sea Scrolls</dc:title>
  <dc:creator>I.T.S.</dc:creator>
  <cp:lastModifiedBy>Ted</cp:lastModifiedBy>
  <cp:revision>123</cp:revision>
  <dcterms:created xsi:type="dcterms:W3CDTF">2016-09-02T22:03:12Z</dcterms:created>
  <dcterms:modified xsi:type="dcterms:W3CDTF">2023-08-22T06:58:41Z</dcterms:modified>
</cp:coreProperties>
</file>