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96" r:id="rId3"/>
    <p:sldId id="298" r:id="rId4"/>
    <p:sldId id="304" r:id="rId5"/>
    <p:sldId id="307" r:id="rId6"/>
    <p:sldId id="303" r:id="rId7"/>
    <p:sldId id="308" r:id="rId8"/>
    <p:sldId id="294" r:id="rId9"/>
    <p:sldId id="301" r:id="rId10"/>
    <p:sldId id="295"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6338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81641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905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2177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9339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57898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07CDC7-9752-4D82-9677-DBC233F2B7E1}"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16698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7CDC7-9752-4D82-9677-DBC233F2B7E1}"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04345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7CDC7-9752-4D82-9677-DBC233F2B7E1}"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7871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42441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56579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7CDC7-9752-4D82-9677-DBC233F2B7E1}"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6C7D9-46D3-4433-BE77-DEA5874137E9}" type="slidenum">
              <a:rPr lang="en-US" smtClean="0"/>
              <a:t>‹#›</a:t>
            </a:fld>
            <a:endParaRPr lang="en-US"/>
          </a:p>
        </p:txBody>
      </p:sp>
    </p:spTree>
    <p:extLst>
      <p:ext uri="{BB962C8B-B14F-4D97-AF65-F5344CB8AC3E}">
        <p14:creationId xmlns:p14="http://schemas.microsoft.com/office/powerpoint/2010/main" val="41183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466" y="1"/>
            <a:ext cx="9561534" cy="1315232"/>
          </a:xfrm>
        </p:spPr>
        <p:txBody>
          <a:bodyPr>
            <a:normAutofit/>
          </a:bodyPr>
          <a:lstStyle/>
          <a:p>
            <a:pPr algn="ctr"/>
            <a:r>
              <a:rPr lang="en-US" dirty="0">
                <a:latin typeface="Berlin Sans FB" panose="020E0602020502020306" pitchFamily="34" charset="0"/>
              </a:rPr>
              <a:t>The Sale of the other Four Cave 1 Scrolls to Israel via the Wall Street Journal</a:t>
            </a:r>
          </a:p>
        </p:txBody>
      </p:sp>
      <p:pic>
        <p:nvPicPr>
          <p:cNvPr id="3" name="Picture 2"/>
          <p:cNvPicPr>
            <a:picLocks noChangeAspect="1"/>
          </p:cNvPicPr>
          <p:nvPr/>
        </p:nvPicPr>
        <p:blipFill>
          <a:blip r:embed="rId2"/>
          <a:stretch>
            <a:fillRect/>
          </a:stretch>
        </p:blipFill>
        <p:spPr>
          <a:xfrm>
            <a:off x="42167" y="2492679"/>
            <a:ext cx="4476499" cy="4255381"/>
          </a:xfrm>
          <a:prstGeom prst="rect">
            <a:avLst/>
          </a:prstGeom>
        </p:spPr>
      </p:pic>
      <p:pic>
        <p:nvPicPr>
          <p:cNvPr id="4" name="Picture 3"/>
          <p:cNvPicPr>
            <a:picLocks noChangeAspect="1"/>
          </p:cNvPicPr>
          <p:nvPr/>
        </p:nvPicPr>
        <p:blipFill>
          <a:blip r:embed="rId3"/>
          <a:stretch>
            <a:fillRect/>
          </a:stretch>
        </p:blipFill>
        <p:spPr>
          <a:xfrm>
            <a:off x="8624821" y="1427967"/>
            <a:ext cx="3496421" cy="5320093"/>
          </a:xfrm>
          <a:prstGeom prst="rect">
            <a:avLst/>
          </a:prstGeom>
        </p:spPr>
      </p:pic>
      <p:pic>
        <p:nvPicPr>
          <p:cNvPr id="5" name="Picture 4"/>
          <p:cNvPicPr>
            <a:picLocks noChangeAspect="1"/>
          </p:cNvPicPr>
          <p:nvPr/>
        </p:nvPicPr>
        <p:blipFill rotWithShape="1">
          <a:blip r:embed="rId4"/>
          <a:srcRect l="3114" t="7132" r="11914" b="4375"/>
          <a:stretch/>
        </p:blipFill>
        <p:spPr>
          <a:xfrm>
            <a:off x="4634818" y="1427967"/>
            <a:ext cx="3873851" cy="5320093"/>
          </a:xfrm>
          <a:prstGeom prst="rect">
            <a:avLst/>
          </a:prstGeom>
        </p:spPr>
      </p:pic>
      <p:pic>
        <p:nvPicPr>
          <p:cNvPr id="6" name="Picture 5"/>
          <p:cNvPicPr>
            <a:picLocks noChangeAspect="1"/>
          </p:cNvPicPr>
          <p:nvPr/>
        </p:nvPicPr>
        <p:blipFill rotWithShape="1">
          <a:blip r:embed="rId5"/>
          <a:srcRect l="5869" t="4601" r="2793" b="13244"/>
          <a:stretch/>
        </p:blipFill>
        <p:spPr>
          <a:xfrm>
            <a:off x="526654" y="112734"/>
            <a:ext cx="1753761" cy="2279737"/>
          </a:xfrm>
          <a:prstGeom prst="rect">
            <a:avLst/>
          </a:prstGeom>
        </p:spPr>
      </p:pic>
    </p:spTree>
    <p:extLst>
      <p:ext uri="{BB962C8B-B14F-4D97-AF65-F5344CB8AC3E}">
        <p14:creationId xmlns:p14="http://schemas.microsoft.com/office/powerpoint/2010/main" val="1535657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1666" y="99720"/>
            <a:ext cx="10058400" cy="6669932"/>
          </a:xfrm>
          <a:prstGeom prst="rect">
            <a:avLst/>
          </a:prstGeom>
        </p:spPr>
      </p:pic>
    </p:spTree>
    <p:extLst>
      <p:ext uri="{BB962C8B-B14F-4D97-AF65-F5344CB8AC3E}">
        <p14:creationId xmlns:p14="http://schemas.microsoft.com/office/powerpoint/2010/main" val="283797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8383" y="156114"/>
            <a:ext cx="8918532" cy="6701886"/>
          </a:xfrm>
          <a:prstGeom prst="rect">
            <a:avLst/>
          </a:prstGeom>
        </p:spPr>
      </p:pic>
    </p:spTree>
    <p:extLst>
      <p:ext uri="{BB962C8B-B14F-4D97-AF65-F5344CB8AC3E}">
        <p14:creationId xmlns:p14="http://schemas.microsoft.com/office/powerpoint/2010/main" val="121333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89555"/>
          </a:xfrm>
        </p:spPr>
        <p:txBody>
          <a:bodyPr/>
          <a:lstStyle/>
          <a:p>
            <a:pPr algn="ctr"/>
            <a:r>
              <a:rPr lang="en-US" dirty="0">
                <a:latin typeface="Berlin Sans FB" panose="020E0602020502020306" pitchFamily="34" charset="0"/>
              </a:rPr>
              <a:t>The Israeli Expeditions to the Dead Sea</a:t>
            </a:r>
          </a:p>
        </p:txBody>
      </p:sp>
      <p:sp>
        <p:nvSpPr>
          <p:cNvPr id="3" name="Content Placeholder 2"/>
          <p:cNvSpPr>
            <a:spLocks noGrp="1"/>
          </p:cNvSpPr>
          <p:nvPr>
            <p:ph idx="1"/>
          </p:nvPr>
        </p:nvSpPr>
        <p:spPr>
          <a:xfrm>
            <a:off x="187890" y="876822"/>
            <a:ext cx="11611628" cy="5761973"/>
          </a:xfrm>
        </p:spPr>
        <p:txBody>
          <a:bodyPr>
            <a:normAutofit lnSpcReduction="10000"/>
          </a:bodyPr>
          <a:lstStyle/>
          <a:p>
            <a:r>
              <a:rPr lang="en-US" dirty="0">
                <a:latin typeface="Berlin Sans FB" panose="020E0602020502020306" pitchFamily="34" charset="0"/>
              </a:rPr>
              <a:t>Difficulties related to the new border (1948-1967) for Israel</a:t>
            </a:r>
          </a:p>
          <a:p>
            <a:r>
              <a:rPr lang="en-US" dirty="0">
                <a:latin typeface="Berlin Sans FB" panose="020E0602020502020306" pitchFamily="34" charset="0"/>
              </a:rPr>
              <a:t>Reports of Bedouin looting contents of caves in Jordan and Israel</a:t>
            </a:r>
          </a:p>
          <a:p>
            <a:r>
              <a:rPr lang="en-US" dirty="0">
                <a:latin typeface="Berlin Sans FB" panose="020E0602020502020306" pitchFamily="34" charset="0"/>
              </a:rPr>
              <a:t>Discoveries in the Wadi </a:t>
            </a:r>
            <a:r>
              <a:rPr lang="en-US" dirty="0" err="1">
                <a:latin typeface="Berlin Sans FB" panose="020E0602020502020306" pitchFamily="34" charset="0"/>
              </a:rPr>
              <a:t>Murabba’at</a:t>
            </a:r>
            <a:r>
              <a:rPr lang="en-US" dirty="0">
                <a:latin typeface="Berlin Sans FB" panose="020E0602020502020306" pitchFamily="34" charset="0"/>
              </a:rPr>
              <a:t> (11 miles south of Qumran) from two caves.  The name of Shimon Bar </a:t>
            </a:r>
            <a:r>
              <a:rPr lang="en-US" dirty="0" err="1">
                <a:latin typeface="Berlin Sans FB" panose="020E0602020502020306" pitchFamily="34" charset="0"/>
              </a:rPr>
              <a:t>Kosiba</a:t>
            </a:r>
            <a:r>
              <a:rPr lang="en-US" dirty="0">
                <a:latin typeface="Berlin Sans FB" panose="020E0602020502020306" pitchFamily="34" charset="0"/>
              </a:rPr>
              <a:t> (Bar </a:t>
            </a:r>
            <a:r>
              <a:rPr lang="en-US" dirty="0" err="1">
                <a:latin typeface="Berlin Sans FB" panose="020E0602020502020306" pitchFamily="34" charset="0"/>
              </a:rPr>
              <a:t>Kokhba</a:t>
            </a:r>
            <a:r>
              <a:rPr lang="en-US" dirty="0">
                <a:latin typeface="Berlin Sans FB" panose="020E0602020502020306" pitchFamily="34" charset="0"/>
              </a:rPr>
              <a:t>) was first found.</a:t>
            </a:r>
          </a:p>
          <a:p>
            <a:r>
              <a:rPr lang="en-US" dirty="0">
                <a:latin typeface="Berlin Sans FB" panose="020E0602020502020306" pitchFamily="34" charset="0"/>
              </a:rPr>
              <a:t>Occupied during the Chalcolithic, Middle Bronze, and Iron Ages, as well as the Roman period (first-second centuries, AD) by refugees or brigands hiding from authorities.</a:t>
            </a:r>
          </a:p>
          <a:p>
            <a:r>
              <a:rPr lang="en-US" dirty="0">
                <a:latin typeface="Berlin Sans FB" panose="020E0602020502020306" pitchFamily="34" charset="0"/>
              </a:rPr>
              <a:t>A survey of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Hever</a:t>
            </a:r>
            <a:r>
              <a:rPr lang="en-US" dirty="0">
                <a:latin typeface="Berlin Sans FB" panose="020E0602020502020306" pitchFamily="34" charset="0"/>
              </a:rPr>
              <a:t> showed Bedouin activity at even the remotest of caves (1953-1955), but materials from the Chalcolithic and Roman periods were found.</a:t>
            </a:r>
          </a:p>
          <a:p>
            <a:r>
              <a:rPr lang="en-US" dirty="0">
                <a:latin typeface="Berlin Sans FB" panose="020E0602020502020306" pitchFamily="34" charset="0"/>
              </a:rPr>
              <a:t>The recent testimony of a member of this team</a:t>
            </a:r>
          </a:p>
          <a:p>
            <a:r>
              <a:rPr lang="en-US" dirty="0">
                <a:latin typeface="Berlin Sans FB" panose="020E0602020502020306" pitchFamily="34" charset="0"/>
              </a:rPr>
              <a:t>New document appear on the antiquities market in 1959 from the Israeli side of the border!  A full expedition is organized and launched.</a:t>
            </a:r>
          </a:p>
          <a:p>
            <a:endParaRPr lang="en-US" dirty="0"/>
          </a:p>
        </p:txBody>
      </p:sp>
    </p:spTree>
    <p:extLst>
      <p:ext uri="{BB962C8B-B14F-4D97-AF65-F5344CB8AC3E}">
        <p14:creationId xmlns:p14="http://schemas.microsoft.com/office/powerpoint/2010/main" val="120301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40076"/>
          </a:xfrm>
        </p:spPr>
        <p:txBody>
          <a:bodyPr/>
          <a:lstStyle/>
          <a:p>
            <a:pPr algn="ctr"/>
            <a:r>
              <a:rPr lang="en-US" dirty="0">
                <a:latin typeface="Berlin Sans FB" panose="020E0602020502020306" pitchFamily="34" charset="0"/>
              </a:rPr>
              <a:t>The Israeli Team and their Discoveries</a:t>
            </a:r>
          </a:p>
        </p:txBody>
      </p:sp>
      <p:sp>
        <p:nvSpPr>
          <p:cNvPr id="3" name="Content Placeholder 2"/>
          <p:cNvSpPr>
            <a:spLocks noGrp="1"/>
          </p:cNvSpPr>
          <p:nvPr>
            <p:ph idx="1"/>
          </p:nvPr>
        </p:nvSpPr>
        <p:spPr>
          <a:xfrm>
            <a:off x="187890" y="1039660"/>
            <a:ext cx="7027102" cy="5536504"/>
          </a:xfrm>
        </p:spPr>
        <p:txBody>
          <a:bodyPr>
            <a:normAutofit fontScale="92500" lnSpcReduction="10000"/>
          </a:bodyPr>
          <a:lstStyle/>
          <a:p>
            <a:r>
              <a:rPr lang="en-US" dirty="0">
                <a:latin typeface="Berlin Sans FB" panose="020E0602020502020306" pitchFamily="34" charset="0"/>
              </a:rPr>
              <a:t>David Ben-Gurion and General Haim </a:t>
            </a:r>
            <a:r>
              <a:rPr lang="en-US" dirty="0" err="1">
                <a:latin typeface="Berlin Sans FB" panose="020E0602020502020306" pitchFamily="34" charset="0"/>
              </a:rPr>
              <a:t>Laskov</a:t>
            </a:r>
            <a:r>
              <a:rPr lang="en-US" dirty="0">
                <a:latin typeface="Berlin Sans FB" panose="020E0602020502020306" pitchFamily="34" charset="0"/>
              </a:rPr>
              <a:t> urge a comprehensive archaeological “offensive” to discover caves yet untouched by the Bedouin.</a:t>
            </a:r>
          </a:p>
          <a:p>
            <a:r>
              <a:rPr lang="en-US" dirty="0">
                <a:latin typeface="Berlin Sans FB" panose="020E0602020502020306" pitchFamily="34" charset="0"/>
              </a:rPr>
              <a:t>Joseph </a:t>
            </a:r>
            <a:r>
              <a:rPr lang="en-US" dirty="0" err="1">
                <a:latin typeface="Berlin Sans FB" panose="020E0602020502020306" pitchFamily="34" charset="0"/>
              </a:rPr>
              <a:t>Aviram</a:t>
            </a:r>
            <a:r>
              <a:rPr lang="en-US" dirty="0">
                <a:latin typeface="Berlin Sans FB" panose="020E0602020502020306" pitchFamily="34" charset="0"/>
              </a:rPr>
              <a:t> (IES) organized the expedition</a:t>
            </a:r>
          </a:p>
          <a:p>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Arugot</a:t>
            </a:r>
            <a:r>
              <a:rPr lang="en-US" dirty="0">
                <a:latin typeface="Berlin Sans FB" panose="020E0602020502020306" pitchFamily="34" charset="0"/>
              </a:rPr>
              <a:t>: (</a:t>
            </a:r>
            <a:r>
              <a:rPr lang="en-US" dirty="0" err="1">
                <a:latin typeface="Berlin Sans FB" panose="020E0602020502020306" pitchFamily="34" charset="0"/>
              </a:rPr>
              <a:t>Yigael</a:t>
            </a:r>
            <a:r>
              <a:rPr lang="en-US" dirty="0">
                <a:latin typeface="Berlin Sans FB" panose="020E0602020502020306" pitchFamily="34" charset="0"/>
              </a:rPr>
              <a:t> </a:t>
            </a:r>
            <a:r>
              <a:rPr lang="en-US" dirty="0" err="1">
                <a:latin typeface="Berlin Sans FB" panose="020E0602020502020306" pitchFamily="34" charset="0"/>
              </a:rPr>
              <a:t>Yadin</a:t>
            </a:r>
            <a:r>
              <a:rPr lang="en-US" dirty="0">
                <a:latin typeface="Berlin Sans FB" panose="020E0602020502020306" pitchFamily="34" charset="0"/>
              </a:rPr>
              <a:t>)</a:t>
            </a:r>
          </a:p>
          <a:p>
            <a:r>
              <a:rPr lang="en-US" b="1" dirty="0" err="1">
                <a:latin typeface="Berlin Sans FB" panose="020E0602020502020306" pitchFamily="34" charset="0"/>
              </a:rPr>
              <a:t>Nahal</a:t>
            </a:r>
            <a:r>
              <a:rPr lang="en-US" b="1" dirty="0">
                <a:latin typeface="Berlin Sans FB" panose="020E0602020502020306" pitchFamily="34" charset="0"/>
              </a:rPr>
              <a:t> </a:t>
            </a:r>
            <a:r>
              <a:rPr lang="en-US" b="1" dirty="0" err="1">
                <a:latin typeface="Berlin Sans FB" panose="020E0602020502020306" pitchFamily="34" charset="0"/>
              </a:rPr>
              <a:t>Hever</a:t>
            </a:r>
            <a:r>
              <a:rPr lang="en-US" dirty="0">
                <a:latin typeface="Berlin Sans FB" panose="020E0602020502020306" pitchFamily="34" charset="0"/>
              </a:rPr>
              <a:t>:  (</a:t>
            </a:r>
            <a:r>
              <a:rPr lang="en-US" dirty="0" err="1">
                <a:latin typeface="Berlin Sans FB" panose="020E0602020502020306" pitchFamily="34" charset="0"/>
              </a:rPr>
              <a:t>Yadin</a:t>
            </a:r>
            <a:r>
              <a:rPr lang="en-US" dirty="0">
                <a:latin typeface="Berlin Sans FB" panose="020E0602020502020306" pitchFamily="34" charset="0"/>
              </a:rPr>
              <a:t> and Pesach Bar </a:t>
            </a:r>
            <a:r>
              <a:rPr lang="en-US" dirty="0" err="1">
                <a:latin typeface="Berlin Sans FB" panose="020E0602020502020306" pitchFamily="34" charset="0"/>
              </a:rPr>
              <a:t>Adon</a:t>
            </a:r>
            <a:r>
              <a:rPr lang="en-US" dirty="0">
                <a:latin typeface="Berlin Sans FB" panose="020E0602020502020306" pitchFamily="34" charset="0"/>
              </a:rPr>
              <a:t>); Bar </a:t>
            </a:r>
            <a:r>
              <a:rPr lang="en-US" dirty="0" err="1">
                <a:latin typeface="Berlin Sans FB" panose="020E0602020502020306" pitchFamily="34" charset="0"/>
              </a:rPr>
              <a:t>Kokhba</a:t>
            </a:r>
            <a:r>
              <a:rPr lang="en-US" dirty="0">
                <a:latin typeface="Berlin Sans FB" panose="020E0602020502020306" pitchFamily="34" charset="0"/>
              </a:rPr>
              <a:t> archive and finds</a:t>
            </a:r>
          </a:p>
          <a:p>
            <a:r>
              <a:rPr lang="en-US" b="1" dirty="0" err="1">
                <a:latin typeface="Berlin Sans FB" panose="020E0602020502020306" pitchFamily="34" charset="0"/>
              </a:rPr>
              <a:t>Nahal</a:t>
            </a:r>
            <a:r>
              <a:rPr lang="en-US" b="1" dirty="0">
                <a:latin typeface="Berlin Sans FB" panose="020E0602020502020306" pitchFamily="34" charset="0"/>
              </a:rPr>
              <a:t> </a:t>
            </a:r>
            <a:r>
              <a:rPr lang="en-US" b="1" dirty="0" err="1">
                <a:latin typeface="Berlin Sans FB" panose="020E0602020502020306" pitchFamily="34" charset="0"/>
              </a:rPr>
              <a:t>Mishmar</a:t>
            </a:r>
            <a:r>
              <a:rPr lang="en-US" dirty="0">
                <a:latin typeface="Berlin Sans FB" panose="020E0602020502020306" pitchFamily="34" charset="0"/>
              </a:rPr>
              <a:t>:  (Bar </a:t>
            </a:r>
            <a:r>
              <a:rPr lang="en-US" dirty="0" err="1">
                <a:latin typeface="Berlin Sans FB" panose="020E0602020502020306" pitchFamily="34" charset="0"/>
              </a:rPr>
              <a:t>Adon</a:t>
            </a:r>
            <a:r>
              <a:rPr lang="en-US" dirty="0">
                <a:latin typeface="Berlin Sans FB" panose="020E0602020502020306" pitchFamily="34" charset="0"/>
              </a:rPr>
              <a:t> and Yohanan Aharoni); Cache of Chalcolithic finds</a:t>
            </a:r>
          </a:p>
          <a:p>
            <a:r>
              <a:rPr lang="en-US" dirty="0" err="1">
                <a:latin typeface="Berlin Sans FB" panose="020E0602020502020306" pitchFamily="34" charset="0"/>
              </a:rPr>
              <a:t>Hahal</a:t>
            </a:r>
            <a:r>
              <a:rPr lang="en-US" dirty="0">
                <a:latin typeface="Berlin Sans FB" panose="020E0602020502020306" pitchFamily="34" charset="0"/>
              </a:rPr>
              <a:t> </a:t>
            </a:r>
            <a:r>
              <a:rPr lang="en-US" dirty="0" err="1">
                <a:latin typeface="Berlin Sans FB" panose="020E0602020502020306" pitchFamily="34" charset="0"/>
              </a:rPr>
              <a:t>Se’elim</a:t>
            </a:r>
            <a:r>
              <a:rPr lang="en-US" dirty="0">
                <a:latin typeface="Berlin Sans FB" panose="020E0602020502020306" pitchFamily="34" charset="0"/>
              </a:rPr>
              <a:t>:  Near Masada.  Caves had produced arrowheads and documents (Aharoni and </a:t>
            </a:r>
            <a:r>
              <a:rPr lang="en-US" dirty="0" err="1">
                <a:latin typeface="Berlin Sans FB" panose="020E0602020502020306" pitchFamily="34" charset="0"/>
              </a:rPr>
              <a:t>Nahman</a:t>
            </a:r>
            <a:r>
              <a:rPr lang="en-US" dirty="0">
                <a:latin typeface="Berlin Sans FB" panose="020E0602020502020306" pitchFamily="34" charset="0"/>
              </a:rPr>
              <a:t> </a:t>
            </a:r>
            <a:r>
              <a:rPr lang="en-US" dirty="0" err="1">
                <a:latin typeface="Berlin Sans FB" panose="020E0602020502020306" pitchFamily="34" charset="0"/>
              </a:rPr>
              <a:t>Avigad</a:t>
            </a:r>
            <a:r>
              <a:rPr lang="en-US" dirty="0">
                <a:latin typeface="Berlin Sans FB" panose="020E0602020502020306" pitchFamily="34" charset="0"/>
              </a:rPr>
              <a:t>)</a:t>
            </a:r>
          </a:p>
          <a:p>
            <a:r>
              <a:rPr lang="en-US" dirty="0">
                <a:latin typeface="Berlin Sans FB" panose="020E0602020502020306" pitchFamily="34" charset="0"/>
              </a:rPr>
              <a:t>Helicopter surveys utilized</a:t>
            </a:r>
          </a:p>
          <a:p>
            <a:r>
              <a:rPr lang="en-US" dirty="0">
                <a:latin typeface="Berlin Sans FB" panose="020E0602020502020306" pitchFamily="34" charset="0"/>
              </a:rPr>
              <a:t>Access and logistics are extremely difficult</a:t>
            </a:r>
          </a:p>
          <a:p>
            <a:endParaRPr lang="en-US" dirty="0"/>
          </a:p>
          <a:p>
            <a:endParaRPr lang="en-US" dirty="0"/>
          </a:p>
        </p:txBody>
      </p:sp>
      <p:pic>
        <p:nvPicPr>
          <p:cNvPr id="4" name="Picture 3"/>
          <p:cNvPicPr>
            <a:picLocks noChangeAspect="1"/>
          </p:cNvPicPr>
          <p:nvPr/>
        </p:nvPicPr>
        <p:blipFill rotWithShape="1">
          <a:blip r:embed="rId2"/>
          <a:srcRect t="13508" r="51318"/>
          <a:stretch/>
        </p:blipFill>
        <p:spPr>
          <a:xfrm>
            <a:off x="7364447" y="1039660"/>
            <a:ext cx="4472649" cy="5663175"/>
          </a:xfrm>
          <a:prstGeom prst="rect">
            <a:avLst/>
          </a:prstGeom>
        </p:spPr>
      </p:pic>
    </p:spTree>
    <p:extLst>
      <p:ext uri="{BB962C8B-B14F-4D97-AF65-F5344CB8AC3E}">
        <p14:creationId xmlns:p14="http://schemas.microsoft.com/office/powerpoint/2010/main" val="167067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53547"/>
          </a:xfrm>
        </p:spPr>
        <p:txBody>
          <a:bodyPr/>
          <a:lstStyle/>
          <a:p>
            <a:pPr algn="ctr"/>
            <a:r>
              <a:rPr lang="en-US" dirty="0">
                <a:latin typeface="Berlin Sans FB" panose="020E0602020502020306" pitchFamily="34" charset="0"/>
              </a:rPr>
              <a:t>The Race for more Scrolls</a:t>
            </a:r>
          </a:p>
        </p:txBody>
      </p:sp>
      <p:sp>
        <p:nvSpPr>
          <p:cNvPr id="3" name="Content Placeholder 2"/>
          <p:cNvSpPr>
            <a:spLocks noGrp="1"/>
          </p:cNvSpPr>
          <p:nvPr>
            <p:ph idx="1"/>
          </p:nvPr>
        </p:nvSpPr>
        <p:spPr>
          <a:xfrm>
            <a:off x="218661" y="914400"/>
            <a:ext cx="11748052" cy="5705061"/>
          </a:xfrm>
        </p:spPr>
        <p:txBody>
          <a:bodyPr/>
          <a:lstStyle/>
          <a:p>
            <a:r>
              <a:rPr lang="en-US" dirty="0">
                <a:latin typeface="Berlin Sans FB" panose="020E0602020502020306" pitchFamily="34" charset="0"/>
              </a:rPr>
              <a:t>Captain </a:t>
            </a:r>
            <a:r>
              <a:rPr lang="en-US" dirty="0" err="1">
                <a:latin typeface="Berlin Sans FB" panose="020E0602020502020306" pitchFamily="34" charset="0"/>
              </a:rPr>
              <a:t>Akkash</a:t>
            </a:r>
            <a:r>
              <a:rPr lang="en-US" dirty="0">
                <a:latin typeface="Berlin Sans FB" panose="020E0602020502020306" pitchFamily="34" charset="0"/>
              </a:rPr>
              <a:t> Al </a:t>
            </a:r>
            <a:r>
              <a:rPr lang="en-US" dirty="0" err="1">
                <a:latin typeface="Berlin Sans FB" panose="020E0602020502020306" pitchFamily="34" charset="0"/>
              </a:rPr>
              <a:t>Zeben</a:t>
            </a:r>
            <a:r>
              <a:rPr lang="en-US" dirty="0">
                <a:latin typeface="Berlin Sans FB" panose="020E0602020502020306" pitchFamily="34" charset="0"/>
              </a:rPr>
              <a:t> of  the Jordanian Arab Legion led an expedition to the area of the discovery and located the cave (Qumran Cave 1).</a:t>
            </a:r>
          </a:p>
          <a:p>
            <a:r>
              <a:rPr lang="en-US" dirty="0">
                <a:latin typeface="Berlin Sans FB" panose="020E0602020502020306" pitchFamily="34" charset="0"/>
              </a:rPr>
              <a:t>G. Lancaster Harding of the Jordanian Department of Antiquities organized an archaeological expedition to search for more caves and to excavate the nearby ruins of Khirbet Qumran, led by the Dominican Father Roland de Vaux of the </a:t>
            </a:r>
            <a:r>
              <a:rPr lang="en-US" i="1" dirty="0" err="1">
                <a:latin typeface="Berlin Sans FB" panose="020E0602020502020306" pitchFamily="34" charset="0"/>
              </a:rPr>
              <a:t>Ecole</a:t>
            </a:r>
            <a:r>
              <a:rPr lang="en-US" i="1" dirty="0">
                <a:latin typeface="Berlin Sans FB" panose="020E0602020502020306" pitchFamily="34" charset="0"/>
              </a:rPr>
              <a:t> </a:t>
            </a:r>
            <a:r>
              <a:rPr lang="en-US" i="1" dirty="0" err="1">
                <a:latin typeface="Berlin Sans FB" panose="020E0602020502020306" pitchFamily="34" charset="0"/>
              </a:rPr>
              <a:t>Biblique</a:t>
            </a:r>
            <a:r>
              <a:rPr lang="en-US" i="1" dirty="0">
                <a:latin typeface="Berlin Sans FB" panose="020E0602020502020306" pitchFamily="34" charset="0"/>
              </a:rPr>
              <a:t> et </a:t>
            </a:r>
            <a:r>
              <a:rPr lang="en-US" i="1" dirty="0" err="1">
                <a:latin typeface="Berlin Sans FB" panose="020E0602020502020306" pitchFamily="34" charset="0"/>
              </a:rPr>
              <a:t>Archéologique</a:t>
            </a:r>
            <a:r>
              <a:rPr lang="en-US" i="1" dirty="0">
                <a:latin typeface="Berlin Sans FB" panose="020E0602020502020306" pitchFamily="34" charset="0"/>
              </a:rPr>
              <a:t> </a:t>
            </a:r>
            <a:r>
              <a:rPr lang="en-US" dirty="0">
                <a:latin typeface="Berlin Sans FB" panose="020E0602020502020306" pitchFamily="34" charset="0"/>
              </a:rPr>
              <a:t>in Jerusalem.</a:t>
            </a:r>
          </a:p>
          <a:p>
            <a:r>
              <a:rPr lang="en-US" dirty="0">
                <a:latin typeface="Berlin Sans FB" panose="020E0602020502020306" pitchFamily="34" charset="0"/>
              </a:rPr>
              <a:t>The Israelis organized a large expedition under the leadership of Joseph </a:t>
            </a:r>
            <a:r>
              <a:rPr lang="en-US" dirty="0" err="1">
                <a:latin typeface="Berlin Sans FB" panose="020E0602020502020306" pitchFamily="34" charset="0"/>
              </a:rPr>
              <a:t>Aviram</a:t>
            </a:r>
            <a:r>
              <a:rPr lang="en-US" dirty="0">
                <a:latin typeface="Berlin Sans FB" panose="020E0602020502020306" pitchFamily="34" charset="0"/>
              </a:rPr>
              <a:t> of four major wadi systems on the Israeli side of the border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Arugot</a:t>
            </a:r>
            <a:r>
              <a:rPr lang="en-US" dirty="0">
                <a:latin typeface="Berlin Sans FB" panose="020E0602020502020306" pitchFamily="34" charset="0"/>
              </a:rPr>
              <a:t>,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Hever</a:t>
            </a:r>
            <a:r>
              <a:rPr lang="en-US" dirty="0">
                <a:latin typeface="Berlin Sans FB" panose="020E0602020502020306" pitchFamily="34" charset="0"/>
              </a:rPr>
              <a:t>,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Mishmar</a:t>
            </a:r>
            <a:r>
              <a:rPr lang="en-US" dirty="0">
                <a:latin typeface="Berlin Sans FB" panose="020E0602020502020306" pitchFamily="34" charset="0"/>
              </a:rPr>
              <a:t> and the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Seelim</a:t>
            </a:r>
            <a:r>
              <a:rPr lang="en-US" dirty="0">
                <a:latin typeface="Berlin Sans FB" panose="020E0602020502020306" pitchFamily="34" charset="0"/>
              </a:rPr>
              <a:t> led by </a:t>
            </a:r>
            <a:r>
              <a:rPr lang="en-US" dirty="0" err="1">
                <a:latin typeface="Berlin Sans FB" panose="020E0602020502020306" pitchFamily="34" charset="0"/>
              </a:rPr>
              <a:t>Yigael</a:t>
            </a:r>
            <a:r>
              <a:rPr lang="en-US" dirty="0">
                <a:latin typeface="Berlin Sans FB" panose="020E0602020502020306" pitchFamily="34" charset="0"/>
              </a:rPr>
              <a:t> </a:t>
            </a:r>
            <a:r>
              <a:rPr lang="en-US" dirty="0" err="1">
                <a:latin typeface="Berlin Sans FB" panose="020E0602020502020306" pitchFamily="34" charset="0"/>
              </a:rPr>
              <a:t>Yadin</a:t>
            </a:r>
            <a:r>
              <a:rPr lang="en-US" dirty="0">
                <a:latin typeface="Berlin Sans FB" panose="020E0602020502020306" pitchFamily="34" charset="0"/>
              </a:rPr>
              <a:t>, Pesach Bar </a:t>
            </a:r>
            <a:r>
              <a:rPr lang="en-US" dirty="0" err="1">
                <a:latin typeface="Berlin Sans FB" panose="020E0602020502020306" pitchFamily="34" charset="0"/>
              </a:rPr>
              <a:t>Adon</a:t>
            </a:r>
            <a:r>
              <a:rPr lang="en-US" dirty="0">
                <a:latin typeface="Berlin Sans FB" panose="020E0602020502020306" pitchFamily="34" charset="0"/>
              </a:rPr>
              <a:t>, Yohanan Aharoni and </a:t>
            </a:r>
            <a:r>
              <a:rPr lang="en-US" dirty="0" err="1">
                <a:latin typeface="Berlin Sans FB" panose="020E0602020502020306" pitchFamily="34" charset="0"/>
              </a:rPr>
              <a:t>Nahman</a:t>
            </a:r>
            <a:r>
              <a:rPr lang="en-US" dirty="0">
                <a:latin typeface="Berlin Sans FB" panose="020E0602020502020306" pitchFamily="34" charset="0"/>
              </a:rPr>
              <a:t> </a:t>
            </a:r>
            <a:r>
              <a:rPr lang="en-US" dirty="0" err="1">
                <a:latin typeface="Berlin Sans FB" panose="020E0602020502020306" pitchFamily="34" charset="0"/>
              </a:rPr>
              <a:t>Avigad</a:t>
            </a:r>
            <a:r>
              <a:rPr lang="en-US" dirty="0">
                <a:latin typeface="Berlin Sans FB" panose="020E0602020502020306" pitchFamily="34" charset="0"/>
              </a:rPr>
              <a:t>.</a:t>
            </a:r>
          </a:p>
          <a:p>
            <a:r>
              <a:rPr lang="en-US" dirty="0">
                <a:latin typeface="Berlin Sans FB" panose="020E0602020502020306" pitchFamily="34" charset="0"/>
              </a:rPr>
              <a:t>The Bedouin, realizing the financial rewards additional scrolls could bring them, also began a systematic search throughout the region.  They were far more successful than the archaeologists.</a:t>
            </a:r>
          </a:p>
        </p:txBody>
      </p:sp>
    </p:spTree>
    <p:extLst>
      <p:ext uri="{BB962C8B-B14F-4D97-AF65-F5344CB8AC3E}">
        <p14:creationId xmlns:p14="http://schemas.microsoft.com/office/powerpoint/2010/main" val="191981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6717"/>
          </a:xfrm>
        </p:spPr>
        <p:txBody>
          <a:bodyPr/>
          <a:lstStyle/>
          <a:p>
            <a:r>
              <a:rPr lang="en-US" dirty="0">
                <a:latin typeface="Berlin Sans FB" panose="020E0602020502020306" pitchFamily="34" charset="0"/>
              </a:rPr>
              <a:t>The Excavation of Khirbet Qumran</a:t>
            </a:r>
          </a:p>
        </p:txBody>
      </p:sp>
      <p:sp>
        <p:nvSpPr>
          <p:cNvPr id="3" name="Content Placeholder 2"/>
          <p:cNvSpPr>
            <a:spLocks noGrp="1"/>
          </p:cNvSpPr>
          <p:nvPr>
            <p:ph idx="1"/>
          </p:nvPr>
        </p:nvSpPr>
        <p:spPr>
          <a:xfrm>
            <a:off x="150313" y="826718"/>
            <a:ext cx="7976270" cy="5912285"/>
          </a:xfrm>
        </p:spPr>
        <p:txBody>
          <a:bodyPr>
            <a:normAutofit lnSpcReduction="10000"/>
          </a:bodyPr>
          <a:lstStyle/>
          <a:p>
            <a:r>
              <a:rPr lang="en-US" dirty="0">
                <a:latin typeface="Berlin Sans FB" panose="020E0602020502020306" pitchFamily="34" charset="0"/>
              </a:rPr>
              <a:t>After Cave 1 was identified, excavations of the cave floor (carried out in February-March 1949) revealed fragments from approximately 70 documents and two of the seven original scrolls.</a:t>
            </a:r>
          </a:p>
          <a:p>
            <a:r>
              <a:rPr lang="en-US" dirty="0">
                <a:latin typeface="Berlin Sans FB" panose="020E0602020502020306" pitchFamily="34" charset="0"/>
              </a:rPr>
              <a:t>A joint effort to explore all of the caves in the cliffs west of the Dead Sea was carried out in March, 1952.  Soundings were made in over 200 caves.  25 produced pottery similar to Cave 1 and Khirbet Qumran.</a:t>
            </a:r>
          </a:p>
          <a:p>
            <a:r>
              <a:rPr lang="en-US" dirty="0">
                <a:latin typeface="Berlin Sans FB" panose="020E0602020502020306" pitchFamily="34" charset="0"/>
              </a:rPr>
              <a:t>G. </a:t>
            </a:r>
            <a:r>
              <a:rPr lang="en-US" dirty="0" err="1">
                <a:latin typeface="Berlin Sans FB" panose="020E0602020502020306" pitchFamily="34" charset="0"/>
              </a:rPr>
              <a:t>Lankester</a:t>
            </a:r>
            <a:r>
              <a:rPr lang="en-US" dirty="0">
                <a:latin typeface="Berlin Sans FB" panose="020E0602020502020306" pitchFamily="34" charset="0"/>
              </a:rPr>
              <a:t> Harding and Roland de Vaux decided to make soundings at the ruins of Qumran (.6 mile south of Cave 1) in November-December 1951 to find connections with the manuscript finds.  In all, five seasons of excavations at the site were carried out through 1956.  Later excavations were done in the 1990’s and 2000’s.</a:t>
            </a:r>
          </a:p>
        </p:txBody>
      </p:sp>
      <p:pic>
        <p:nvPicPr>
          <p:cNvPr id="4" name="Picture 3"/>
          <p:cNvPicPr>
            <a:picLocks noChangeAspect="1"/>
          </p:cNvPicPr>
          <p:nvPr/>
        </p:nvPicPr>
        <p:blipFill>
          <a:blip r:embed="rId2"/>
          <a:stretch>
            <a:fillRect/>
          </a:stretch>
        </p:blipFill>
        <p:spPr>
          <a:xfrm>
            <a:off x="8312043" y="218388"/>
            <a:ext cx="3806008" cy="2537338"/>
          </a:xfrm>
          <a:prstGeom prst="rect">
            <a:avLst/>
          </a:prstGeom>
        </p:spPr>
      </p:pic>
      <p:pic>
        <p:nvPicPr>
          <p:cNvPr id="5" name="Picture 4"/>
          <p:cNvPicPr>
            <a:picLocks noChangeAspect="1"/>
          </p:cNvPicPr>
          <p:nvPr/>
        </p:nvPicPr>
        <p:blipFill>
          <a:blip r:embed="rId3"/>
          <a:stretch>
            <a:fillRect/>
          </a:stretch>
        </p:blipFill>
        <p:spPr>
          <a:xfrm>
            <a:off x="8312043" y="2899772"/>
            <a:ext cx="3840813" cy="2938527"/>
          </a:xfrm>
          <a:prstGeom prst="rect">
            <a:avLst/>
          </a:prstGeom>
        </p:spPr>
      </p:pic>
    </p:spTree>
    <p:extLst>
      <p:ext uri="{BB962C8B-B14F-4D97-AF65-F5344CB8AC3E}">
        <p14:creationId xmlns:p14="http://schemas.microsoft.com/office/powerpoint/2010/main" val="297387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24602" cy="1753643"/>
          </a:xfrm>
        </p:spPr>
        <p:txBody>
          <a:bodyPr>
            <a:normAutofit fontScale="90000"/>
          </a:bodyPr>
          <a:lstStyle/>
          <a:p>
            <a:pPr algn="ctr"/>
            <a:r>
              <a:rPr lang="en-US" dirty="0">
                <a:latin typeface="Berlin Sans FB" panose="020E0602020502020306" pitchFamily="34" charset="0"/>
              </a:rPr>
              <a:t>The Site and Interpretation of Khirbet Qumran</a:t>
            </a:r>
          </a:p>
        </p:txBody>
      </p:sp>
      <p:sp>
        <p:nvSpPr>
          <p:cNvPr id="3" name="Content Placeholder 2"/>
          <p:cNvSpPr>
            <a:spLocks noGrp="1"/>
          </p:cNvSpPr>
          <p:nvPr>
            <p:ph idx="1"/>
          </p:nvPr>
        </p:nvSpPr>
        <p:spPr>
          <a:xfrm>
            <a:off x="137785" y="1853852"/>
            <a:ext cx="5686817" cy="4895829"/>
          </a:xfrm>
        </p:spPr>
        <p:txBody>
          <a:bodyPr>
            <a:normAutofit fontScale="70000" lnSpcReduction="20000"/>
          </a:bodyPr>
          <a:lstStyle/>
          <a:p>
            <a:r>
              <a:rPr lang="en-US" dirty="0">
                <a:latin typeface="Berlin Sans FB" panose="020E0602020502020306" pitchFamily="34" charset="0"/>
              </a:rPr>
              <a:t>The physical and topographical setting of Qumran atop a marl terrace overlooking the Dead Sea</a:t>
            </a:r>
          </a:p>
          <a:p>
            <a:r>
              <a:rPr lang="en-US" dirty="0">
                <a:latin typeface="Berlin Sans FB" panose="020E0602020502020306" pitchFamily="34" charset="0"/>
              </a:rPr>
              <a:t>The Road System around the site in antiquity</a:t>
            </a:r>
          </a:p>
          <a:p>
            <a:r>
              <a:rPr lang="en-US" dirty="0">
                <a:latin typeface="Berlin Sans FB" panose="020E0602020502020306" pitchFamily="34" charset="0"/>
              </a:rPr>
              <a:t>Early Explorers:</a:t>
            </a:r>
          </a:p>
          <a:p>
            <a:r>
              <a:rPr lang="en-US" dirty="0" err="1">
                <a:latin typeface="Berlin Sans FB" panose="020E0602020502020306" pitchFamily="34" charset="0"/>
              </a:rPr>
              <a:t>Loius</a:t>
            </a:r>
            <a:r>
              <a:rPr lang="en-US" dirty="0">
                <a:latin typeface="Berlin Sans FB" panose="020E0602020502020306" pitchFamily="34" charset="0"/>
              </a:rPr>
              <a:t> de </a:t>
            </a:r>
            <a:r>
              <a:rPr lang="en-US" dirty="0" err="1">
                <a:latin typeface="Berlin Sans FB" panose="020E0602020502020306" pitchFamily="34" charset="0"/>
              </a:rPr>
              <a:t>Saulcy</a:t>
            </a:r>
            <a:r>
              <a:rPr lang="en-US" dirty="0">
                <a:latin typeface="Berlin Sans FB" panose="020E0602020502020306" pitchFamily="34" charset="0"/>
              </a:rPr>
              <a:t> (1850-51) erroneously called the site “</a:t>
            </a:r>
            <a:r>
              <a:rPr lang="en-US" dirty="0" err="1">
                <a:latin typeface="Berlin Sans FB" panose="020E0602020502020306" pitchFamily="34" charset="0"/>
              </a:rPr>
              <a:t>Goumran</a:t>
            </a:r>
            <a:r>
              <a:rPr lang="en-US" dirty="0">
                <a:latin typeface="Berlin Sans FB" panose="020E0602020502020306" pitchFamily="34" charset="0"/>
              </a:rPr>
              <a:t>” and mistakenly identified Qumran with Gomorrah</a:t>
            </a:r>
          </a:p>
          <a:p>
            <a:r>
              <a:rPr lang="en-US" dirty="0">
                <a:latin typeface="Berlin Sans FB" panose="020E0602020502020306" pitchFamily="34" charset="0"/>
              </a:rPr>
              <a:t>Henry </a:t>
            </a:r>
            <a:r>
              <a:rPr lang="en-US" dirty="0" err="1">
                <a:latin typeface="Berlin Sans FB" panose="020E0602020502020306" pitchFamily="34" charset="0"/>
              </a:rPr>
              <a:t>Tristram</a:t>
            </a:r>
            <a:r>
              <a:rPr lang="en-US" dirty="0">
                <a:latin typeface="Berlin Sans FB" panose="020E0602020502020306" pitchFamily="34" charset="0"/>
              </a:rPr>
              <a:t> (1850’s) missed the site, but visited </a:t>
            </a:r>
            <a:r>
              <a:rPr lang="en-US" dirty="0" err="1">
                <a:latin typeface="Berlin Sans FB" panose="020E0602020502020306" pitchFamily="34" charset="0"/>
              </a:rPr>
              <a:t>Ein</a:t>
            </a:r>
            <a:r>
              <a:rPr lang="en-US" dirty="0">
                <a:latin typeface="Berlin Sans FB" panose="020E0602020502020306" pitchFamily="34" charset="0"/>
              </a:rPr>
              <a:t> </a:t>
            </a:r>
            <a:r>
              <a:rPr lang="en-US" dirty="0" err="1">
                <a:latin typeface="Berlin Sans FB" panose="020E0602020502020306" pitchFamily="34" charset="0"/>
              </a:rPr>
              <a:t>Feshka</a:t>
            </a:r>
            <a:endParaRPr lang="en-US" dirty="0">
              <a:latin typeface="Berlin Sans FB" panose="020E0602020502020306" pitchFamily="34" charset="0"/>
            </a:endParaRPr>
          </a:p>
          <a:p>
            <a:r>
              <a:rPr lang="en-US" dirty="0">
                <a:latin typeface="Berlin Sans FB" panose="020E0602020502020306" pitchFamily="34" charset="0"/>
              </a:rPr>
              <a:t>Charles Clermont-</a:t>
            </a:r>
            <a:r>
              <a:rPr lang="en-US" dirty="0" err="1">
                <a:latin typeface="Berlin Sans FB" panose="020E0602020502020306" pitchFamily="34" charset="0"/>
              </a:rPr>
              <a:t>Ganneau</a:t>
            </a:r>
            <a:r>
              <a:rPr lang="en-US" dirty="0">
                <a:latin typeface="Berlin Sans FB" panose="020E0602020502020306" pitchFamily="34" charset="0"/>
              </a:rPr>
              <a:t> (1874) explored a vast cemetery of over 1000 graves next to the ruins at the site.</a:t>
            </a:r>
          </a:p>
          <a:p>
            <a:r>
              <a:rPr lang="en-US" dirty="0" err="1">
                <a:latin typeface="Berlin Sans FB" panose="020E0602020502020306" pitchFamily="34" charset="0"/>
              </a:rPr>
              <a:t>Gustaf</a:t>
            </a:r>
            <a:r>
              <a:rPr lang="en-US" dirty="0">
                <a:latin typeface="Berlin Sans FB" panose="020E0602020502020306" pitchFamily="34" charset="0"/>
              </a:rPr>
              <a:t> Dalman (1914) noted water channels and thought the site was a fortress (</a:t>
            </a:r>
            <a:r>
              <a:rPr lang="en-US" i="1" dirty="0">
                <a:latin typeface="Berlin Sans FB" panose="020E0602020502020306" pitchFamily="34" charset="0"/>
              </a:rPr>
              <a:t>burg</a:t>
            </a:r>
            <a:r>
              <a:rPr lang="en-US" dirty="0">
                <a:latin typeface="Berlin Sans FB" panose="020E0602020502020306" pitchFamily="34" charset="0"/>
              </a:rPr>
              <a:t>).</a:t>
            </a:r>
          </a:p>
          <a:p>
            <a:r>
              <a:rPr lang="en-US" dirty="0">
                <a:latin typeface="Berlin Sans FB" panose="020E0602020502020306" pitchFamily="34" charset="0"/>
              </a:rPr>
              <a:t>The site has been identified with one of the towns listed in Joshua 15:61-62, most probably </a:t>
            </a:r>
            <a:r>
              <a:rPr lang="en-US" dirty="0" err="1">
                <a:latin typeface="Berlin Sans FB" panose="020E0602020502020306" pitchFamily="34" charset="0"/>
              </a:rPr>
              <a:t>Secacah</a:t>
            </a:r>
            <a:endParaRPr lang="en-US" dirty="0">
              <a:latin typeface="Berlin Sans FB" panose="020E0602020502020306" pitchFamily="34" charset="0"/>
            </a:endParaRPr>
          </a:p>
          <a:p>
            <a:endParaRPr lang="en-US" dirty="0"/>
          </a:p>
        </p:txBody>
      </p:sp>
      <p:pic>
        <p:nvPicPr>
          <p:cNvPr id="4" name="Picture 3"/>
          <p:cNvPicPr>
            <a:picLocks noChangeAspect="1"/>
          </p:cNvPicPr>
          <p:nvPr/>
        </p:nvPicPr>
        <p:blipFill>
          <a:blip r:embed="rId2"/>
          <a:stretch>
            <a:fillRect/>
          </a:stretch>
        </p:blipFill>
        <p:spPr>
          <a:xfrm>
            <a:off x="6025019" y="3699538"/>
            <a:ext cx="6079299" cy="3050143"/>
          </a:xfrm>
          <a:prstGeom prst="rect">
            <a:avLst/>
          </a:prstGeom>
        </p:spPr>
      </p:pic>
      <p:pic>
        <p:nvPicPr>
          <p:cNvPr id="6" name="Picture 5"/>
          <p:cNvPicPr>
            <a:picLocks noChangeAspect="1"/>
          </p:cNvPicPr>
          <p:nvPr/>
        </p:nvPicPr>
        <p:blipFill>
          <a:blip r:embed="rId3"/>
          <a:stretch>
            <a:fillRect/>
          </a:stretch>
        </p:blipFill>
        <p:spPr>
          <a:xfrm>
            <a:off x="6025019" y="450937"/>
            <a:ext cx="6064343" cy="3118982"/>
          </a:xfrm>
          <a:prstGeom prst="rect">
            <a:avLst/>
          </a:prstGeom>
        </p:spPr>
      </p:pic>
    </p:spTree>
    <p:extLst>
      <p:ext uri="{BB962C8B-B14F-4D97-AF65-F5344CB8AC3E}">
        <p14:creationId xmlns:p14="http://schemas.microsoft.com/office/powerpoint/2010/main" val="291628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77237"/>
          </a:xfrm>
        </p:spPr>
        <p:txBody>
          <a:bodyPr/>
          <a:lstStyle/>
          <a:p>
            <a:pPr algn="ctr"/>
            <a:r>
              <a:rPr lang="en-US" dirty="0">
                <a:latin typeface="Berlin Sans FB" panose="020E0602020502020306" pitchFamily="34" charset="0"/>
              </a:rPr>
              <a:t>The History of Khirbet Qumran and Its Features</a:t>
            </a:r>
          </a:p>
        </p:txBody>
      </p:sp>
      <p:sp>
        <p:nvSpPr>
          <p:cNvPr id="3" name="Content Placeholder 2"/>
          <p:cNvSpPr>
            <a:spLocks noGrp="1"/>
          </p:cNvSpPr>
          <p:nvPr>
            <p:ph idx="1"/>
          </p:nvPr>
        </p:nvSpPr>
        <p:spPr>
          <a:xfrm>
            <a:off x="162838" y="989556"/>
            <a:ext cx="11736888" cy="5661765"/>
          </a:xfrm>
        </p:spPr>
        <p:txBody>
          <a:bodyPr/>
          <a:lstStyle/>
          <a:p>
            <a:r>
              <a:rPr lang="en-US" dirty="0">
                <a:latin typeface="Berlin Sans FB" panose="020E0602020502020306" pitchFamily="34" charset="0"/>
              </a:rPr>
              <a:t>Ca. 900-586 BC:  A Fortified Border Post and village is established at Qumran by the Kingdom of Judah (Joshua 15:61; 2 Chronicles 26:9-10)</a:t>
            </a:r>
          </a:p>
          <a:p>
            <a:r>
              <a:rPr lang="en-US" dirty="0">
                <a:latin typeface="Berlin Sans FB" panose="020E0602020502020306" pitchFamily="34" charset="0"/>
              </a:rPr>
              <a:t>Ca. 125 BC:  A Jewish religious sect or dissidents reoccupy, rebuild and expand Qumran upon the ruins of the earlier compound-village</a:t>
            </a:r>
          </a:p>
          <a:p>
            <a:r>
              <a:rPr lang="en-US" dirty="0">
                <a:latin typeface="Berlin Sans FB" panose="020E0602020502020306" pitchFamily="34" charset="0"/>
              </a:rPr>
              <a:t>Members of the sect construct halls, workshops and meeting rooms as well as an elaborate system of water channels, cisterns and ritual baths (</a:t>
            </a:r>
            <a:r>
              <a:rPr lang="en-US" i="1" dirty="0" err="1">
                <a:latin typeface="Berlin Sans FB" panose="020E0602020502020306" pitchFamily="34" charset="0"/>
              </a:rPr>
              <a:t>miqvaot</a:t>
            </a:r>
            <a:r>
              <a:rPr lang="en-US" dirty="0">
                <a:latin typeface="Berlin Sans FB" panose="020E0602020502020306" pitchFamily="34" charset="0"/>
              </a:rPr>
              <a:t>) and the population expands significantly during the reign of Alexander </a:t>
            </a:r>
            <a:r>
              <a:rPr lang="en-US" dirty="0" err="1">
                <a:latin typeface="Berlin Sans FB" panose="020E0602020502020306" pitchFamily="34" charset="0"/>
              </a:rPr>
              <a:t>Jannaeus</a:t>
            </a:r>
            <a:r>
              <a:rPr lang="en-US" dirty="0">
                <a:latin typeface="Berlin Sans FB" panose="020E0602020502020306" pitchFamily="34" charset="0"/>
              </a:rPr>
              <a:t> (103-76 BC)</a:t>
            </a:r>
          </a:p>
          <a:p>
            <a:r>
              <a:rPr lang="en-US" dirty="0">
                <a:latin typeface="Berlin Sans FB" panose="020E0602020502020306" pitchFamily="34" charset="0"/>
              </a:rPr>
              <a:t>A massive earthquake in 31 BC heavily damaged the Qumran compound and forced its abandonment until the turn of the era</a:t>
            </a:r>
          </a:p>
          <a:p>
            <a:r>
              <a:rPr lang="en-US" dirty="0">
                <a:latin typeface="Berlin Sans FB" panose="020E0602020502020306" pitchFamily="34" charset="0"/>
              </a:rPr>
              <a:t>Ca. 4 B.C.-AD 68:  Qumran is reoccupied by the same sect until the Roman army approaches.  The site is abandoned</a:t>
            </a:r>
          </a:p>
          <a:p>
            <a:endParaRPr lang="en-US" dirty="0"/>
          </a:p>
        </p:txBody>
      </p:sp>
    </p:spTree>
    <p:extLst>
      <p:ext uri="{BB962C8B-B14F-4D97-AF65-F5344CB8AC3E}">
        <p14:creationId xmlns:p14="http://schemas.microsoft.com/office/powerpoint/2010/main" val="388908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281819" cy="6576163"/>
          </a:xfrm>
        </p:spPr>
        <p:txBody>
          <a:bodyPr>
            <a:normAutofit/>
          </a:bodyPr>
          <a:lstStyle/>
          <a:p>
            <a:r>
              <a:rPr lang="en-US" sz="3600" dirty="0">
                <a:latin typeface="Berlin Sans FB" panose="020E0602020502020306" pitchFamily="34" charset="0"/>
              </a:rPr>
              <a:t>Aerial Views, Photos and Archaeological Reconstructions of the site of Khirbet Qumran</a:t>
            </a:r>
          </a:p>
        </p:txBody>
      </p:sp>
      <p:pic>
        <p:nvPicPr>
          <p:cNvPr id="5" name="Picture 4"/>
          <p:cNvPicPr>
            <a:picLocks noChangeAspect="1"/>
          </p:cNvPicPr>
          <p:nvPr/>
        </p:nvPicPr>
        <p:blipFill>
          <a:blip r:embed="rId2"/>
          <a:stretch>
            <a:fillRect/>
          </a:stretch>
        </p:blipFill>
        <p:spPr>
          <a:xfrm>
            <a:off x="3432132" y="114415"/>
            <a:ext cx="8546926" cy="6743585"/>
          </a:xfrm>
          <a:prstGeom prst="rect">
            <a:avLst/>
          </a:prstGeom>
        </p:spPr>
      </p:pic>
    </p:spTree>
    <p:extLst>
      <p:ext uri="{BB962C8B-B14F-4D97-AF65-F5344CB8AC3E}">
        <p14:creationId xmlns:p14="http://schemas.microsoft.com/office/powerpoint/2010/main" val="124497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962" y="576198"/>
            <a:ext cx="11926650" cy="6137754"/>
          </a:xfrm>
          <a:prstGeom prst="rect">
            <a:avLst/>
          </a:prstGeom>
        </p:spPr>
      </p:pic>
    </p:spTree>
    <p:extLst>
      <p:ext uri="{BB962C8B-B14F-4D97-AF65-F5344CB8AC3E}">
        <p14:creationId xmlns:p14="http://schemas.microsoft.com/office/powerpoint/2010/main" val="1612856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859</Words>
  <Application>Microsoft Office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Berlin Sans FB</vt:lpstr>
      <vt:lpstr>Calibri</vt:lpstr>
      <vt:lpstr>Calibri Light</vt:lpstr>
      <vt:lpstr>Office Theme</vt:lpstr>
      <vt:lpstr>The Sale of the other Four Cave 1 Scrolls to Israel via the Wall Street Journal</vt:lpstr>
      <vt:lpstr>The Israeli Expeditions to the Dead Sea</vt:lpstr>
      <vt:lpstr>The Israeli Team and their Discoveries</vt:lpstr>
      <vt:lpstr>The Race for more Scrolls</vt:lpstr>
      <vt:lpstr>The Excavation of Khirbet Qumran</vt:lpstr>
      <vt:lpstr>The Site and Interpretation of Khirbet Qumran</vt:lpstr>
      <vt:lpstr>The History of Khirbet Qumran and Its Features</vt:lpstr>
      <vt:lpstr>Aerial Views, Photos and Archaeological Reconstructions of the site of Khirbet Qumran</vt:lpstr>
      <vt:lpstr>PowerPoint Presentation</vt:lpstr>
      <vt:lpstr>PowerPoint Presentation</vt:lpstr>
      <vt:lpstr>PowerPoint Presentation</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of Judah:   Hiding Place for the Dead Sea Scrolls</dc:title>
  <dc:creator>I.T.S.</dc:creator>
  <cp:lastModifiedBy>Ted</cp:lastModifiedBy>
  <cp:revision>123</cp:revision>
  <dcterms:created xsi:type="dcterms:W3CDTF">2016-09-02T22:03:12Z</dcterms:created>
  <dcterms:modified xsi:type="dcterms:W3CDTF">2023-08-22T06:58:15Z</dcterms:modified>
</cp:coreProperties>
</file>