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8" r:id="rId2"/>
    <p:sldId id="289" r:id="rId3"/>
    <p:sldId id="276" r:id="rId4"/>
    <p:sldId id="285" r:id="rId5"/>
    <p:sldId id="283" r:id="rId6"/>
    <p:sldId id="281" r:id="rId7"/>
    <p:sldId id="305" r:id="rId8"/>
    <p:sldId id="306" r:id="rId9"/>
    <p:sldId id="284" r:id="rId10"/>
    <p:sldId id="282" r:id="rId11"/>
    <p:sldId id="28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3" d="100"/>
          <a:sy n="113" d="100"/>
        </p:scale>
        <p:origin x="45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07CDC7-9752-4D82-9677-DBC233F2B7E1}"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6C7D9-46D3-4433-BE77-DEA5874137E9}" type="slidenum">
              <a:rPr lang="en-US" smtClean="0"/>
              <a:t>‹#›</a:t>
            </a:fld>
            <a:endParaRPr lang="en-US"/>
          </a:p>
        </p:txBody>
      </p:sp>
    </p:spTree>
    <p:extLst>
      <p:ext uri="{BB962C8B-B14F-4D97-AF65-F5344CB8AC3E}">
        <p14:creationId xmlns:p14="http://schemas.microsoft.com/office/powerpoint/2010/main" val="263380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07CDC7-9752-4D82-9677-DBC233F2B7E1}"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6C7D9-46D3-4433-BE77-DEA5874137E9}" type="slidenum">
              <a:rPr lang="en-US" smtClean="0"/>
              <a:t>‹#›</a:t>
            </a:fld>
            <a:endParaRPr lang="en-US"/>
          </a:p>
        </p:txBody>
      </p:sp>
    </p:spTree>
    <p:extLst>
      <p:ext uri="{BB962C8B-B14F-4D97-AF65-F5344CB8AC3E}">
        <p14:creationId xmlns:p14="http://schemas.microsoft.com/office/powerpoint/2010/main" val="2816418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07CDC7-9752-4D82-9677-DBC233F2B7E1}"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6C7D9-46D3-4433-BE77-DEA5874137E9}" type="slidenum">
              <a:rPr lang="en-US" smtClean="0"/>
              <a:t>‹#›</a:t>
            </a:fld>
            <a:endParaRPr lang="en-US"/>
          </a:p>
        </p:txBody>
      </p:sp>
    </p:spTree>
    <p:extLst>
      <p:ext uri="{BB962C8B-B14F-4D97-AF65-F5344CB8AC3E}">
        <p14:creationId xmlns:p14="http://schemas.microsoft.com/office/powerpoint/2010/main" val="90596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07CDC7-9752-4D82-9677-DBC233F2B7E1}"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6C7D9-46D3-4433-BE77-DEA5874137E9}" type="slidenum">
              <a:rPr lang="en-US" smtClean="0"/>
              <a:t>‹#›</a:t>
            </a:fld>
            <a:endParaRPr lang="en-US"/>
          </a:p>
        </p:txBody>
      </p:sp>
    </p:spTree>
    <p:extLst>
      <p:ext uri="{BB962C8B-B14F-4D97-AF65-F5344CB8AC3E}">
        <p14:creationId xmlns:p14="http://schemas.microsoft.com/office/powerpoint/2010/main" val="3217741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07CDC7-9752-4D82-9677-DBC233F2B7E1}"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6C7D9-46D3-4433-BE77-DEA5874137E9}" type="slidenum">
              <a:rPr lang="en-US" smtClean="0"/>
              <a:t>‹#›</a:t>
            </a:fld>
            <a:endParaRPr lang="en-US"/>
          </a:p>
        </p:txBody>
      </p:sp>
    </p:spTree>
    <p:extLst>
      <p:ext uri="{BB962C8B-B14F-4D97-AF65-F5344CB8AC3E}">
        <p14:creationId xmlns:p14="http://schemas.microsoft.com/office/powerpoint/2010/main" val="293396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07CDC7-9752-4D82-9677-DBC233F2B7E1}" type="datetimeFigureOut">
              <a:rPr lang="en-US" smtClean="0"/>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6C7D9-46D3-4433-BE77-DEA5874137E9}" type="slidenum">
              <a:rPr lang="en-US" smtClean="0"/>
              <a:t>‹#›</a:t>
            </a:fld>
            <a:endParaRPr lang="en-US"/>
          </a:p>
        </p:txBody>
      </p:sp>
    </p:spTree>
    <p:extLst>
      <p:ext uri="{BB962C8B-B14F-4D97-AF65-F5344CB8AC3E}">
        <p14:creationId xmlns:p14="http://schemas.microsoft.com/office/powerpoint/2010/main" val="1578982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07CDC7-9752-4D82-9677-DBC233F2B7E1}" type="datetimeFigureOut">
              <a:rPr lang="en-US" smtClean="0"/>
              <a:t>8/22/2023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16C7D9-46D3-4433-BE77-DEA5874137E9}" type="slidenum">
              <a:rPr lang="en-US" smtClean="0"/>
              <a:t>‹#›</a:t>
            </a:fld>
            <a:endParaRPr lang="en-US"/>
          </a:p>
        </p:txBody>
      </p:sp>
    </p:spTree>
    <p:extLst>
      <p:ext uri="{BB962C8B-B14F-4D97-AF65-F5344CB8AC3E}">
        <p14:creationId xmlns:p14="http://schemas.microsoft.com/office/powerpoint/2010/main" val="3166988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07CDC7-9752-4D82-9677-DBC233F2B7E1}" type="datetimeFigureOut">
              <a:rPr lang="en-US" smtClean="0"/>
              <a:t>8/22/2023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16C7D9-46D3-4433-BE77-DEA5874137E9}" type="slidenum">
              <a:rPr lang="en-US" smtClean="0"/>
              <a:t>‹#›</a:t>
            </a:fld>
            <a:endParaRPr lang="en-US"/>
          </a:p>
        </p:txBody>
      </p:sp>
    </p:spTree>
    <p:extLst>
      <p:ext uri="{BB962C8B-B14F-4D97-AF65-F5344CB8AC3E}">
        <p14:creationId xmlns:p14="http://schemas.microsoft.com/office/powerpoint/2010/main" val="1043455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07CDC7-9752-4D82-9677-DBC233F2B7E1}" type="datetimeFigureOut">
              <a:rPr lang="en-US" smtClean="0"/>
              <a:t>8/22/2023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16C7D9-46D3-4433-BE77-DEA5874137E9}" type="slidenum">
              <a:rPr lang="en-US" smtClean="0"/>
              <a:t>‹#›</a:t>
            </a:fld>
            <a:endParaRPr lang="en-US"/>
          </a:p>
        </p:txBody>
      </p:sp>
    </p:spTree>
    <p:extLst>
      <p:ext uri="{BB962C8B-B14F-4D97-AF65-F5344CB8AC3E}">
        <p14:creationId xmlns:p14="http://schemas.microsoft.com/office/powerpoint/2010/main" val="2787122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07CDC7-9752-4D82-9677-DBC233F2B7E1}" type="datetimeFigureOut">
              <a:rPr lang="en-US" smtClean="0"/>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6C7D9-46D3-4433-BE77-DEA5874137E9}" type="slidenum">
              <a:rPr lang="en-US" smtClean="0"/>
              <a:t>‹#›</a:t>
            </a:fld>
            <a:endParaRPr lang="en-US"/>
          </a:p>
        </p:txBody>
      </p:sp>
    </p:spTree>
    <p:extLst>
      <p:ext uri="{BB962C8B-B14F-4D97-AF65-F5344CB8AC3E}">
        <p14:creationId xmlns:p14="http://schemas.microsoft.com/office/powerpoint/2010/main" val="4244161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07CDC7-9752-4D82-9677-DBC233F2B7E1}" type="datetimeFigureOut">
              <a:rPr lang="en-US" smtClean="0"/>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6C7D9-46D3-4433-BE77-DEA5874137E9}" type="slidenum">
              <a:rPr lang="en-US" smtClean="0"/>
              <a:t>‹#›</a:t>
            </a:fld>
            <a:endParaRPr lang="en-US"/>
          </a:p>
        </p:txBody>
      </p:sp>
    </p:spTree>
    <p:extLst>
      <p:ext uri="{BB962C8B-B14F-4D97-AF65-F5344CB8AC3E}">
        <p14:creationId xmlns:p14="http://schemas.microsoft.com/office/powerpoint/2010/main" val="2565793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07CDC7-9752-4D82-9677-DBC233F2B7E1}" type="datetimeFigureOut">
              <a:rPr lang="en-US" smtClean="0"/>
              <a:t>8/22/2023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16C7D9-46D3-4433-BE77-DEA5874137E9}" type="slidenum">
              <a:rPr lang="en-US" smtClean="0"/>
              <a:t>‹#›</a:t>
            </a:fld>
            <a:endParaRPr lang="en-US"/>
          </a:p>
        </p:txBody>
      </p:sp>
    </p:spTree>
    <p:extLst>
      <p:ext uri="{BB962C8B-B14F-4D97-AF65-F5344CB8AC3E}">
        <p14:creationId xmlns:p14="http://schemas.microsoft.com/office/powerpoint/2010/main" val="411830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53" y="1"/>
            <a:ext cx="12093147" cy="889685"/>
          </a:xfrm>
        </p:spPr>
        <p:txBody>
          <a:bodyPr>
            <a:normAutofit/>
          </a:bodyPr>
          <a:lstStyle/>
          <a:p>
            <a:pPr algn="ctr"/>
            <a:r>
              <a:rPr lang="en-US" dirty="0"/>
              <a:t> </a:t>
            </a:r>
            <a:r>
              <a:rPr lang="en-US" dirty="0">
                <a:latin typeface="Berlin Sans FB" panose="020E0602020502020306" pitchFamily="34" charset="0"/>
              </a:rPr>
              <a:t>Possible (very) </a:t>
            </a:r>
            <a:r>
              <a:rPr lang="en-US" sz="4000" dirty="0">
                <a:latin typeface="Berlin Sans FB" panose="020E0602020502020306" pitchFamily="34" charset="0"/>
              </a:rPr>
              <a:t>Early Dead Sea Scrolls Discoveries? </a:t>
            </a:r>
          </a:p>
        </p:txBody>
      </p:sp>
      <p:sp>
        <p:nvSpPr>
          <p:cNvPr id="8" name="Content Placeholder 7"/>
          <p:cNvSpPr>
            <a:spLocks noGrp="1"/>
          </p:cNvSpPr>
          <p:nvPr>
            <p:ph idx="1"/>
          </p:nvPr>
        </p:nvSpPr>
        <p:spPr>
          <a:xfrm>
            <a:off x="4171289" y="4121063"/>
            <a:ext cx="7944547" cy="2736937"/>
          </a:xfrm>
        </p:spPr>
        <p:txBody>
          <a:bodyPr>
            <a:normAutofit fontScale="55000" lnSpcReduction="20000"/>
          </a:bodyPr>
          <a:lstStyle/>
          <a:p>
            <a:r>
              <a:rPr lang="en-US" dirty="0">
                <a:latin typeface="Berlin Sans FB" panose="020E0602020502020306" pitchFamily="34" charset="0"/>
              </a:rPr>
              <a:t>Origen (ca. 185-254) reported the discovery of an ancient manuscript “together with other Hebrew and Greek books in a jar near Jericho.”</a:t>
            </a:r>
          </a:p>
          <a:p>
            <a:r>
              <a:rPr lang="en-US" dirty="0">
                <a:latin typeface="Berlin Sans FB" panose="020E0602020502020306" pitchFamily="34" charset="0"/>
              </a:rPr>
              <a:t>Timotheus, Patriarch of Seleucia (780-823):  learned from trustworthy Jews that some books were found some years ago in a rock dwelling near Jericho after a hunter followed his dog into a cave and found a chamber containing many books.  Jews from Jerusalem investigated and found book of the Old Testament and others in Hebrew script.</a:t>
            </a:r>
          </a:p>
          <a:p>
            <a:r>
              <a:rPr lang="en-US" dirty="0" err="1">
                <a:latin typeface="Berlin Sans FB" panose="020E0602020502020306" pitchFamily="34" charset="0"/>
              </a:rPr>
              <a:t>Yakub</a:t>
            </a:r>
            <a:r>
              <a:rPr lang="en-US" dirty="0">
                <a:latin typeface="Berlin Sans FB" panose="020E0602020502020306" pitchFamily="34" charset="0"/>
              </a:rPr>
              <a:t> al-</a:t>
            </a:r>
            <a:r>
              <a:rPr lang="en-US" dirty="0" err="1">
                <a:latin typeface="Berlin Sans FB" panose="020E0602020502020306" pitchFamily="34" charset="0"/>
              </a:rPr>
              <a:t>Qirqasani</a:t>
            </a:r>
            <a:r>
              <a:rPr lang="en-US" dirty="0">
                <a:latin typeface="Berlin Sans FB" panose="020E0602020502020306" pitchFamily="34" charset="0"/>
              </a:rPr>
              <a:t> (ca. 950) was a historian of the Jewish sect of the </a:t>
            </a:r>
            <a:r>
              <a:rPr lang="en-US" dirty="0" err="1">
                <a:latin typeface="Berlin Sans FB" panose="020E0602020502020306" pitchFamily="34" charset="0"/>
              </a:rPr>
              <a:t>Karaites</a:t>
            </a:r>
            <a:r>
              <a:rPr lang="en-US" dirty="0">
                <a:latin typeface="Berlin Sans FB" panose="020E0602020502020306" pitchFamily="34" charset="0"/>
              </a:rPr>
              <a:t>, described the doctrines  of a Jewish group called the </a:t>
            </a:r>
            <a:r>
              <a:rPr lang="en-US" i="1" dirty="0" err="1">
                <a:latin typeface="Berlin Sans FB" panose="020E0602020502020306" pitchFamily="34" charset="0"/>
              </a:rPr>
              <a:t>maghariyah</a:t>
            </a:r>
            <a:r>
              <a:rPr lang="en-US" dirty="0">
                <a:latin typeface="Berlin Sans FB" panose="020E0602020502020306" pitchFamily="34" charset="0"/>
              </a:rPr>
              <a:t> “Cave People” that he claimed were contained in books hidden in a cave</a:t>
            </a:r>
          </a:p>
          <a:p>
            <a:r>
              <a:rPr lang="en-US" dirty="0">
                <a:latin typeface="Berlin Sans FB" panose="020E0602020502020306" pitchFamily="34" charset="0"/>
              </a:rPr>
              <a:t>Dead Sea Potash Works (1930’s view):  Local Bedouin (the </a:t>
            </a:r>
            <a:r>
              <a:rPr lang="en-US" dirty="0" err="1">
                <a:latin typeface="Berlin Sans FB" panose="020E0602020502020306" pitchFamily="34" charset="0"/>
              </a:rPr>
              <a:t>Ta’amireh</a:t>
            </a:r>
            <a:r>
              <a:rPr lang="en-US" dirty="0">
                <a:latin typeface="Berlin Sans FB" panose="020E0602020502020306" pitchFamily="34" charset="0"/>
              </a:rPr>
              <a:t>) sold antiquities (coins and pottery) to the workers at this settlement on the northern shore of the Dead Sea and offered to take them to see caves that contained “books from the time of your kings” for a few piasters more.</a:t>
            </a:r>
          </a:p>
        </p:txBody>
      </p:sp>
      <p:pic>
        <p:nvPicPr>
          <p:cNvPr id="1026" name="Picture 2" descr="Image result for khirbet mir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853" y="791816"/>
            <a:ext cx="3937688" cy="59183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stretch>
            <a:fillRect/>
          </a:stretch>
        </p:blipFill>
        <p:spPr>
          <a:xfrm>
            <a:off x="4171289" y="791816"/>
            <a:ext cx="2628654" cy="3214127"/>
          </a:xfrm>
          <a:prstGeom prst="rect">
            <a:avLst/>
          </a:prstGeom>
        </p:spPr>
      </p:pic>
      <p:pic>
        <p:nvPicPr>
          <p:cNvPr id="10" name="Picture 9"/>
          <p:cNvPicPr>
            <a:picLocks noChangeAspect="1"/>
          </p:cNvPicPr>
          <p:nvPr/>
        </p:nvPicPr>
        <p:blipFill>
          <a:blip r:embed="rId4"/>
          <a:stretch>
            <a:fillRect/>
          </a:stretch>
        </p:blipFill>
        <p:spPr>
          <a:xfrm>
            <a:off x="6876106" y="791816"/>
            <a:ext cx="5239730" cy="3214127"/>
          </a:xfrm>
          <a:prstGeom prst="rect">
            <a:avLst/>
          </a:prstGeom>
        </p:spPr>
      </p:pic>
    </p:spTree>
    <p:extLst>
      <p:ext uri="{BB962C8B-B14F-4D97-AF65-F5344CB8AC3E}">
        <p14:creationId xmlns:p14="http://schemas.microsoft.com/office/powerpoint/2010/main" val="3782979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4546" y="1"/>
            <a:ext cx="11875891" cy="1154780"/>
          </a:xfrm>
        </p:spPr>
        <p:txBody>
          <a:bodyPr>
            <a:normAutofit fontScale="90000"/>
          </a:bodyPr>
          <a:lstStyle/>
          <a:p>
            <a:r>
              <a:rPr lang="en-US" sz="3600" dirty="0">
                <a:latin typeface="Berlin Sans FB" panose="020E0602020502020306" pitchFamily="34" charset="0"/>
              </a:rPr>
              <a:t>More Images of the People and Events from 1948:  </a:t>
            </a:r>
            <a:r>
              <a:rPr lang="en-US" sz="1600" dirty="0">
                <a:latin typeface="Berlin Sans FB" panose="020E0602020502020306" pitchFamily="34" charset="0"/>
              </a:rPr>
              <a:t>John C. Trever at Claremont Graduate School with his famous book of DSS photos, “</a:t>
            </a:r>
            <a:r>
              <a:rPr lang="en-US" sz="1600" dirty="0" err="1">
                <a:latin typeface="Berlin Sans FB" panose="020E0602020502020306" pitchFamily="34" charset="0"/>
              </a:rPr>
              <a:t>Kando</a:t>
            </a:r>
            <a:r>
              <a:rPr lang="en-US" sz="1600" dirty="0">
                <a:latin typeface="Berlin Sans FB" panose="020E0602020502020306" pitchFamily="34" charset="0"/>
              </a:rPr>
              <a:t>” with John Allegro outside of his Bethlehem shop, and the Metropolitan Samuel with John Trever:  The scroll they are handling is the great Isaiah scroll.  The Genesis </a:t>
            </a:r>
            <a:r>
              <a:rPr lang="en-US" sz="1600" dirty="0" err="1">
                <a:latin typeface="Berlin Sans FB" panose="020E0602020502020306" pitchFamily="34" charset="0"/>
              </a:rPr>
              <a:t>Apocryphon</a:t>
            </a:r>
            <a:r>
              <a:rPr lang="en-US" sz="1600" dirty="0">
                <a:latin typeface="Berlin Sans FB" panose="020E0602020502020306" pitchFamily="34" charset="0"/>
              </a:rPr>
              <a:t> and the Habakkuk commentary are to the side.</a:t>
            </a:r>
          </a:p>
        </p:txBody>
      </p:sp>
      <p:pic>
        <p:nvPicPr>
          <p:cNvPr id="4" name="Picture 3"/>
          <p:cNvPicPr>
            <a:picLocks noChangeAspect="1"/>
          </p:cNvPicPr>
          <p:nvPr/>
        </p:nvPicPr>
        <p:blipFill>
          <a:blip r:embed="rId2"/>
          <a:stretch>
            <a:fillRect/>
          </a:stretch>
        </p:blipFill>
        <p:spPr>
          <a:xfrm>
            <a:off x="64002" y="4327301"/>
            <a:ext cx="4387171" cy="2420256"/>
          </a:xfrm>
          <a:prstGeom prst="rect">
            <a:avLst/>
          </a:prstGeom>
        </p:spPr>
      </p:pic>
      <p:pic>
        <p:nvPicPr>
          <p:cNvPr id="8" name="Picture 7"/>
          <p:cNvPicPr>
            <a:picLocks noChangeAspect="1"/>
          </p:cNvPicPr>
          <p:nvPr/>
        </p:nvPicPr>
        <p:blipFill>
          <a:blip r:embed="rId3"/>
          <a:stretch>
            <a:fillRect/>
          </a:stretch>
        </p:blipFill>
        <p:spPr>
          <a:xfrm>
            <a:off x="64002" y="1154780"/>
            <a:ext cx="4387171" cy="3079574"/>
          </a:xfrm>
          <a:prstGeom prst="rect">
            <a:avLst/>
          </a:prstGeom>
        </p:spPr>
      </p:pic>
      <p:pic>
        <p:nvPicPr>
          <p:cNvPr id="9" name="Picture 8"/>
          <p:cNvPicPr>
            <a:picLocks noChangeAspect="1"/>
          </p:cNvPicPr>
          <p:nvPr/>
        </p:nvPicPr>
        <p:blipFill rotWithShape="1">
          <a:blip r:embed="rId4"/>
          <a:srcRect l="4148" r="4296"/>
          <a:stretch/>
        </p:blipFill>
        <p:spPr>
          <a:xfrm>
            <a:off x="4556218" y="1154780"/>
            <a:ext cx="7474220" cy="5641983"/>
          </a:xfrm>
          <a:prstGeom prst="rect">
            <a:avLst/>
          </a:prstGeom>
        </p:spPr>
      </p:pic>
    </p:spTree>
    <p:extLst>
      <p:ext uri="{BB962C8B-B14F-4D97-AF65-F5344CB8AC3E}">
        <p14:creationId xmlns:p14="http://schemas.microsoft.com/office/powerpoint/2010/main" val="2814573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72" y="112735"/>
            <a:ext cx="6164601" cy="3356976"/>
          </a:xfrm>
        </p:spPr>
        <p:txBody>
          <a:bodyPr>
            <a:noAutofit/>
          </a:bodyPr>
          <a:lstStyle/>
          <a:p>
            <a:r>
              <a:rPr lang="en-US" dirty="0">
                <a:latin typeface="Berlin Sans FB" panose="020E0602020502020306" pitchFamily="34" charset="0"/>
              </a:rPr>
              <a:t>The Israelis and the three other Scrolls:  </a:t>
            </a:r>
            <a:r>
              <a:rPr lang="en-US" dirty="0" err="1">
                <a:latin typeface="Berlin Sans FB" panose="020E0602020502020306" pitchFamily="34" charset="0"/>
              </a:rPr>
              <a:t>Yigael</a:t>
            </a:r>
            <a:r>
              <a:rPr lang="en-US" dirty="0">
                <a:latin typeface="Berlin Sans FB" panose="020E0602020502020306" pitchFamily="34" charset="0"/>
              </a:rPr>
              <a:t> </a:t>
            </a:r>
            <a:r>
              <a:rPr lang="en-US" dirty="0" err="1">
                <a:latin typeface="Berlin Sans FB" panose="020E0602020502020306" pitchFamily="34" charset="0"/>
              </a:rPr>
              <a:t>Yadin</a:t>
            </a:r>
            <a:r>
              <a:rPr lang="en-US" dirty="0">
                <a:latin typeface="Berlin Sans FB" panose="020E0602020502020306" pitchFamily="34" charset="0"/>
              </a:rPr>
              <a:t> (1917-1984) and his father Eliezer </a:t>
            </a:r>
            <a:r>
              <a:rPr lang="en-US" dirty="0" err="1">
                <a:latin typeface="Berlin Sans FB" panose="020E0602020502020306" pitchFamily="34" charset="0"/>
              </a:rPr>
              <a:t>Sukenik</a:t>
            </a:r>
            <a:r>
              <a:rPr lang="en-US" dirty="0">
                <a:latin typeface="Berlin Sans FB" panose="020E0602020502020306" pitchFamily="34" charset="0"/>
              </a:rPr>
              <a:t> (1889-1953)</a:t>
            </a:r>
          </a:p>
        </p:txBody>
      </p:sp>
      <p:pic>
        <p:nvPicPr>
          <p:cNvPr id="3" name="Picture 2"/>
          <p:cNvPicPr>
            <a:picLocks noChangeAspect="1"/>
          </p:cNvPicPr>
          <p:nvPr/>
        </p:nvPicPr>
        <p:blipFill>
          <a:blip r:embed="rId2"/>
          <a:stretch>
            <a:fillRect/>
          </a:stretch>
        </p:blipFill>
        <p:spPr>
          <a:xfrm>
            <a:off x="8224904" y="743145"/>
            <a:ext cx="3819525" cy="6029325"/>
          </a:xfrm>
          <a:prstGeom prst="rect">
            <a:avLst/>
          </a:prstGeom>
        </p:spPr>
      </p:pic>
      <p:pic>
        <p:nvPicPr>
          <p:cNvPr id="4" name="Picture 3"/>
          <p:cNvPicPr>
            <a:picLocks noChangeAspect="1"/>
          </p:cNvPicPr>
          <p:nvPr/>
        </p:nvPicPr>
        <p:blipFill>
          <a:blip r:embed="rId3"/>
          <a:stretch>
            <a:fillRect/>
          </a:stretch>
        </p:blipFill>
        <p:spPr>
          <a:xfrm>
            <a:off x="3861823" y="3617927"/>
            <a:ext cx="4286250" cy="3124200"/>
          </a:xfrm>
          <a:prstGeom prst="rect">
            <a:avLst/>
          </a:prstGeom>
        </p:spPr>
      </p:pic>
      <p:pic>
        <p:nvPicPr>
          <p:cNvPr id="5" name="Picture 4"/>
          <p:cNvPicPr>
            <a:picLocks noChangeAspect="1"/>
          </p:cNvPicPr>
          <p:nvPr/>
        </p:nvPicPr>
        <p:blipFill>
          <a:blip r:embed="rId4"/>
          <a:stretch>
            <a:fillRect/>
          </a:stretch>
        </p:blipFill>
        <p:spPr>
          <a:xfrm>
            <a:off x="6243073" y="709997"/>
            <a:ext cx="1905000" cy="2857500"/>
          </a:xfrm>
          <a:prstGeom prst="rect">
            <a:avLst/>
          </a:prstGeom>
        </p:spPr>
      </p:pic>
      <p:pic>
        <p:nvPicPr>
          <p:cNvPr id="7" name="Picture 6"/>
          <p:cNvPicPr>
            <a:picLocks noChangeAspect="1"/>
          </p:cNvPicPr>
          <p:nvPr/>
        </p:nvPicPr>
        <p:blipFill>
          <a:blip r:embed="rId5"/>
          <a:stretch>
            <a:fillRect/>
          </a:stretch>
        </p:blipFill>
        <p:spPr>
          <a:xfrm>
            <a:off x="78472" y="3617928"/>
            <a:ext cx="3632790" cy="3124200"/>
          </a:xfrm>
          <a:prstGeom prst="rect">
            <a:avLst/>
          </a:prstGeom>
        </p:spPr>
      </p:pic>
    </p:spTree>
    <p:extLst>
      <p:ext uri="{BB962C8B-B14F-4D97-AF65-F5344CB8AC3E}">
        <p14:creationId xmlns:p14="http://schemas.microsoft.com/office/powerpoint/2010/main" val="2484743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92001" cy="916998"/>
          </a:xfrm>
        </p:spPr>
        <p:txBody>
          <a:bodyPr>
            <a:normAutofit/>
          </a:bodyPr>
          <a:lstStyle/>
          <a:p>
            <a:pPr algn="ctr"/>
            <a:r>
              <a:rPr lang="en-US" dirty="0">
                <a:latin typeface="Berlin Sans FB" panose="020E0602020502020306" pitchFamily="34" charset="0"/>
              </a:rPr>
              <a:t>The Saga of Moses Wilhelm </a:t>
            </a:r>
            <a:r>
              <a:rPr lang="en-US" dirty="0" err="1">
                <a:latin typeface="Berlin Sans FB" panose="020E0602020502020306" pitchFamily="34" charset="0"/>
              </a:rPr>
              <a:t>Shapira</a:t>
            </a:r>
            <a:r>
              <a:rPr lang="en-US" dirty="0">
                <a:latin typeface="Berlin Sans FB" panose="020E0602020502020306" pitchFamily="34" charset="0"/>
              </a:rPr>
              <a:t> (1830-1884) </a:t>
            </a:r>
            <a:endParaRPr lang="en-US" dirty="0"/>
          </a:p>
        </p:txBody>
      </p:sp>
      <p:sp>
        <p:nvSpPr>
          <p:cNvPr id="6" name="Content Placeholder 5"/>
          <p:cNvSpPr>
            <a:spLocks noGrp="1"/>
          </p:cNvSpPr>
          <p:nvPr>
            <p:ph idx="1"/>
          </p:nvPr>
        </p:nvSpPr>
        <p:spPr>
          <a:xfrm>
            <a:off x="4059107" y="751562"/>
            <a:ext cx="8002632" cy="2642991"/>
          </a:xfrm>
        </p:spPr>
        <p:txBody>
          <a:bodyPr>
            <a:normAutofit fontScale="62500" lnSpcReduction="20000"/>
          </a:bodyPr>
          <a:lstStyle/>
          <a:p>
            <a:r>
              <a:rPr lang="en-US" dirty="0">
                <a:latin typeface="Berlin Sans FB" panose="020E0602020502020306" pitchFamily="34" charset="0"/>
              </a:rPr>
              <a:t>A successful Jewish antiquities dealer in Jerusalem with many clients, including museums in Europe.  Purchased a lovely stone house along Jaffa Road in Jerusalem, known today as the </a:t>
            </a:r>
            <a:r>
              <a:rPr lang="en-US" dirty="0" err="1">
                <a:latin typeface="Berlin Sans FB" panose="020E0602020502020306" pitchFamily="34" charset="0"/>
              </a:rPr>
              <a:t>Ticoh</a:t>
            </a:r>
            <a:r>
              <a:rPr lang="en-US" dirty="0">
                <a:latin typeface="Berlin Sans FB" panose="020E0602020502020306" pitchFamily="34" charset="0"/>
              </a:rPr>
              <a:t> House.</a:t>
            </a:r>
          </a:p>
          <a:p>
            <a:r>
              <a:rPr lang="en-US" dirty="0">
                <a:latin typeface="Berlin Sans FB" panose="020E0602020502020306" pitchFamily="34" charset="0"/>
              </a:rPr>
              <a:t>Claimed to have found leather strips containing part of the book of the biblical book of Deuteronomy found near the eastern shore of the Dead Sea</a:t>
            </a:r>
          </a:p>
          <a:p>
            <a:r>
              <a:rPr lang="en-US" dirty="0">
                <a:latin typeface="Berlin Sans FB" panose="020E0602020502020306" pitchFamily="34" charset="0"/>
              </a:rPr>
              <a:t>Offered his leather strips to the British Museum for one million pounds sterling as the oldest copy of Deuteronomy dating to ca. 850 BC.</a:t>
            </a:r>
          </a:p>
          <a:p>
            <a:r>
              <a:rPr lang="en-US" dirty="0">
                <a:latin typeface="Berlin Sans FB" panose="020E0602020502020306" pitchFamily="34" charset="0"/>
              </a:rPr>
              <a:t>After their exhibition in London, the leather strips were claimed as a forgery by two biblical scholars and </a:t>
            </a:r>
            <a:r>
              <a:rPr lang="en-US" dirty="0" err="1">
                <a:latin typeface="Berlin Sans FB" panose="020E0602020502020306" pitchFamily="34" charset="0"/>
              </a:rPr>
              <a:t>Shapira</a:t>
            </a:r>
            <a:r>
              <a:rPr lang="en-US" dirty="0">
                <a:latin typeface="Berlin Sans FB" panose="020E0602020502020306" pitchFamily="34" charset="0"/>
              </a:rPr>
              <a:t> later commits suicide in Rotterdam in 1884.</a:t>
            </a:r>
          </a:p>
          <a:p>
            <a:r>
              <a:rPr lang="en-US" dirty="0">
                <a:latin typeface="Berlin Sans FB" panose="020E0602020502020306" pitchFamily="34" charset="0"/>
              </a:rPr>
              <a:t>The leather strips are documented until the 1890’s then they disappear.</a:t>
            </a:r>
          </a:p>
          <a:p>
            <a:endParaRPr lang="en-US" dirty="0"/>
          </a:p>
          <a:p>
            <a:pPr marL="0" indent="0">
              <a:buNone/>
            </a:pPr>
            <a:endParaRPr lang="en-US" dirty="0"/>
          </a:p>
        </p:txBody>
      </p:sp>
      <p:pic>
        <p:nvPicPr>
          <p:cNvPr id="3" name="Picture 2"/>
          <p:cNvPicPr>
            <a:picLocks noChangeAspect="1"/>
          </p:cNvPicPr>
          <p:nvPr/>
        </p:nvPicPr>
        <p:blipFill>
          <a:blip r:embed="rId2"/>
          <a:stretch>
            <a:fillRect/>
          </a:stretch>
        </p:blipFill>
        <p:spPr>
          <a:xfrm>
            <a:off x="9068845" y="3493613"/>
            <a:ext cx="2992894" cy="3233627"/>
          </a:xfrm>
          <a:prstGeom prst="rect">
            <a:avLst/>
          </a:prstGeom>
        </p:spPr>
      </p:pic>
      <p:pic>
        <p:nvPicPr>
          <p:cNvPr id="4" name="Picture 3"/>
          <p:cNvPicPr>
            <a:picLocks noChangeAspect="1"/>
          </p:cNvPicPr>
          <p:nvPr/>
        </p:nvPicPr>
        <p:blipFill>
          <a:blip r:embed="rId3"/>
          <a:stretch>
            <a:fillRect/>
          </a:stretch>
        </p:blipFill>
        <p:spPr>
          <a:xfrm>
            <a:off x="4059107" y="3508273"/>
            <a:ext cx="4834547" cy="3218967"/>
          </a:xfrm>
          <a:prstGeom prst="rect">
            <a:avLst/>
          </a:prstGeom>
        </p:spPr>
      </p:pic>
      <p:pic>
        <p:nvPicPr>
          <p:cNvPr id="5" name="Picture 4"/>
          <p:cNvPicPr>
            <a:picLocks noChangeAspect="1"/>
          </p:cNvPicPr>
          <p:nvPr/>
        </p:nvPicPr>
        <p:blipFill>
          <a:blip r:embed="rId4"/>
          <a:stretch>
            <a:fillRect/>
          </a:stretch>
        </p:blipFill>
        <p:spPr>
          <a:xfrm>
            <a:off x="116112" y="916999"/>
            <a:ext cx="3867413" cy="5810241"/>
          </a:xfrm>
          <a:prstGeom prst="rect">
            <a:avLst/>
          </a:prstGeom>
        </p:spPr>
      </p:pic>
    </p:spTree>
    <p:extLst>
      <p:ext uri="{BB962C8B-B14F-4D97-AF65-F5344CB8AC3E}">
        <p14:creationId xmlns:p14="http://schemas.microsoft.com/office/powerpoint/2010/main" val="2938073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312" y="87683"/>
            <a:ext cx="8868427" cy="1027133"/>
          </a:xfrm>
        </p:spPr>
        <p:txBody>
          <a:bodyPr>
            <a:normAutofit fontScale="90000"/>
          </a:bodyPr>
          <a:lstStyle/>
          <a:p>
            <a:pPr algn="ctr"/>
            <a:r>
              <a:rPr lang="en-US" dirty="0">
                <a:latin typeface="Berlin Sans FB" panose="020E0602020502020306" pitchFamily="34" charset="0"/>
              </a:rPr>
              <a:t>Authentic Dead Sea Scrolls Discoveries?</a:t>
            </a:r>
          </a:p>
        </p:txBody>
      </p:sp>
      <p:sp>
        <p:nvSpPr>
          <p:cNvPr id="3" name="Content Placeholder 2"/>
          <p:cNvSpPr>
            <a:spLocks noGrp="1"/>
          </p:cNvSpPr>
          <p:nvPr>
            <p:ph idx="1"/>
          </p:nvPr>
        </p:nvSpPr>
        <p:spPr>
          <a:xfrm>
            <a:off x="150311" y="926926"/>
            <a:ext cx="8868427" cy="776615"/>
          </a:xfrm>
        </p:spPr>
        <p:txBody>
          <a:bodyPr>
            <a:normAutofit fontScale="92500" lnSpcReduction="10000"/>
          </a:bodyPr>
          <a:lstStyle/>
          <a:p>
            <a:pPr marL="0" indent="0">
              <a:buNone/>
            </a:pPr>
            <a:r>
              <a:rPr lang="en-US" dirty="0">
                <a:latin typeface="Berlin Sans FB" panose="020E0602020502020306" pitchFamily="34" charset="0"/>
              </a:rPr>
              <a:t>Hand drawn “facsimiles” of the  Deuteronomy strips (ca. 1883),  extant photos merely show dark, worn leather and no letters.  </a:t>
            </a:r>
          </a:p>
        </p:txBody>
      </p:sp>
      <p:pic>
        <p:nvPicPr>
          <p:cNvPr id="4" name="Picture 3"/>
          <p:cNvPicPr>
            <a:picLocks noChangeAspect="1"/>
          </p:cNvPicPr>
          <p:nvPr/>
        </p:nvPicPr>
        <p:blipFill>
          <a:blip r:embed="rId2"/>
          <a:stretch>
            <a:fillRect/>
          </a:stretch>
        </p:blipFill>
        <p:spPr>
          <a:xfrm>
            <a:off x="8510515" y="2024909"/>
            <a:ext cx="3567396" cy="4743352"/>
          </a:xfrm>
          <a:prstGeom prst="rect">
            <a:avLst/>
          </a:prstGeom>
        </p:spPr>
      </p:pic>
      <p:pic>
        <p:nvPicPr>
          <p:cNvPr id="5" name="Picture 4"/>
          <p:cNvPicPr>
            <a:picLocks noChangeAspect="1"/>
          </p:cNvPicPr>
          <p:nvPr/>
        </p:nvPicPr>
        <p:blipFill rotWithShape="1">
          <a:blip r:embed="rId3"/>
          <a:srcRect l="2506" r="3043" b="1411"/>
          <a:stretch/>
        </p:blipFill>
        <p:spPr>
          <a:xfrm>
            <a:off x="5138492" y="2024909"/>
            <a:ext cx="3209185" cy="4750318"/>
          </a:xfrm>
          <a:prstGeom prst="rect">
            <a:avLst/>
          </a:prstGeom>
        </p:spPr>
      </p:pic>
      <p:pic>
        <p:nvPicPr>
          <p:cNvPr id="6" name="Picture 5"/>
          <p:cNvPicPr>
            <a:picLocks noChangeAspect="1"/>
          </p:cNvPicPr>
          <p:nvPr/>
        </p:nvPicPr>
        <p:blipFill rotWithShape="1">
          <a:blip r:embed="rId4"/>
          <a:srcRect l="4604" t="10135" r="8698" b="7714"/>
          <a:stretch/>
        </p:blipFill>
        <p:spPr>
          <a:xfrm>
            <a:off x="9156527" y="112013"/>
            <a:ext cx="2975570" cy="1805689"/>
          </a:xfrm>
          <a:prstGeom prst="rect">
            <a:avLst/>
          </a:prstGeom>
        </p:spPr>
      </p:pic>
      <p:pic>
        <p:nvPicPr>
          <p:cNvPr id="8" name="Picture 7"/>
          <p:cNvPicPr>
            <a:picLocks noChangeAspect="1"/>
          </p:cNvPicPr>
          <p:nvPr/>
        </p:nvPicPr>
        <p:blipFill>
          <a:blip r:embed="rId5"/>
          <a:stretch>
            <a:fillRect/>
          </a:stretch>
        </p:blipFill>
        <p:spPr>
          <a:xfrm>
            <a:off x="150312" y="1834614"/>
            <a:ext cx="4358223" cy="1675437"/>
          </a:xfrm>
          <a:prstGeom prst="rect">
            <a:avLst/>
          </a:prstGeom>
        </p:spPr>
      </p:pic>
      <p:pic>
        <p:nvPicPr>
          <p:cNvPr id="9" name="Picture 8"/>
          <p:cNvPicPr>
            <a:picLocks noChangeAspect="1"/>
          </p:cNvPicPr>
          <p:nvPr/>
        </p:nvPicPr>
        <p:blipFill>
          <a:blip r:embed="rId6"/>
          <a:stretch>
            <a:fillRect/>
          </a:stretch>
        </p:blipFill>
        <p:spPr>
          <a:xfrm>
            <a:off x="82377" y="3641124"/>
            <a:ext cx="4958648" cy="3127137"/>
          </a:xfrm>
          <a:prstGeom prst="rect">
            <a:avLst/>
          </a:prstGeom>
        </p:spPr>
      </p:pic>
    </p:spTree>
    <p:extLst>
      <p:ext uri="{BB962C8B-B14F-4D97-AF65-F5344CB8AC3E}">
        <p14:creationId xmlns:p14="http://schemas.microsoft.com/office/powerpoint/2010/main" val="1337316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2093146" cy="1021491"/>
          </a:xfrm>
        </p:spPr>
        <p:txBody>
          <a:bodyPr>
            <a:normAutofit fontScale="90000"/>
          </a:bodyPr>
          <a:lstStyle/>
          <a:p>
            <a:pPr algn="ctr"/>
            <a:r>
              <a:rPr lang="en-US" dirty="0">
                <a:latin typeface="Berlin Sans FB" panose="020E0602020502020306" pitchFamily="34" charset="0"/>
              </a:rPr>
              <a:t>The </a:t>
            </a:r>
            <a:r>
              <a:rPr lang="en-US" dirty="0" err="1">
                <a:latin typeface="Berlin Sans FB" panose="020E0602020502020306" pitchFamily="34" charset="0"/>
              </a:rPr>
              <a:t>Geniza</a:t>
            </a:r>
            <a:r>
              <a:rPr lang="en-US" dirty="0">
                <a:latin typeface="Berlin Sans FB" panose="020E0602020502020306" pitchFamily="34" charset="0"/>
              </a:rPr>
              <a:t> at the Ibn Ezra Synagogue in Cairo and Solomon Schechter (1847-1915) </a:t>
            </a:r>
            <a:r>
              <a:rPr lang="en-US" sz="2700" dirty="0">
                <a:latin typeface="Berlin Sans FB" panose="020E0602020502020306" pitchFamily="34" charset="0"/>
              </a:rPr>
              <a:t>“Fragments of a </a:t>
            </a:r>
            <a:r>
              <a:rPr lang="en-US" sz="2700" dirty="0" err="1">
                <a:latin typeface="Berlin Sans FB" panose="020E0602020502020306" pitchFamily="34" charset="0"/>
              </a:rPr>
              <a:t>Zadokite</a:t>
            </a:r>
            <a:r>
              <a:rPr lang="en-US" sz="2700" dirty="0">
                <a:latin typeface="Berlin Sans FB" panose="020E0602020502020306" pitchFamily="34" charset="0"/>
              </a:rPr>
              <a:t> Work”</a:t>
            </a:r>
          </a:p>
        </p:txBody>
      </p:sp>
      <p:sp>
        <p:nvSpPr>
          <p:cNvPr id="2" name="Content Placeholder 1"/>
          <p:cNvSpPr>
            <a:spLocks noGrp="1"/>
          </p:cNvSpPr>
          <p:nvPr>
            <p:ph idx="1"/>
          </p:nvPr>
        </p:nvSpPr>
        <p:spPr>
          <a:xfrm>
            <a:off x="0" y="3937171"/>
            <a:ext cx="3823947" cy="2920829"/>
          </a:xfrm>
        </p:spPr>
        <p:txBody>
          <a:bodyPr>
            <a:normAutofit fontScale="55000" lnSpcReduction="20000"/>
          </a:bodyPr>
          <a:lstStyle/>
          <a:p>
            <a:r>
              <a:rPr lang="en-US" dirty="0">
                <a:latin typeface="Berlin Sans FB" panose="020E0602020502020306" pitchFamily="34" charset="0"/>
              </a:rPr>
              <a:t>Medieval Jewish scrolls appearing in Cairo’s </a:t>
            </a:r>
            <a:r>
              <a:rPr lang="en-US" dirty="0" err="1">
                <a:latin typeface="Berlin Sans FB" panose="020E0602020502020306" pitchFamily="34" charset="0"/>
              </a:rPr>
              <a:t>suq</a:t>
            </a:r>
            <a:r>
              <a:rPr lang="en-US" dirty="0">
                <a:latin typeface="Berlin Sans FB" panose="020E0602020502020306" pitchFamily="34" charset="0"/>
              </a:rPr>
              <a:t> were traced to a </a:t>
            </a:r>
            <a:r>
              <a:rPr lang="en-US" dirty="0" err="1">
                <a:latin typeface="Berlin Sans FB" panose="020E0602020502020306" pitchFamily="34" charset="0"/>
              </a:rPr>
              <a:t>geniza</a:t>
            </a:r>
            <a:r>
              <a:rPr lang="en-US" dirty="0">
                <a:latin typeface="Berlin Sans FB" panose="020E0602020502020306" pitchFamily="34" charset="0"/>
              </a:rPr>
              <a:t> at the Ibn Ezra synagogue.</a:t>
            </a:r>
          </a:p>
          <a:p>
            <a:r>
              <a:rPr lang="en-US" dirty="0">
                <a:latin typeface="Berlin Sans FB" panose="020E0602020502020306" pitchFamily="34" charset="0"/>
              </a:rPr>
              <a:t>1896, Solomon Schechter is allowed to examine this </a:t>
            </a:r>
            <a:r>
              <a:rPr lang="en-US" dirty="0" err="1">
                <a:latin typeface="Berlin Sans FB" panose="020E0602020502020306" pitchFamily="34" charset="0"/>
              </a:rPr>
              <a:t>geniza</a:t>
            </a:r>
            <a:r>
              <a:rPr lang="en-US" dirty="0">
                <a:latin typeface="Berlin Sans FB" panose="020E0602020502020306" pitchFamily="34" charset="0"/>
              </a:rPr>
              <a:t> and removes 30 bags of manuscripts to Cambridge for study </a:t>
            </a:r>
          </a:p>
          <a:p>
            <a:r>
              <a:rPr lang="en-US" dirty="0">
                <a:latin typeface="Berlin Sans FB" panose="020E0602020502020306" pitchFamily="34" charset="0"/>
              </a:rPr>
              <a:t>Schechter focuses on two fragments of a work copied from a much more ancient source that contained the teachings of an extinct Jewish sect called the Sons of </a:t>
            </a:r>
            <a:r>
              <a:rPr lang="en-US" dirty="0" err="1">
                <a:latin typeface="Berlin Sans FB" panose="020E0602020502020306" pitchFamily="34" charset="0"/>
              </a:rPr>
              <a:t>Zadok</a:t>
            </a:r>
            <a:r>
              <a:rPr lang="en-US" dirty="0">
                <a:latin typeface="Berlin Sans FB" panose="020E0602020502020306" pitchFamily="34" charset="0"/>
              </a:rPr>
              <a:t> that existed around the first century BC and led by a figure known as the Teacher of Righteousness.  Another copy of this work was later found with the first group of the Dead Sea Scrolls in 1947-48 and called the Damascus Document.</a:t>
            </a:r>
          </a:p>
        </p:txBody>
      </p:sp>
      <p:pic>
        <p:nvPicPr>
          <p:cNvPr id="5" name="Picture 4"/>
          <p:cNvPicPr>
            <a:picLocks noChangeAspect="1"/>
          </p:cNvPicPr>
          <p:nvPr/>
        </p:nvPicPr>
        <p:blipFill rotWithShape="1">
          <a:blip r:embed="rId2"/>
          <a:srcRect l="-232"/>
          <a:stretch/>
        </p:blipFill>
        <p:spPr>
          <a:xfrm>
            <a:off x="214184" y="1096743"/>
            <a:ext cx="5832389" cy="2840428"/>
          </a:xfrm>
          <a:prstGeom prst="rect">
            <a:avLst/>
          </a:prstGeom>
        </p:spPr>
      </p:pic>
      <p:pic>
        <p:nvPicPr>
          <p:cNvPr id="6" name="Picture 5"/>
          <p:cNvPicPr>
            <a:picLocks noChangeAspect="1"/>
          </p:cNvPicPr>
          <p:nvPr/>
        </p:nvPicPr>
        <p:blipFill>
          <a:blip r:embed="rId3"/>
          <a:stretch>
            <a:fillRect/>
          </a:stretch>
        </p:blipFill>
        <p:spPr>
          <a:xfrm>
            <a:off x="8492696" y="4812870"/>
            <a:ext cx="3600450" cy="1990725"/>
          </a:xfrm>
          <a:prstGeom prst="rect">
            <a:avLst/>
          </a:prstGeom>
        </p:spPr>
      </p:pic>
      <p:pic>
        <p:nvPicPr>
          <p:cNvPr id="8" name="Picture 7"/>
          <p:cNvPicPr>
            <a:picLocks noChangeAspect="1"/>
          </p:cNvPicPr>
          <p:nvPr/>
        </p:nvPicPr>
        <p:blipFill>
          <a:blip r:embed="rId4"/>
          <a:stretch>
            <a:fillRect/>
          </a:stretch>
        </p:blipFill>
        <p:spPr>
          <a:xfrm>
            <a:off x="6400083" y="1096743"/>
            <a:ext cx="5627160" cy="3640528"/>
          </a:xfrm>
          <a:prstGeom prst="rect">
            <a:avLst/>
          </a:prstGeom>
        </p:spPr>
      </p:pic>
      <p:pic>
        <p:nvPicPr>
          <p:cNvPr id="9" name="Picture 8"/>
          <p:cNvPicPr>
            <a:picLocks noChangeAspect="1"/>
          </p:cNvPicPr>
          <p:nvPr/>
        </p:nvPicPr>
        <p:blipFill rotWithShape="1">
          <a:blip r:embed="rId5"/>
          <a:srcRect l="16658" r="716"/>
          <a:stretch/>
        </p:blipFill>
        <p:spPr>
          <a:xfrm>
            <a:off x="5815912" y="4772625"/>
            <a:ext cx="2545493" cy="1979441"/>
          </a:xfrm>
          <a:prstGeom prst="rect">
            <a:avLst/>
          </a:prstGeom>
        </p:spPr>
      </p:pic>
      <p:pic>
        <p:nvPicPr>
          <p:cNvPr id="10" name="Picture 9"/>
          <p:cNvPicPr>
            <a:picLocks noChangeAspect="1"/>
          </p:cNvPicPr>
          <p:nvPr/>
        </p:nvPicPr>
        <p:blipFill>
          <a:blip r:embed="rId6"/>
          <a:stretch>
            <a:fillRect/>
          </a:stretch>
        </p:blipFill>
        <p:spPr>
          <a:xfrm>
            <a:off x="3823947" y="4044775"/>
            <a:ext cx="1860674" cy="2724837"/>
          </a:xfrm>
          <a:prstGeom prst="rect">
            <a:avLst/>
          </a:prstGeom>
        </p:spPr>
      </p:pic>
    </p:spTree>
    <p:extLst>
      <p:ext uri="{BB962C8B-B14F-4D97-AF65-F5344CB8AC3E}">
        <p14:creationId xmlns:p14="http://schemas.microsoft.com/office/powerpoint/2010/main" val="2465437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13866"/>
          </a:xfrm>
        </p:spPr>
        <p:txBody>
          <a:bodyPr>
            <a:normAutofit/>
          </a:bodyPr>
          <a:lstStyle/>
          <a:p>
            <a:pPr algn="ctr"/>
            <a:r>
              <a:rPr lang="en-US" sz="3600" dirty="0">
                <a:latin typeface="Berlin Sans FB" panose="020E0602020502020306" pitchFamily="34" charset="0"/>
              </a:rPr>
              <a:t>How Were the Dead Sea Scrolls Found? The Historical Context</a:t>
            </a:r>
          </a:p>
        </p:txBody>
      </p:sp>
      <p:sp>
        <p:nvSpPr>
          <p:cNvPr id="3" name="Content Placeholder 2"/>
          <p:cNvSpPr>
            <a:spLocks noGrp="1"/>
          </p:cNvSpPr>
          <p:nvPr>
            <p:ph idx="1"/>
          </p:nvPr>
        </p:nvSpPr>
        <p:spPr>
          <a:xfrm>
            <a:off x="87682" y="839244"/>
            <a:ext cx="7191161" cy="851445"/>
          </a:xfrm>
        </p:spPr>
        <p:txBody>
          <a:bodyPr>
            <a:normAutofit lnSpcReduction="10000"/>
          </a:bodyPr>
          <a:lstStyle/>
          <a:p>
            <a:pPr marL="0" indent="0">
              <a:buNone/>
            </a:pPr>
            <a:r>
              <a:rPr lang="en-US" dirty="0">
                <a:latin typeface="Berlin Sans FB" panose="020E0602020502020306" pitchFamily="34" charset="0"/>
              </a:rPr>
              <a:t>Images of Violence during the Waning Years of the British Mandate in Palestine (1946-1948)</a:t>
            </a:r>
            <a:endParaRPr lang="en-US" dirty="0"/>
          </a:p>
        </p:txBody>
      </p:sp>
      <p:pic>
        <p:nvPicPr>
          <p:cNvPr id="4" name="Picture 3"/>
          <p:cNvPicPr>
            <a:picLocks noChangeAspect="1"/>
          </p:cNvPicPr>
          <p:nvPr/>
        </p:nvPicPr>
        <p:blipFill>
          <a:blip r:embed="rId2"/>
          <a:stretch>
            <a:fillRect/>
          </a:stretch>
        </p:blipFill>
        <p:spPr>
          <a:xfrm>
            <a:off x="7319493" y="3040276"/>
            <a:ext cx="4733925" cy="3714750"/>
          </a:xfrm>
          <a:prstGeom prst="rect">
            <a:avLst/>
          </a:prstGeom>
        </p:spPr>
      </p:pic>
      <p:pic>
        <p:nvPicPr>
          <p:cNvPr id="5" name="Picture 4"/>
          <p:cNvPicPr>
            <a:picLocks noChangeAspect="1"/>
          </p:cNvPicPr>
          <p:nvPr/>
        </p:nvPicPr>
        <p:blipFill rotWithShape="1">
          <a:blip r:embed="rId3"/>
          <a:srcRect r="37600"/>
          <a:stretch/>
        </p:blipFill>
        <p:spPr>
          <a:xfrm>
            <a:off x="7333318" y="996757"/>
            <a:ext cx="2097528" cy="1943311"/>
          </a:xfrm>
          <a:prstGeom prst="rect">
            <a:avLst/>
          </a:prstGeom>
        </p:spPr>
      </p:pic>
      <p:pic>
        <p:nvPicPr>
          <p:cNvPr id="6" name="Picture 5"/>
          <p:cNvPicPr>
            <a:picLocks noChangeAspect="1"/>
          </p:cNvPicPr>
          <p:nvPr/>
        </p:nvPicPr>
        <p:blipFill>
          <a:blip r:embed="rId4"/>
          <a:stretch>
            <a:fillRect/>
          </a:stretch>
        </p:blipFill>
        <p:spPr>
          <a:xfrm>
            <a:off x="238156" y="1716067"/>
            <a:ext cx="6902105" cy="5038960"/>
          </a:xfrm>
          <a:prstGeom prst="rect">
            <a:avLst/>
          </a:prstGeom>
        </p:spPr>
      </p:pic>
      <p:pic>
        <p:nvPicPr>
          <p:cNvPr id="7" name="Picture 6"/>
          <p:cNvPicPr>
            <a:picLocks noChangeAspect="1"/>
          </p:cNvPicPr>
          <p:nvPr/>
        </p:nvPicPr>
        <p:blipFill>
          <a:blip r:embed="rId5"/>
          <a:stretch>
            <a:fillRect/>
          </a:stretch>
        </p:blipFill>
        <p:spPr>
          <a:xfrm>
            <a:off x="9569428" y="959178"/>
            <a:ext cx="2483990" cy="1943311"/>
          </a:xfrm>
          <a:prstGeom prst="rect">
            <a:avLst/>
          </a:prstGeom>
        </p:spPr>
      </p:pic>
    </p:spTree>
    <p:extLst>
      <p:ext uri="{BB962C8B-B14F-4D97-AF65-F5344CB8AC3E}">
        <p14:creationId xmlns:p14="http://schemas.microsoft.com/office/powerpoint/2010/main" val="57291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09420"/>
          </a:xfrm>
        </p:spPr>
        <p:txBody>
          <a:bodyPr/>
          <a:lstStyle/>
          <a:p>
            <a:pPr algn="ctr"/>
            <a:r>
              <a:rPr lang="en-US" dirty="0">
                <a:latin typeface="Berlin Sans FB" panose="020E0602020502020306" pitchFamily="34" charset="0"/>
              </a:rPr>
              <a:t>The Initial Discovery by the </a:t>
            </a:r>
            <a:r>
              <a:rPr lang="en-US" dirty="0" err="1">
                <a:latin typeface="Berlin Sans FB" panose="020E0602020502020306" pitchFamily="34" charset="0"/>
              </a:rPr>
              <a:t>Ta’amireh</a:t>
            </a:r>
            <a:r>
              <a:rPr lang="en-US" dirty="0">
                <a:latin typeface="Berlin Sans FB" panose="020E0602020502020306" pitchFamily="34" charset="0"/>
              </a:rPr>
              <a:t> Bedouin</a:t>
            </a:r>
          </a:p>
        </p:txBody>
      </p:sp>
      <p:sp>
        <p:nvSpPr>
          <p:cNvPr id="4" name="Content Placeholder 3"/>
          <p:cNvSpPr>
            <a:spLocks noGrp="1"/>
          </p:cNvSpPr>
          <p:nvPr>
            <p:ph idx="1"/>
          </p:nvPr>
        </p:nvSpPr>
        <p:spPr>
          <a:xfrm>
            <a:off x="167427" y="953036"/>
            <a:ext cx="4463660" cy="5904963"/>
          </a:xfrm>
        </p:spPr>
        <p:txBody>
          <a:bodyPr>
            <a:normAutofit lnSpcReduction="10000"/>
          </a:bodyPr>
          <a:lstStyle/>
          <a:p>
            <a:r>
              <a:rPr lang="en-US" dirty="0">
                <a:latin typeface="Berlin Sans FB" panose="020E0602020502020306" pitchFamily="34" charset="0"/>
              </a:rPr>
              <a:t>The dates and location:  the winter of 1946-1947 (or perhaps earlier) along the cliffs overlooking the north western coast of the Dead Sea near the ancient ruins of Qumran.</a:t>
            </a:r>
          </a:p>
          <a:p>
            <a:r>
              <a:rPr lang="en-US" dirty="0">
                <a:latin typeface="Berlin Sans FB" panose="020E0602020502020306" pitchFamily="34" charset="0"/>
              </a:rPr>
              <a:t>Muhammad Ahmad el-</a:t>
            </a:r>
            <a:r>
              <a:rPr lang="en-US" dirty="0" err="1">
                <a:latin typeface="Berlin Sans FB" panose="020E0602020502020306" pitchFamily="34" charset="0"/>
              </a:rPr>
              <a:t>Hamed</a:t>
            </a:r>
            <a:r>
              <a:rPr lang="en-US" dirty="0">
                <a:latin typeface="Berlin Sans FB" panose="020E0602020502020306" pitchFamily="34" charset="0"/>
              </a:rPr>
              <a:t> (edh-</a:t>
            </a:r>
            <a:r>
              <a:rPr lang="en-US" dirty="0" err="1">
                <a:latin typeface="Berlin Sans FB" panose="020E0602020502020306" pitchFamily="34" charset="0"/>
              </a:rPr>
              <a:t>Dhib</a:t>
            </a:r>
            <a:r>
              <a:rPr lang="en-US" dirty="0">
                <a:latin typeface="Berlin Sans FB" panose="020E0602020502020306" pitchFamily="34" charset="0"/>
              </a:rPr>
              <a:t>) discovered ancient scrolls in jars inside a cave while searching for a lost sheep</a:t>
            </a:r>
          </a:p>
          <a:p>
            <a:r>
              <a:rPr lang="en-US" dirty="0">
                <a:latin typeface="Berlin Sans FB" panose="020E0602020502020306" pitchFamily="34" charset="0"/>
              </a:rPr>
              <a:t>The identity of the actual person(s) is disputed, as is every detail of the story, that has been told often</a:t>
            </a:r>
          </a:p>
        </p:txBody>
      </p:sp>
      <p:pic>
        <p:nvPicPr>
          <p:cNvPr id="3" name="Picture 2"/>
          <p:cNvPicPr>
            <a:picLocks noChangeAspect="1"/>
          </p:cNvPicPr>
          <p:nvPr/>
        </p:nvPicPr>
        <p:blipFill>
          <a:blip r:embed="rId2"/>
          <a:stretch>
            <a:fillRect/>
          </a:stretch>
        </p:blipFill>
        <p:spPr>
          <a:xfrm>
            <a:off x="9654725" y="3490174"/>
            <a:ext cx="2276626" cy="3314768"/>
          </a:xfrm>
          <a:prstGeom prst="rect">
            <a:avLst/>
          </a:prstGeom>
        </p:spPr>
      </p:pic>
      <p:pic>
        <p:nvPicPr>
          <p:cNvPr id="6" name="Picture 5"/>
          <p:cNvPicPr>
            <a:picLocks noChangeAspect="1"/>
          </p:cNvPicPr>
          <p:nvPr/>
        </p:nvPicPr>
        <p:blipFill>
          <a:blip r:embed="rId3"/>
          <a:stretch>
            <a:fillRect/>
          </a:stretch>
        </p:blipFill>
        <p:spPr>
          <a:xfrm>
            <a:off x="8615966" y="953036"/>
            <a:ext cx="3285197" cy="2463898"/>
          </a:xfrm>
          <a:prstGeom prst="rect">
            <a:avLst/>
          </a:prstGeom>
        </p:spPr>
      </p:pic>
      <p:pic>
        <p:nvPicPr>
          <p:cNvPr id="7" name="Picture 6"/>
          <p:cNvPicPr>
            <a:picLocks noChangeAspect="1"/>
          </p:cNvPicPr>
          <p:nvPr/>
        </p:nvPicPr>
        <p:blipFill rotWithShape="1">
          <a:blip r:embed="rId4"/>
          <a:srcRect t="13531" r="2720"/>
          <a:stretch/>
        </p:blipFill>
        <p:spPr>
          <a:xfrm>
            <a:off x="4565652" y="3517556"/>
            <a:ext cx="2577254" cy="3287385"/>
          </a:xfrm>
          <a:prstGeom prst="rect">
            <a:avLst/>
          </a:prstGeom>
        </p:spPr>
      </p:pic>
      <p:pic>
        <p:nvPicPr>
          <p:cNvPr id="9" name="Picture 8"/>
          <p:cNvPicPr>
            <a:picLocks noChangeAspect="1"/>
          </p:cNvPicPr>
          <p:nvPr/>
        </p:nvPicPr>
        <p:blipFill>
          <a:blip r:embed="rId5"/>
          <a:stretch>
            <a:fillRect/>
          </a:stretch>
        </p:blipFill>
        <p:spPr>
          <a:xfrm>
            <a:off x="7289442" y="3490174"/>
            <a:ext cx="2178783" cy="3314767"/>
          </a:xfrm>
          <a:prstGeom prst="rect">
            <a:avLst/>
          </a:prstGeom>
        </p:spPr>
      </p:pic>
      <p:pic>
        <p:nvPicPr>
          <p:cNvPr id="5" name="Picture 4"/>
          <p:cNvPicPr>
            <a:picLocks noChangeAspect="1"/>
          </p:cNvPicPr>
          <p:nvPr/>
        </p:nvPicPr>
        <p:blipFill>
          <a:blip r:embed="rId6"/>
          <a:stretch>
            <a:fillRect/>
          </a:stretch>
        </p:blipFill>
        <p:spPr>
          <a:xfrm>
            <a:off x="4633757" y="953036"/>
            <a:ext cx="3691372" cy="2461683"/>
          </a:xfrm>
          <a:prstGeom prst="rect">
            <a:avLst/>
          </a:prstGeom>
        </p:spPr>
      </p:pic>
    </p:spTree>
    <p:extLst>
      <p:ext uri="{BB962C8B-B14F-4D97-AF65-F5344CB8AC3E}">
        <p14:creationId xmlns:p14="http://schemas.microsoft.com/office/powerpoint/2010/main" val="990774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993912"/>
          </a:xfrm>
        </p:spPr>
        <p:txBody>
          <a:bodyPr/>
          <a:lstStyle/>
          <a:p>
            <a:pPr algn="ctr"/>
            <a:r>
              <a:rPr lang="en-US" dirty="0">
                <a:latin typeface="Berlin Sans FB" panose="020E0602020502020306" pitchFamily="34" charset="0"/>
              </a:rPr>
              <a:t>Chronology of Discovery</a:t>
            </a:r>
          </a:p>
        </p:txBody>
      </p:sp>
      <p:sp>
        <p:nvSpPr>
          <p:cNvPr id="3" name="Content Placeholder 2"/>
          <p:cNvSpPr>
            <a:spLocks noGrp="1"/>
          </p:cNvSpPr>
          <p:nvPr>
            <p:ph idx="1"/>
          </p:nvPr>
        </p:nvSpPr>
        <p:spPr>
          <a:xfrm>
            <a:off x="218661" y="993913"/>
            <a:ext cx="11767930" cy="5645426"/>
          </a:xfrm>
        </p:spPr>
        <p:txBody>
          <a:bodyPr>
            <a:normAutofit lnSpcReduction="10000"/>
          </a:bodyPr>
          <a:lstStyle/>
          <a:p>
            <a:r>
              <a:rPr lang="en-US" dirty="0">
                <a:latin typeface="Berlin Sans FB" panose="020E0602020502020306" pitchFamily="34" charset="0"/>
              </a:rPr>
              <a:t>Initial discovery of three scrolls by two or three </a:t>
            </a:r>
            <a:r>
              <a:rPr lang="en-US" dirty="0" err="1">
                <a:latin typeface="Berlin Sans FB" panose="020E0602020502020306" pitchFamily="34" charset="0"/>
              </a:rPr>
              <a:t>Ta’amirah</a:t>
            </a:r>
            <a:r>
              <a:rPr lang="en-US" dirty="0">
                <a:latin typeface="Berlin Sans FB" panose="020E0602020502020306" pitchFamily="34" charset="0"/>
              </a:rPr>
              <a:t> Bedouin in winter 1946-1947 and possibly even earlier, due to seasonal grazing patterns of their flocks.  The scrolls were hung in a sack from a tent pole for several weeks.</a:t>
            </a:r>
          </a:p>
          <a:p>
            <a:r>
              <a:rPr lang="en-US" dirty="0">
                <a:latin typeface="Berlin Sans FB" panose="020E0602020502020306" pitchFamily="34" charset="0"/>
              </a:rPr>
              <a:t>The Bedouin brought the scrolls to Bethlehem where they were shown to shopkeepers that dealt in antiquities to ascertain their value.  They were then recognized as Hebrew manuscripts.</a:t>
            </a:r>
          </a:p>
          <a:p>
            <a:r>
              <a:rPr lang="en-US" dirty="0">
                <a:latin typeface="Berlin Sans FB" panose="020E0602020502020306" pitchFamily="34" charset="0"/>
              </a:rPr>
              <a:t>George Isaiah (Shaya), a shopkeeper, was convinced the scrolls were genuine and referred the Bedouin to Khalil Iskandar </a:t>
            </a:r>
            <a:r>
              <a:rPr lang="en-US" dirty="0" err="1">
                <a:latin typeface="Berlin Sans FB" panose="020E0602020502020306" pitchFamily="34" charset="0"/>
              </a:rPr>
              <a:t>Shahin</a:t>
            </a:r>
            <a:r>
              <a:rPr lang="en-US" dirty="0">
                <a:latin typeface="Berlin Sans FB" panose="020E0602020502020306" pitchFamily="34" charset="0"/>
              </a:rPr>
              <a:t> (</a:t>
            </a:r>
            <a:r>
              <a:rPr lang="en-US" dirty="0" err="1">
                <a:latin typeface="Berlin Sans FB" panose="020E0602020502020306" pitchFamily="34" charset="0"/>
              </a:rPr>
              <a:t>Kando</a:t>
            </a:r>
            <a:r>
              <a:rPr lang="en-US" dirty="0">
                <a:latin typeface="Berlin Sans FB" panose="020E0602020502020306" pitchFamily="34" charset="0"/>
              </a:rPr>
              <a:t>).  </a:t>
            </a:r>
            <a:r>
              <a:rPr lang="en-US" dirty="0" err="1">
                <a:latin typeface="Berlin Sans FB" panose="020E0602020502020306" pitchFamily="34" charset="0"/>
              </a:rPr>
              <a:t>Kando</a:t>
            </a:r>
            <a:r>
              <a:rPr lang="en-US" dirty="0">
                <a:latin typeface="Berlin Sans FB" panose="020E0602020502020306" pitchFamily="34" charset="0"/>
              </a:rPr>
              <a:t> took the scrolls, gave a five pound advance and brought them to Mar Athanasius </a:t>
            </a:r>
            <a:r>
              <a:rPr lang="en-US" dirty="0" err="1">
                <a:latin typeface="Berlin Sans FB" panose="020E0602020502020306" pitchFamily="34" charset="0"/>
              </a:rPr>
              <a:t>Yeshue</a:t>
            </a:r>
            <a:r>
              <a:rPr lang="en-US" dirty="0">
                <a:latin typeface="Berlin Sans FB" panose="020E0602020502020306" pitchFamily="34" charset="0"/>
              </a:rPr>
              <a:t> Samuel of the Syrian Orthodox Church and an amateur manuscript enthusiast, at Saint Mark’s Church in the Armenian Quarter of Jerusalem.  He bought them on the spot for 24 pounds ($100) and the deal was made in late summer, 1947.</a:t>
            </a:r>
          </a:p>
          <a:p>
            <a:r>
              <a:rPr lang="en-US" dirty="0">
                <a:latin typeface="Berlin Sans FB" panose="020E0602020502020306" pitchFamily="34" charset="0"/>
              </a:rPr>
              <a:t>Samuel attempted to get expert opinions about his scrolls.  No one took him or the scrolls, seriously!</a:t>
            </a:r>
          </a:p>
          <a:p>
            <a:endParaRPr lang="en-US" dirty="0"/>
          </a:p>
          <a:p>
            <a:endParaRPr lang="en-US" dirty="0"/>
          </a:p>
        </p:txBody>
      </p:sp>
    </p:spTree>
    <p:extLst>
      <p:ext uri="{BB962C8B-B14F-4D97-AF65-F5344CB8AC3E}">
        <p14:creationId xmlns:p14="http://schemas.microsoft.com/office/powerpoint/2010/main" val="2888801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93912"/>
          </a:xfrm>
        </p:spPr>
        <p:txBody>
          <a:bodyPr/>
          <a:lstStyle/>
          <a:p>
            <a:pPr algn="ctr"/>
            <a:r>
              <a:rPr lang="en-US" dirty="0">
                <a:latin typeface="Berlin Sans FB" panose="020E0602020502020306" pitchFamily="34" charset="0"/>
              </a:rPr>
              <a:t>Chronology of Discovery II</a:t>
            </a:r>
          </a:p>
        </p:txBody>
      </p:sp>
      <p:sp>
        <p:nvSpPr>
          <p:cNvPr id="3" name="Content Placeholder 2"/>
          <p:cNvSpPr>
            <a:spLocks noGrp="1"/>
          </p:cNvSpPr>
          <p:nvPr>
            <p:ph idx="1"/>
          </p:nvPr>
        </p:nvSpPr>
        <p:spPr>
          <a:xfrm>
            <a:off x="238539" y="854765"/>
            <a:ext cx="11668539" cy="5744818"/>
          </a:xfrm>
        </p:spPr>
        <p:txBody>
          <a:bodyPr>
            <a:normAutofit lnSpcReduction="10000"/>
          </a:bodyPr>
          <a:lstStyle/>
          <a:p>
            <a:r>
              <a:rPr lang="en-US" dirty="0">
                <a:latin typeface="Berlin Sans FB" panose="020E0602020502020306" pitchFamily="34" charset="0"/>
              </a:rPr>
              <a:t>Samuel even traveled with the scrolls to Homs, Syria, where his ecclesiastical patriarch dismissed them as well.</a:t>
            </a:r>
          </a:p>
          <a:p>
            <a:r>
              <a:rPr lang="en-US" dirty="0" err="1">
                <a:latin typeface="Berlin Sans FB" panose="020E0602020502020306" pitchFamily="34" charset="0"/>
              </a:rPr>
              <a:t>Kando</a:t>
            </a:r>
            <a:r>
              <a:rPr lang="en-US" dirty="0">
                <a:latin typeface="Berlin Sans FB" panose="020E0602020502020306" pitchFamily="34" charset="0"/>
              </a:rPr>
              <a:t> dispatched Shaya to find more scrolls and, with the Bedouin as guides, four more scrolls were retrieved from the cave.  Three of these were sold to another dealer in Bethlehem for $30 and two of the jars they were found in went for 75 cents apiece.</a:t>
            </a:r>
          </a:p>
          <a:p>
            <a:r>
              <a:rPr lang="en-US" dirty="0" err="1">
                <a:latin typeface="Berlin Sans FB" panose="020E0602020502020306" pitchFamily="34" charset="0"/>
              </a:rPr>
              <a:t>Nasri</a:t>
            </a:r>
            <a:r>
              <a:rPr lang="en-US" dirty="0">
                <a:latin typeface="Berlin Sans FB" panose="020E0602020502020306" pitchFamily="34" charset="0"/>
              </a:rPr>
              <a:t> </a:t>
            </a:r>
            <a:r>
              <a:rPr lang="en-US" dirty="0" err="1">
                <a:latin typeface="Berlin Sans FB" panose="020E0602020502020306" pitchFamily="34" charset="0"/>
              </a:rPr>
              <a:t>Ohan</a:t>
            </a:r>
            <a:r>
              <a:rPr lang="en-US" dirty="0">
                <a:latin typeface="Berlin Sans FB" panose="020E0602020502020306" pitchFamily="34" charset="0"/>
              </a:rPr>
              <a:t>, a shopkeeper in Jerusalem, acted as the selling agent for these three scrolls and contacted Eliezer </a:t>
            </a:r>
            <a:r>
              <a:rPr lang="en-US" dirty="0" err="1">
                <a:latin typeface="Berlin Sans FB" panose="020E0602020502020306" pitchFamily="34" charset="0"/>
              </a:rPr>
              <a:t>Sukenik</a:t>
            </a:r>
            <a:r>
              <a:rPr lang="en-US" dirty="0">
                <a:latin typeface="Berlin Sans FB" panose="020E0602020502020306" pitchFamily="34" charset="0"/>
              </a:rPr>
              <a:t> of Hebrew University.  He traveled on a bus to Bethlehem on the very day the UN voted for the partition of Palestine.</a:t>
            </a:r>
          </a:p>
          <a:p>
            <a:r>
              <a:rPr lang="en-US" dirty="0" err="1">
                <a:latin typeface="Berlin Sans FB" panose="020E0602020502020306" pitchFamily="34" charset="0"/>
              </a:rPr>
              <a:t>Sukenik</a:t>
            </a:r>
            <a:r>
              <a:rPr lang="en-US" dirty="0">
                <a:latin typeface="Berlin Sans FB" panose="020E0602020502020306" pitchFamily="34" charset="0"/>
              </a:rPr>
              <a:t> was able to buy the three scrolls offered by </a:t>
            </a:r>
            <a:r>
              <a:rPr lang="en-US" dirty="0" err="1">
                <a:latin typeface="Berlin Sans FB" panose="020E0602020502020306" pitchFamily="34" charset="0"/>
              </a:rPr>
              <a:t>Ohan</a:t>
            </a:r>
            <a:r>
              <a:rPr lang="en-US" dirty="0">
                <a:latin typeface="Berlin Sans FB" panose="020E0602020502020306" pitchFamily="34" charset="0"/>
              </a:rPr>
              <a:t> for Hebrew University, consisting of a poorly preserved scroll of Isaiah and two sectarian scrolls:  The War of the Sons of Darkness against the Sons of Light and the Thanksgiving Scroll.</a:t>
            </a:r>
          </a:p>
          <a:p>
            <a:endParaRPr lang="en-US" dirty="0"/>
          </a:p>
        </p:txBody>
      </p:sp>
    </p:spTree>
    <p:extLst>
      <p:ext uri="{BB962C8B-B14F-4D97-AF65-F5344CB8AC3E}">
        <p14:creationId xmlns:p14="http://schemas.microsoft.com/office/powerpoint/2010/main" val="675139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43073"/>
          </a:xfrm>
        </p:spPr>
        <p:txBody>
          <a:bodyPr/>
          <a:lstStyle/>
          <a:p>
            <a:pPr algn="ctr"/>
            <a:r>
              <a:rPr lang="en-US" dirty="0">
                <a:latin typeface="Berlin Sans FB" panose="020E0602020502020306" pitchFamily="34" charset="0"/>
              </a:rPr>
              <a:t>The Players in the Dead Sea Scrolls Account</a:t>
            </a:r>
          </a:p>
        </p:txBody>
      </p:sp>
      <p:sp>
        <p:nvSpPr>
          <p:cNvPr id="8" name="Content Placeholder 7"/>
          <p:cNvSpPr>
            <a:spLocks noGrp="1"/>
          </p:cNvSpPr>
          <p:nvPr>
            <p:ph sz="half" idx="1"/>
          </p:nvPr>
        </p:nvSpPr>
        <p:spPr>
          <a:xfrm>
            <a:off x="0" y="743073"/>
            <a:ext cx="3008363" cy="2785739"/>
          </a:xfrm>
        </p:spPr>
        <p:txBody>
          <a:bodyPr>
            <a:normAutofit fontScale="77500" lnSpcReduction="20000"/>
          </a:bodyPr>
          <a:lstStyle/>
          <a:p>
            <a:r>
              <a:rPr lang="en-US" dirty="0">
                <a:latin typeface="Berlin Sans FB" panose="020E0602020502020306" pitchFamily="34" charset="0"/>
              </a:rPr>
              <a:t>William H. Brownlee (1917-1983)</a:t>
            </a:r>
          </a:p>
          <a:p>
            <a:r>
              <a:rPr lang="en-US" dirty="0">
                <a:latin typeface="Berlin Sans FB" panose="020E0602020502020306" pitchFamily="34" charset="0"/>
              </a:rPr>
              <a:t>Athanasius </a:t>
            </a:r>
            <a:r>
              <a:rPr lang="en-US" dirty="0" err="1">
                <a:latin typeface="Berlin Sans FB" panose="020E0602020502020306" pitchFamily="34" charset="0"/>
              </a:rPr>
              <a:t>Yeshue</a:t>
            </a:r>
            <a:r>
              <a:rPr lang="en-US" dirty="0">
                <a:latin typeface="Berlin Sans FB" panose="020E0602020502020306" pitchFamily="34" charset="0"/>
              </a:rPr>
              <a:t> Samuel (1909-1995)</a:t>
            </a:r>
          </a:p>
          <a:p>
            <a:r>
              <a:rPr lang="en-US" dirty="0">
                <a:latin typeface="Berlin Sans FB" panose="020E0602020502020306" pitchFamily="34" charset="0"/>
              </a:rPr>
              <a:t>Khalil Iskandar </a:t>
            </a:r>
            <a:r>
              <a:rPr lang="en-US" dirty="0" err="1">
                <a:latin typeface="Berlin Sans FB" panose="020E0602020502020306" pitchFamily="34" charset="0"/>
              </a:rPr>
              <a:t>Shahin</a:t>
            </a:r>
            <a:r>
              <a:rPr lang="en-US" dirty="0">
                <a:latin typeface="Berlin Sans FB" panose="020E0602020502020306" pitchFamily="34" charset="0"/>
              </a:rPr>
              <a:t> (ca. 1910-1993)</a:t>
            </a:r>
          </a:p>
          <a:p>
            <a:r>
              <a:rPr lang="en-US" dirty="0">
                <a:latin typeface="Berlin Sans FB" panose="020E0602020502020306" pitchFamily="34" charset="0"/>
              </a:rPr>
              <a:t>George Isaiah</a:t>
            </a:r>
          </a:p>
        </p:txBody>
      </p:sp>
      <p:sp>
        <p:nvSpPr>
          <p:cNvPr id="9" name="Content Placeholder 8"/>
          <p:cNvSpPr>
            <a:spLocks noGrp="1"/>
          </p:cNvSpPr>
          <p:nvPr>
            <p:ph sz="half" idx="2"/>
          </p:nvPr>
        </p:nvSpPr>
        <p:spPr>
          <a:xfrm>
            <a:off x="7010450" y="743073"/>
            <a:ext cx="5018363" cy="1768307"/>
          </a:xfrm>
        </p:spPr>
        <p:txBody>
          <a:bodyPr>
            <a:normAutofit fontScale="77500" lnSpcReduction="20000"/>
          </a:bodyPr>
          <a:lstStyle/>
          <a:p>
            <a:r>
              <a:rPr lang="en-US" dirty="0">
                <a:latin typeface="Berlin Sans FB" panose="020E0602020502020306" pitchFamily="34" charset="0"/>
              </a:rPr>
              <a:t>John C. Trever (1915-2006):  Trever is photographing a Dead Sea Scroll in the basement of the American School in Jerusalem in 1948 .  This photo captures one of the greatest moments in modern biblical scholarship</a:t>
            </a:r>
          </a:p>
        </p:txBody>
      </p:sp>
      <p:pic>
        <p:nvPicPr>
          <p:cNvPr id="4" name="Picture 3"/>
          <p:cNvPicPr>
            <a:picLocks noChangeAspect="1"/>
          </p:cNvPicPr>
          <p:nvPr/>
        </p:nvPicPr>
        <p:blipFill>
          <a:blip r:embed="rId2"/>
          <a:stretch>
            <a:fillRect/>
          </a:stretch>
        </p:blipFill>
        <p:spPr>
          <a:xfrm>
            <a:off x="6957997" y="2610395"/>
            <a:ext cx="5123268" cy="4082604"/>
          </a:xfrm>
          <a:prstGeom prst="rect">
            <a:avLst/>
          </a:prstGeom>
        </p:spPr>
      </p:pic>
      <p:pic>
        <p:nvPicPr>
          <p:cNvPr id="5" name="Picture 4"/>
          <p:cNvPicPr>
            <a:picLocks noChangeAspect="1"/>
          </p:cNvPicPr>
          <p:nvPr/>
        </p:nvPicPr>
        <p:blipFill>
          <a:blip r:embed="rId3"/>
          <a:stretch>
            <a:fillRect/>
          </a:stretch>
        </p:blipFill>
        <p:spPr>
          <a:xfrm>
            <a:off x="3008363" y="3642144"/>
            <a:ext cx="3841817" cy="3050855"/>
          </a:xfrm>
          <a:prstGeom prst="rect">
            <a:avLst/>
          </a:prstGeom>
        </p:spPr>
      </p:pic>
      <p:pic>
        <p:nvPicPr>
          <p:cNvPr id="6" name="Picture 5"/>
          <p:cNvPicPr>
            <a:picLocks noChangeAspect="1"/>
          </p:cNvPicPr>
          <p:nvPr/>
        </p:nvPicPr>
        <p:blipFill>
          <a:blip r:embed="rId4"/>
          <a:stretch>
            <a:fillRect/>
          </a:stretch>
        </p:blipFill>
        <p:spPr>
          <a:xfrm>
            <a:off x="3008364" y="743073"/>
            <a:ext cx="3838899" cy="2681222"/>
          </a:xfrm>
          <a:prstGeom prst="rect">
            <a:avLst/>
          </a:prstGeom>
        </p:spPr>
      </p:pic>
      <p:pic>
        <p:nvPicPr>
          <p:cNvPr id="7" name="Picture 6"/>
          <p:cNvPicPr>
            <a:picLocks noChangeAspect="1"/>
          </p:cNvPicPr>
          <p:nvPr/>
        </p:nvPicPr>
        <p:blipFill>
          <a:blip r:embed="rId5"/>
          <a:stretch>
            <a:fillRect/>
          </a:stretch>
        </p:blipFill>
        <p:spPr>
          <a:xfrm>
            <a:off x="746974" y="3703649"/>
            <a:ext cx="1815921" cy="2927843"/>
          </a:xfrm>
          <a:prstGeom prst="rect">
            <a:avLst/>
          </a:prstGeom>
        </p:spPr>
      </p:pic>
    </p:spTree>
    <p:extLst>
      <p:ext uri="{BB962C8B-B14F-4D97-AF65-F5344CB8AC3E}">
        <p14:creationId xmlns:p14="http://schemas.microsoft.com/office/powerpoint/2010/main" val="23502175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3550</TotalTime>
  <Words>1122</Words>
  <Application>Microsoft Office PowerPoint</Application>
  <PresentationFormat>Widescreen</PresentationFormat>
  <Paragraphs>41</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Berlin Sans FB</vt:lpstr>
      <vt:lpstr>Calibri</vt:lpstr>
      <vt:lpstr>Calibri Light</vt:lpstr>
      <vt:lpstr>Office Theme</vt:lpstr>
      <vt:lpstr> Possible (very) Early Dead Sea Scrolls Discoveries? </vt:lpstr>
      <vt:lpstr>The Saga of Moses Wilhelm Shapira (1830-1884) </vt:lpstr>
      <vt:lpstr>Authentic Dead Sea Scrolls Discoveries?</vt:lpstr>
      <vt:lpstr>The Geniza at the Ibn Ezra Synagogue in Cairo and Solomon Schechter (1847-1915) “Fragments of a Zadokite Work”</vt:lpstr>
      <vt:lpstr>How Were the Dead Sea Scrolls Found? The Historical Context</vt:lpstr>
      <vt:lpstr>The Initial Discovery by the Ta’amireh Bedouin</vt:lpstr>
      <vt:lpstr>Chronology of Discovery</vt:lpstr>
      <vt:lpstr>Chronology of Discovery II</vt:lpstr>
      <vt:lpstr>The Players in the Dead Sea Scrolls Account</vt:lpstr>
      <vt:lpstr>More Images of the People and Events from 1948:  John C. Trever at Claremont Graduate School with his famous book of DSS photos, “Kando” with John Allegro outside of his Bethlehem shop, and the Metropolitan Samuel with John Trever:  The scroll they are handling is the great Isaiah scroll.  The Genesis Apocryphon and the Habakkuk commentary are to the side.</vt:lpstr>
      <vt:lpstr>The Israelis and the three other Scrolls:  Yigael Yadin (1917-1984) and his father Eliezer Sukenik (1889-1953)</vt:lpstr>
    </vt:vector>
  </TitlesOfParts>
  <Company>Andrews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Wilderness of Judah:   Hiding Place for the Dead Sea Scrolls</dc:title>
  <dc:creator>I.T.S.</dc:creator>
  <cp:lastModifiedBy>Ted</cp:lastModifiedBy>
  <cp:revision>123</cp:revision>
  <dcterms:created xsi:type="dcterms:W3CDTF">2016-09-02T22:03:12Z</dcterms:created>
  <dcterms:modified xsi:type="dcterms:W3CDTF">2023-08-22T06:54:02Z</dcterms:modified>
</cp:coreProperties>
</file>