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9" r:id="rId3"/>
    <p:sldId id="275" r:id="rId4"/>
    <p:sldId id="271"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6338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81641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9059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321774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93396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157898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07CDC7-9752-4D82-9677-DBC233F2B7E1}" type="datetimeFigureOut">
              <a:rPr lang="en-US" smtClean="0"/>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316698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7CDC7-9752-4D82-9677-DBC233F2B7E1}" type="datetimeFigureOut">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104345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7CDC7-9752-4D82-9677-DBC233F2B7E1}" type="datetimeFigureOut">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78712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424416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56579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7CDC7-9752-4D82-9677-DBC233F2B7E1}" type="datetimeFigureOut">
              <a:rPr lang="en-US" smtClean="0"/>
              <a:t>8/22/2023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6C7D9-46D3-4433-BE77-DEA5874137E9}" type="slidenum">
              <a:rPr lang="en-US" smtClean="0"/>
              <a:t>‹#›</a:t>
            </a:fld>
            <a:endParaRPr lang="en-US"/>
          </a:p>
        </p:txBody>
      </p:sp>
    </p:spTree>
    <p:extLst>
      <p:ext uri="{BB962C8B-B14F-4D97-AF65-F5344CB8AC3E}">
        <p14:creationId xmlns:p14="http://schemas.microsoft.com/office/powerpoint/2010/main" val="411830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65" y="2"/>
            <a:ext cx="12134335" cy="661694"/>
          </a:xfrm>
        </p:spPr>
        <p:txBody>
          <a:bodyPr>
            <a:normAutofit/>
          </a:bodyPr>
          <a:lstStyle/>
          <a:p>
            <a:pPr algn="ctr"/>
            <a:r>
              <a:rPr lang="en-US" sz="3600" dirty="0">
                <a:latin typeface="Berlin Sans FB" panose="020E0602020502020306" pitchFamily="34" charset="0"/>
              </a:rPr>
              <a:t>The Byzantine Period (A.D. 325-650):  “The Desert A City”</a:t>
            </a:r>
          </a:p>
        </p:txBody>
      </p:sp>
      <p:pic>
        <p:nvPicPr>
          <p:cNvPr id="4" name="Picture 3"/>
          <p:cNvPicPr>
            <a:picLocks noChangeAspect="1"/>
          </p:cNvPicPr>
          <p:nvPr/>
        </p:nvPicPr>
        <p:blipFill>
          <a:blip r:embed="rId2"/>
          <a:stretch>
            <a:fillRect/>
          </a:stretch>
        </p:blipFill>
        <p:spPr>
          <a:xfrm>
            <a:off x="617006" y="571080"/>
            <a:ext cx="11015651" cy="6196304"/>
          </a:xfrm>
          <a:prstGeom prst="rect">
            <a:avLst/>
          </a:prstGeom>
        </p:spPr>
      </p:pic>
    </p:spTree>
    <p:extLst>
      <p:ext uri="{BB962C8B-B14F-4D97-AF65-F5344CB8AC3E}">
        <p14:creationId xmlns:p14="http://schemas.microsoft.com/office/powerpoint/2010/main" val="30358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38531" y="1399592"/>
            <a:ext cx="7053942" cy="5290457"/>
          </a:xfrm>
          <a:prstGeom prst="rect">
            <a:avLst/>
          </a:prstGeom>
        </p:spPr>
      </p:pic>
      <p:pic>
        <p:nvPicPr>
          <p:cNvPr id="3" name="Picture 2"/>
          <p:cNvPicPr>
            <a:picLocks noChangeAspect="1"/>
          </p:cNvPicPr>
          <p:nvPr/>
        </p:nvPicPr>
        <p:blipFill>
          <a:blip r:embed="rId3"/>
          <a:stretch>
            <a:fillRect/>
          </a:stretch>
        </p:blipFill>
        <p:spPr>
          <a:xfrm>
            <a:off x="122464" y="3527749"/>
            <a:ext cx="4762500" cy="3162300"/>
          </a:xfrm>
          <a:prstGeom prst="rect">
            <a:avLst/>
          </a:prstGeom>
        </p:spPr>
      </p:pic>
      <p:pic>
        <p:nvPicPr>
          <p:cNvPr id="4" name="Picture 3"/>
          <p:cNvPicPr>
            <a:picLocks noChangeAspect="1"/>
          </p:cNvPicPr>
          <p:nvPr/>
        </p:nvPicPr>
        <p:blipFill>
          <a:blip r:embed="rId4"/>
          <a:stretch>
            <a:fillRect/>
          </a:stretch>
        </p:blipFill>
        <p:spPr>
          <a:xfrm>
            <a:off x="195942" y="302896"/>
            <a:ext cx="4689022" cy="3122058"/>
          </a:xfrm>
          <a:prstGeom prst="rect">
            <a:avLst/>
          </a:prstGeom>
        </p:spPr>
      </p:pic>
      <p:sp>
        <p:nvSpPr>
          <p:cNvPr id="5" name="Title 4"/>
          <p:cNvSpPr>
            <a:spLocks noGrp="1"/>
          </p:cNvSpPr>
          <p:nvPr>
            <p:ph type="title"/>
          </p:nvPr>
        </p:nvSpPr>
        <p:spPr>
          <a:xfrm>
            <a:off x="4884964" y="107093"/>
            <a:ext cx="7307035" cy="1186248"/>
          </a:xfrm>
        </p:spPr>
        <p:txBody>
          <a:bodyPr>
            <a:normAutofit/>
          </a:bodyPr>
          <a:lstStyle/>
          <a:p>
            <a:r>
              <a:rPr lang="en-US" dirty="0">
                <a:latin typeface="Berlin Sans FB" panose="020E0602020502020306" pitchFamily="34" charset="0"/>
              </a:rPr>
              <a:t>Saint George Monastery </a:t>
            </a:r>
            <a:r>
              <a:rPr lang="en-US" sz="2000" dirty="0">
                <a:latin typeface="Berlin Sans FB" panose="020E0602020502020306" pitchFamily="34" charset="0"/>
              </a:rPr>
              <a:t>(ca. AD 480)</a:t>
            </a:r>
          </a:p>
        </p:txBody>
      </p:sp>
    </p:spTree>
    <p:extLst>
      <p:ext uri="{BB962C8B-B14F-4D97-AF65-F5344CB8AC3E}">
        <p14:creationId xmlns:p14="http://schemas.microsoft.com/office/powerpoint/2010/main" val="2922507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1157"/>
            <a:ext cx="9144000" cy="1748003"/>
          </a:xfrm>
        </p:spPr>
        <p:txBody>
          <a:bodyPr>
            <a:normAutofit/>
          </a:bodyPr>
          <a:lstStyle/>
          <a:p>
            <a:r>
              <a:rPr lang="en-US" dirty="0">
                <a:latin typeface="Berlin Sans FB" panose="020E0602020502020306" pitchFamily="34" charset="0"/>
              </a:rPr>
              <a:t>Archaeology </a:t>
            </a:r>
            <a:br>
              <a:rPr lang="en-US" dirty="0">
                <a:latin typeface="Berlin Sans FB" panose="020E0602020502020306" pitchFamily="34" charset="0"/>
              </a:rPr>
            </a:br>
            <a:r>
              <a:rPr lang="en-US" dirty="0">
                <a:latin typeface="Berlin Sans FB" panose="020E0602020502020306" pitchFamily="34" charset="0"/>
              </a:rPr>
              <a:t>and the Dead Sea Scrolls </a:t>
            </a:r>
          </a:p>
        </p:txBody>
      </p:sp>
      <p:sp>
        <p:nvSpPr>
          <p:cNvPr id="3" name="Subtitle 2"/>
          <p:cNvSpPr>
            <a:spLocks noGrp="1"/>
          </p:cNvSpPr>
          <p:nvPr>
            <p:ph type="subTitle" idx="1"/>
          </p:nvPr>
        </p:nvSpPr>
        <p:spPr>
          <a:xfrm>
            <a:off x="1524000" y="1939160"/>
            <a:ext cx="9144000" cy="914399"/>
          </a:xfrm>
        </p:spPr>
        <p:txBody>
          <a:bodyPr/>
          <a:lstStyle/>
          <a:p>
            <a:r>
              <a:rPr lang="en-US" dirty="0">
                <a:latin typeface="Berlin Sans FB" panose="020E0602020502020306" pitchFamily="34" charset="0"/>
              </a:rPr>
              <a:t>Dr. Jeffrey P. Hudon</a:t>
            </a:r>
          </a:p>
          <a:p>
            <a:r>
              <a:rPr lang="en-US" dirty="0">
                <a:latin typeface="Berlin Sans FB" panose="020E0602020502020306" pitchFamily="34" charset="0"/>
              </a:rPr>
              <a:t>Biblicalelearning.org</a:t>
            </a:r>
          </a:p>
        </p:txBody>
      </p:sp>
      <p:pic>
        <p:nvPicPr>
          <p:cNvPr id="1026" name="Picture 2">
            <a:extLst>
              <a:ext uri="{FF2B5EF4-FFF2-40B4-BE49-F238E27FC236}">
                <a16:creationId xmlns:a16="http://schemas.microsoft.com/office/drawing/2014/main" id="{C0B90EE6-62E8-CEFB-A560-9EC957E3B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946" y="3315224"/>
            <a:ext cx="5103758" cy="3402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Are the Dead Sea Scrolls?">
            <a:extLst>
              <a:ext uri="{FF2B5EF4-FFF2-40B4-BE49-F238E27FC236}">
                <a16:creationId xmlns:a16="http://schemas.microsoft.com/office/drawing/2014/main" id="{EB3EB831-F186-2E0C-0DAC-C49D3136B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83" y="3326525"/>
            <a:ext cx="6456200" cy="339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304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6" y="57665"/>
            <a:ext cx="11992104" cy="2323070"/>
          </a:xfrm>
        </p:spPr>
        <p:txBody>
          <a:bodyPr>
            <a:normAutofit fontScale="90000"/>
          </a:bodyPr>
          <a:lstStyle/>
          <a:p>
            <a:pPr algn="ctr"/>
            <a:r>
              <a:rPr lang="en-US" dirty="0">
                <a:latin typeface="Berlin Sans FB" panose="020E0602020502020306" pitchFamily="34" charset="0"/>
              </a:rPr>
              <a:t>The Wilderness of Judah:  Brief Facts</a:t>
            </a:r>
            <a:br>
              <a:rPr lang="en-US" sz="2400" dirty="0">
                <a:latin typeface="Berlin Sans FB" panose="020E0602020502020306" pitchFamily="34" charset="0"/>
              </a:rPr>
            </a:br>
            <a:r>
              <a:rPr lang="en-US" sz="2400" dirty="0">
                <a:latin typeface="Berlin Sans FB" panose="020E0602020502020306" pitchFamily="34" charset="0"/>
              </a:rPr>
              <a:t>Periods of Settlement: Chalcolithic (ca. 3100 B.C.), Iron Age (1000-550 B.C.) Roman Period (63 B.C. to A.D. 135); Byzantine Period (A.D. ca. 325-650)</a:t>
            </a:r>
            <a:br>
              <a:rPr lang="en-US" sz="2400" dirty="0">
                <a:latin typeface="Berlin Sans FB" panose="020E0602020502020306" pitchFamily="34" charset="0"/>
              </a:rPr>
            </a:br>
            <a:r>
              <a:rPr lang="en-US" sz="2400" dirty="0">
                <a:latin typeface="Berlin Sans FB" panose="020E0602020502020306" pitchFamily="34" charset="0"/>
              </a:rPr>
              <a:t>Elevation change:  ca. 2500 feet above sea level to ca. 1400 feet below sea level in 15 miles</a:t>
            </a:r>
            <a:br>
              <a:rPr lang="en-US" sz="2400" dirty="0">
                <a:latin typeface="Berlin Sans FB" panose="020E0602020502020306" pitchFamily="34" charset="0"/>
              </a:rPr>
            </a:br>
            <a:r>
              <a:rPr lang="en-US" sz="2400" dirty="0">
                <a:latin typeface="Berlin Sans FB" panose="020E0602020502020306" pitchFamily="34" charset="0"/>
              </a:rPr>
              <a:t>Average Annual Rainfall is </a:t>
            </a:r>
            <a:r>
              <a:rPr lang="en-US" sz="2400" b="1" dirty="0">
                <a:latin typeface="Berlin Sans FB" panose="020E0602020502020306" pitchFamily="34" charset="0"/>
              </a:rPr>
              <a:t>20”</a:t>
            </a:r>
            <a:r>
              <a:rPr lang="en-US" sz="2400" dirty="0">
                <a:latin typeface="Berlin Sans FB" panose="020E0602020502020306" pitchFamily="34" charset="0"/>
              </a:rPr>
              <a:t> at the watershed (Jerusalem) dropping to less than </a:t>
            </a:r>
            <a:r>
              <a:rPr lang="en-US" sz="2400" b="1" dirty="0">
                <a:latin typeface="Berlin Sans FB" panose="020E0602020502020306" pitchFamily="34" charset="0"/>
              </a:rPr>
              <a:t>2” </a:t>
            </a:r>
            <a:r>
              <a:rPr lang="en-US" sz="2400" dirty="0">
                <a:latin typeface="Berlin Sans FB" panose="020E0602020502020306" pitchFamily="34" charset="0"/>
              </a:rPr>
              <a:t>in the </a:t>
            </a:r>
            <a:r>
              <a:rPr lang="en-US" sz="2400" dirty="0" err="1">
                <a:latin typeface="Berlin Sans FB" panose="020E0602020502020306" pitchFamily="34" charset="0"/>
              </a:rPr>
              <a:t>Arava</a:t>
            </a:r>
            <a:br>
              <a:rPr lang="en-US" sz="2400" dirty="0">
                <a:latin typeface="Berlin Sans FB" panose="020E0602020502020306" pitchFamily="34" charset="0"/>
              </a:rPr>
            </a:br>
            <a:r>
              <a:rPr lang="en-US" sz="2400" i="1" dirty="0">
                <a:latin typeface="Berlin Sans FB" panose="020E0602020502020306" pitchFamily="34" charset="0"/>
              </a:rPr>
              <a:t>Views to the east from the Amphitheater at Hebrew University, Mt. Scopus</a:t>
            </a:r>
          </a:p>
        </p:txBody>
      </p:sp>
      <p:pic>
        <p:nvPicPr>
          <p:cNvPr id="3" name="Picture 2"/>
          <p:cNvPicPr>
            <a:picLocks noChangeAspect="1"/>
          </p:cNvPicPr>
          <p:nvPr/>
        </p:nvPicPr>
        <p:blipFill>
          <a:blip r:embed="rId2"/>
          <a:stretch>
            <a:fillRect/>
          </a:stretch>
        </p:blipFill>
        <p:spPr>
          <a:xfrm>
            <a:off x="90616" y="2568147"/>
            <a:ext cx="5593491" cy="4195118"/>
          </a:xfrm>
          <a:prstGeom prst="rect">
            <a:avLst/>
          </a:prstGeom>
        </p:spPr>
      </p:pic>
      <p:pic>
        <p:nvPicPr>
          <p:cNvPr id="4" name="Picture 3"/>
          <p:cNvPicPr>
            <a:picLocks noChangeAspect="1"/>
          </p:cNvPicPr>
          <p:nvPr/>
        </p:nvPicPr>
        <p:blipFill>
          <a:blip r:embed="rId3"/>
          <a:stretch>
            <a:fillRect/>
          </a:stretch>
        </p:blipFill>
        <p:spPr>
          <a:xfrm>
            <a:off x="5790043" y="2568147"/>
            <a:ext cx="6292677" cy="4195118"/>
          </a:xfrm>
          <a:prstGeom prst="rect">
            <a:avLst/>
          </a:prstGeom>
        </p:spPr>
      </p:pic>
    </p:spTree>
    <p:extLst>
      <p:ext uri="{BB962C8B-B14F-4D97-AF65-F5344CB8AC3E}">
        <p14:creationId xmlns:p14="http://schemas.microsoft.com/office/powerpoint/2010/main" val="105287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8" y="98855"/>
            <a:ext cx="11965018" cy="1068859"/>
          </a:xfrm>
        </p:spPr>
        <p:txBody>
          <a:bodyPr>
            <a:normAutofit fontScale="90000"/>
          </a:bodyPr>
          <a:lstStyle/>
          <a:p>
            <a:r>
              <a:rPr lang="en-US" sz="2700" dirty="0">
                <a:latin typeface="Berlin Sans FB" panose="020E0602020502020306" pitchFamily="34" charset="0"/>
              </a:rPr>
              <a:t>Joshua 15:61-62</a:t>
            </a:r>
            <a:br>
              <a:rPr lang="en-US" sz="2700" dirty="0">
                <a:latin typeface="Berlin Sans FB" panose="020E0602020502020306" pitchFamily="34" charset="0"/>
              </a:rPr>
            </a:br>
            <a:r>
              <a:rPr lang="en-US" sz="2700" dirty="0">
                <a:latin typeface="Berlin Sans FB" panose="020E0602020502020306" pitchFamily="34" charset="0"/>
              </a:rPr>
              <a:t>In the wilderness: Beth Arabah, </a:t>
            </a:r>
            <a:r>
              <a:rPr lang="en-US" sz="2700" dirty="0" err="1">
                <a:latin typeface="Berlin Sans FB" panose="020E0602020502020306" pitchFamily="34" charset="0"/>
              </a:rPr>
              <a:t>Middin</a:t>
            </a:r>
            <a:r>
              <a:rPr lang="en-US" sz="2700" dirty="0">
                <a:latin typeface="Berlin Sans FB" panose="020E0602020502020306" pitchFamily="34" charset="0"/>
              </a:rPr>
              <a:t>, </a:t>
            </a:r>
            <a:r>
              <a:rPr lang="en-US" sz="2700" dirty="0" err="1">
                <a:latin typeface="Berlin Sans FB" panose="020E0602020502020306" pitchFamily="34" charset="0"/>
              </a:rPr>
              <a:t>Sekakah</a:t>
            </a:r>
            <a:r>
              <a:rPr lang="en-US" sz="2700" dirty="0">
                <a:latin typeface="Berlin Sans FB" panose="020E0602020502020306" pitchFamily="34" charset="0"/>
              </a:rPr>
              <a:t>, </a:t>
            </a:r>
            <a:r>
              <a:rPr lang="en-US" sz="2700" dirty="0" err="1">
                <a:latin typeface="Berlin Sans FB" panose="020E0602020502020306" pitchFamily="34" charset="0"/>
              </a:rPr>
              <a:t>Nibshan</a:t>
            </a:r>
            <a:r>
              <a:rPr lang="en-US" sz="2700" dirty="0">
                <a:latin typeface="Berlin Sans FB" panose="020E0602020502020306" pitchFamily="34" charset="0"/>
              </a:rPr>
              <a:t>, the City of Salt and </a:t>
            </a:r>
            <a:r>
              <a:rPr lang="en-US" sz="2700" dirty="0" err="1">
                <a:latin typeface="Berlin Sans FB" panose="020E0602020502020306" pitchFamily="34" charset="0"/>
              </a:rPr>
              <a:t>En</a:t>
            </a:r>
            <a:r>
              <a:rPr lang="en-US" sz="2700" dirty="0">
                <a:latin typeface="Berlin Sans FB" panose="020E0602020502020306" pitchFamily="34" charset="0"/>
              </a:rPr>
              <a:t> </a:t>
            </a:r>
            <a:r>
              <a:rPr lang="en-US" sz="2700" dirty="0" err="1">
                <a:latin typeface="Berlin Sans FB" panose="020E0602020502020306" pitchFamily="34" charset="0"/>
              </a:rPr>
              <a:t>Gedi</a:t>
            </a:r>
            <a:r>
              <a:rPr lang="en-US" sz="2700" dirty="0">
                <a:latin typeface="Berlin Sans FB" panose="020E0602020502020306" pitchFamily="34" charset="0"/>
              </a:rPr>
              <a:t>—six towns and their villages.</a:t>
            </a:r>
            <a:br>
              <a:rPr lang="en-US" sz="2700" dirty="0">
                <a:latin typeface="Berlin Sans FB" panose="020E0602020502020306" pitchFamily="34" charset="0"/>
              </a:rPr>
            </a:br>
            <a:endParaRPr lang="en-US" sz="2700" dirty="0">
              <a:latin typeface="Berlin Sans FB" panose="020E0602020502020306" pitchFamily="34" charset="0"/>
            </a:endParaRPr>
          </a:p>
        </p:txBody>
      </p:sp>
      <p:pic>
        <p:nvPicPr>
          <p:cNvPr id="4" name="Picture 3"/>
          <p:cNvPicPr>
            <a:picLocks noChangeAspect="1"/>
          </p:cNvPicPr>
          <p:nvPr/>
        </p:nvPicPr>
        <p:blipFill>
          <a:blip r:embed="rId2"/>
          <a:stretch>
            <a:fillRect/>
          </a:stretch>
        </p:blipFill>
        <p:spPr>
          <a:xfrm>
            <a:off x="65903" y="1075174"/>
            <a:ext cx="4802659" cy="5693755"/>
          </a:xfrm>
          <a:prstGeom prst="rect">
            <a:avLst/>
          </a:prstGeom>
        </p:spPr>
      </p:pic>
      <p:pic>
        <p:nvPicPr>
          <p:cNvPr id="5" name="Picture 4"/>
          <p:cNvPicPr>
            <a:picLocks noChangeAspect="1"/>
          </p:cNvPicPr>
          <p:nvPr/>
        </p:nvPicPr>
        <p:blipFill>
          <a:blip r:embed="rId3"/>
          <a:stretch>
            <a:fillRect/>
          </a:stretch>
        </p:blipFill>
        <p:spPr>
          <a:xfrm>
            <a:off x="8823255" y="739604"/>
            <a:ext cx="3265332" cy="2209542"/>
          </a:xfrm>
          <a:prstGeom prst="rect">
            <a:avLst/>
          </a:prstGeom>
        </p:spPr>
      </p:pic>
      <p:pic>
        <p:nvPicPr>
          <p:cNvPr id="6" name="Picture 5"/>
          <p:cNvPicPr>
            <a:picLocks noChangeAspect="1"/>
          </p:cNvPicPr>
          <p:nvPr/>
        </p:nvPicPr>
        <p:blipFill>
          <a:blip r:embed="rId4"/>
          <a:stretch>
            <a:fillRect/>
          </a:stretch>
        </p:blipFill>
        <p:spPr>
          <a:xfrm>
            <a:off x="8840819" y="4333104"/>
            <a:ext cx="3247768" cy="2435826"/>
          </a:xfrm>
          <a:prstGeom prst="rect">
            <a:avLst/>
          </a:prstGeom>
        </p:spPr>
      </p:pic>
      <p:pic>
        <p:nvPicPr>
          <p:cNvPr id="7" name="Picture 6"/>
          <p:cNvPicPr>
            <a:picLocks noChangeAspect="1"/>
          </p:cNvPicPr>
          <p:nvPr/>
        </p:nvPicPr>
        <p:blipFill>
          <a:blip r:embed="rId5"/>
          <a:stretch>
            <a:fillRect/>
          </a:stretch>
        </p:blipFill>
        <p:spPr>
          <a:xfrm>
            <a:off x="4926227" y="739604"/>
            <a:ext cx="3800475" cy="6029325"/>
          </a:xfrm>
          <a:prstGeom prst="rect">
            <a:avLst/>
          </a:prstGeom>
        </p:spPr>
      </p:pic>
      <p:pic>
        <p:nvPicPr>
          <p:cNvPr id="9" name="Picture 8"/>
          <p:cNvPicPr>
            <a:picLocks noChangeAspect="1"/>
          </p:cNvPicPr>
          <p:nvPr/>
        </p:nvPicPr>
        <p:blipFill rotWithShape="1">
          <a:blip r:embed="rId6"/>
          <a:srcRect t="6808" b="32423"/>
          <a:stretch/>
        </p:blipFill>
        <p:spPr>
          <a:xfrm>
            <a:off x="9063067" y="3019618"/>
            <a:ext cx="2943141" cy="1243014"/>
          </a:xfrm>
          <a:prstGeom prst="rect">
            <a:avLst/>
          </a:prstGeom>
        </p:spPr>
      </p:pic>
    </p:spTree>
    <p:extLst>
      <p:ext uri="{BB962C8B-B14F-4D97-AF65-F5344CB8AC3E}">
        <p14:creationId xmlns:p14="http://schemas.microsoft.com/office/powerpoint/2010/main" val="2832905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3550</TotalTime>
  <Words>186</Words>
  <Application>Microsoft Office PowerPoint</Application>
  <PresentationFormat>Widescreen</PresentationFormat>
  <Paragraphs>7</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Berlin Sans FB</vt:lpstr>
      <vt:lpstr>Calibri</vt:lpstr>
      <vt:lpstr>Calibri Light</vt:lpstr>
      <vt:lpstr>Office Theme</vt:lpstr>
      <vt:lpstr>The Byzantine Period (A.D. 325-650):  “The Desert A City”</vt:lpstr>
      <vt:lpstr>Saint George Monastery (ca. AD 480)</vt:lpstr>
      <vt:lpstr>Archaeology  and the Dead Sea Scrolls </vt:lpstr>
      <vt:lpstr>The Wilderness of Judah:  Brief Facts Periods of Settlement: Chalcolithic (ca. 3100 B.C.), Iron Age (1000-550 B.C.) Roman Period (63 B.C. to A.D. 135); Byzantine Period (A.D. ca. 325-650) Elevation change:  ca. 2500 feet above sea level to ca. 1400 feet below sea level in 15 miles Average Annual Rainfall is 20” at the watershed (Jerusalem) dropping to less than 2” in the Arava Views to the east from the Amphitheater at Hebrew University, Mt. Scopus</vt:lpstr>
      <vt:lpstr>Joshua 15:61-62 In the wilderness: Beth Arabah, Middin, Sekakah, Nibshan, the City of Salt and En Gedi—six towns and their villages. </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of Judah:   Hiding Place for the Dead Sea Scrolls</dc:title>
  <dc:creator>I.T.S.</dc:creator>
  <cp:lastModifiedBy>Ted</cp:lastModifiedBy>
  <cp:revision>124</cp:revision>
  <dcterms:created xsi:type="dcterms:W3CDTF">2016-09-02T22:03:12Z</dcterms:created>
  <dcterms:modified xsi:type="dcterms:W3CDTF">2023-08-22T07:25:35Z</dcterms:modified>
</cp:coreProperties>
</file>