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8" r:id="rId4"/>
    <p:sldId id="262" r:id="rId5"/>
    <p:sldId id="263" r:id="rId6"/>
    <p:sldId id="264" r:id="rId7"/>
    <p:sldId id="265" r:id="rId8"/>
    <p:sldId id="261" r:id="rId9"/>
    <p:sldId id="267" r:id="rId10"/>
    <p:sldId id="257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1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6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8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8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5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2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9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43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Wilderness of Judah:  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dirty="0">
                <a:latin typeface="Berlin Sans FB" panose="020E0602020502020306" pitchFamily="34" charset="0"/>
              </a:rPr>
              <a:t>Hiding Place for the Dead Sea Scrolls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789" t="2170" r="5807" b="3580"/>
          <a:stretch/>
        </p:blipFill>
        <p:spPr>
          <a:xfrm>
            <a:off x="83975" y="1194318"/>
            <a:ext cx="7623110" cy="5533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698" y="1278009"/>
            <a:ext cx="4223657" cy="55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99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967" y="365126"/>
            <a:ext cx="6755363" cy="189288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The Valley of </a:t>
            </a:r>
            <a:r>
              <a:rPr lang="en-US" sz="3200" dirty="0" err="1">
                <a:latin typeface="Berlin Sans FB" panose="020E0602020502020306" pitchFamily="34" charset="0"/>
              </a:rPr>
              <a:t>Achor</a:t>
            </a:r>
            <a:r>
              <a:rPr lang="en-US" sz="3200" dirty="0">
                <a:latin typeface="Berlin Sans FB" panose="020E0602020502020306" pitchFamily="34" charset="0"/>
              </a:rPr>
              <a:t> (</a:t>
            </a:r>
            <a:r>
              <a:rPr lang="en-US" sz="3200" dirty="0" err="1">
                <a:latin typeface="Berlin Sans FB" panose="020E0602020502020306" pitchFamily="34" charset="0"/>
              </a:rPr>
              <a:t>Buqe’ah</a:t>
            </a:r>
            <a:r>
              <a:rPr lang="en-US" sz="3200" dirty="0">
                <a:latin typeface="Berlin Sans FB" panose="020E0602020502020306" pitchFamily="34" charset="0"/>
              </a:rPr>
              <a:t> Valley) 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2000" i="1" dirty="0">
                <a:latin typeface="Berlin Sans FB" panose="020E0602020502020306" pitchFamily="34" charset="0"/>
              </a:rPr>
              <a:t>There I will give her back her vineyards, and will make the </a:t>
            </a:r>
            <a:r>
              <a:rPr lang="en-US" sz="2000" b="1" i="1" dirty="0">
                <a:latin typeface="Berlin Sans FB" panose="020E0602020502020306" pitchFamily="34" charset="0"/>
              </a:rPr>
              <a:t>Valley of </a:t>
            </a:r>
            <a:r>
              <a:rPr lang="en-US" sz="2000" b="1" i="1" dirty="0" err="1">
                <a:latin typeface="Berlin Sans FB" panose="020E0602020502020306" pitchFamily="34" charset="0"/>
              </a:rPr>
              <a:t>Achor</a:t>
            </a:r>
            <a:r>
              <a:rPr lang="en-US" sz="2000" b="1" i="1" dirty="0">
                <a:latin typeface="Berlin Sans FB" panose="020E0602020502020306" pitchFamily="34" charset="0"/>
              </a:rPr>
              <a:t> a door of hope</a:t>
            </a:r>
            <a:r>
              <a:rPr lang="en-US" sz="2000" i="1" dirty="0">
                <a:latin typeface="Berlin Sans FB" panose="020E0602020502020306" pitchFamily="34" charset="0"/>
              </a:rPr>
              <a:t>. There she will respond as in the days of her youth, as in the day she came up out of Egypt </a:t>
            </a:r>
            <a:r>
              <a:rPr lang="en-US" sz="2000" dirty="0">
                <a:latin typeface="Berlin Sans FB" panose="020E0602020502020306" pitchFamily="34" charset="0"/>
              </a:rPr>
              <a:t>(Hosea 2:15).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287" y="3536303"/>
            <a:ext cx="5174565" cy="3134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959" r="14144" b="9385"/>
          <a:stretch/>
        </p:blipFill>
        <p:spPr>
          <a:xfrm>
            <a:off x="111967" y="2475919"/>
            <a:ext cx="6755363" cy="4194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24749"/>
          <a:stretch/>
        </p:blipFill>
        <p:spPr>
          <a:xfrm>
            <a:off x="6944287" y="531891"/>
            <a:ext cx="5174565" cy="29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14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59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Herodian Fortresses in the Wilderness of Judah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dirty="0" err="1">
                <a:latin typeface="Berlin Sans FB" panose="020E0602020502020306" pitchFamily="34" charset="0"/>
              </a:rPr>
              <a:t>Hyrcania</a:t>
            </a:r>
            <a:r>
              <a:rPr lang="en-US" dirty="0">
                <a:latin typeface="Berlin Sans FB" panose="020E0602020502020306" pitchFamily="34" charset="0"/>
              </a:rPr>
              <a:t> (Khirbet </a:t>
            </a:r>
            <a:r>
              <a:rPr lang="en-US" dirty="0" err="1">
                <a:latin typeface="Berlin Sans FB" panose="020E0602020502020306" pitchFamily="34" charset="0"/>
              </a:rPr>
              <a:t>Mird</a:t>
            </a:r>
            <a:r>
              <a:rPr lang="en-US" dirty="0">
                <a:latin typeface="Berlin Sans FB" panose="020E0602020502020306" pitchFamily="34" charset="0"/>
              </a:rPr>
              <a:t>) and </a:t>
            </a:r>
            <a:r>
              <a:rPr lang="en-US" dirty="0" err="1">
                <a:latin typeface="Berlin Sans FB" panose="020E0602020502020306" pitchFamily="34" charset="0"/>
              </a:rPr>
              <a:t>Cypros</a:t>
            </a:r>
            <a:endParaRPr lang="en-US" sz="2200" dirty="0">
              <a:latin typeface="Berlin Sans FB" panose="020E06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4828"/>
          <a:stretch/>
        </p:blipFill>
        <p:spPr>
          <a:xfrm>
            <a:off x="86790" y="1573427"/>
            <a:ext cx="5941680" cy="4633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2147"/>
          <a:stretch/>
        </p:blipFill>
        <p:spPr>
          <a:xfrm>
            <a:off x="6155627" y="3282970"/>
            <a:ext cx="5972629" cy="3482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077" y="508000"/>
            <a:ext cx="3818766" cy="27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5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2064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A Steppe Land between Jerusalem and the </a:t>
            </a:r>
            <a:r>
              <a:rPr lang="en-US" dirty="0" err="1">
                <a:latin typeface="Berlin Sans FB" panose="020E0602020502020306" pitchFamily="34" charset="0"/>
              </a:rPr>
              <a:t>Arava</a:t>
            </a:r>
            <a:endParaRPr lang="en-US" dirty="0"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7237"/>
          <a:stretch/>
        </p:blipFill>
        <p:spPr>
          <a:xfrm>
            <a:off x="551291" y="851169"/>
            <a:ext cx="10858113" cy="59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51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116987"/>
            <a:ext cx="11668895" cy="66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2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921" y="3866663"/>
            <a:ext cx="3850433" cy="2887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6" y="1371600"/>
            <a:ext cx="8070391" cy="5382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9923"/>
          <a:stretch/>
        </p:blipFill>
        <p:spPr>
          <a:xfrm>
            <a:off x="8266921" y="2125362"/>
            <a:ext cx="3850433" cy="166286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0196" y="98855"/>
            <a:ext cx="7999361" cy="1194486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Dead Sea (Sea of Salt)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470" t="5795" r="3817" b="16040"/>
          <a:stretch/>
        </p:blipFill>
        <p:spPr>
          <a:xfrm>
            <a:off x="8289485" y="168701"/>
            <a:ext cx="3827869" cy="18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8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2" y="146125"/>
            <a:ext cx="11816973" cy="66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7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6" y="2233518"/>
            <a:ext cx="6764694" cy="4518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364" b="13983"/>
          <a:stretch/>
        </p:blipFill>
        <p:spPr>
          <a:xfrm>
            <a:off x="8014996" y="69931"/>
            <a:ext cx="4111690" cy="2987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745" y="3137613"/>
            <a:ext cx="5221255" cy="35330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296" y="69931"/>
            <a:ext cx="6674920" cy="1620757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Chalcolithic Temple 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dirty="0">
                <a:latin typeface="Berlin Sans FB" panose="020E0602020502020306" pitchFamily="34" charset="0"/>
              </a:rPr>
              <a:t>above </a:t>
            </a:r>
            <a:r>
              <a:rPr lang="en-US" dirty="0" err="1">
                <a:latin typeface="Berlin Sans FB" panose="020E0602020502020306" pitchFamily="34" charset="0"/>
              </a:rPr>
              <a:t>En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Gedi</a:t>
            </a:r>
            <a:endParaRPr lang="en-US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58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40" y="2862556"/>
            <a:ext cx="5699725" cy="3879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40" y="127754"/>
            <a:ext cx="5699725" cy="2559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5" y="1842254"/>
            <a:ext cx="6176088" cy="489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837" y="127754"/>
            <a:ext cx="1166326" cy="152129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127755"/>
            <a:ext cx="5131836" cy="156293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Cave of Treasure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dirty="0">
                <a:latin typeface="Berlin Sans FB" panose="020E0602020502020306" pitchFamily="34" charset="0"/>
              </a:rPr>
              <a:t>discovered in the </a:t>
            </a:r>
            <a:r>
              <a:rPr lang="en-US" dirty="0" err="1">
                <a:latin typeface="Berlin Sans FB" panose="020E0602020502020306" pitchFamily="34" charset="0"/>
              </a:rPr>
              <a:t>Nahal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Mishmar</a:t>
            </a:r>
            <a:endParaRPr lang="en-US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7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16" y="365125"/>
            <a:ext cx="7636476" cy="190028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Berlin Sans FB" panose="020E0602020502020306" pitchFamily="34" charset="0"/>
              </a:rPr>
              <a:t>En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Gedi</a:t>
            </a:r>
            <a:r>
              <a:rPr lang="en-US" dirty="0">
                <a:latin typeface="Berlin Sans FB" panose="020E0602020502020306" pitchFamily="34" charset="0"/>
              </a:rPr>
              <a:t> (Goat Spring) </a:t>
            </a:r>
            <a:r>
              <a:rPr lang="en-US" sz="2000" dirty="0">
                <a:latin typeface="Berlin Sans FB" panose="020E0602020502020306" pitchFamily="34" charset="0"/>
              </a:rPr>
              <a:t>Called </a:t>
            </a:r>
            <a:r>
              <a:rPr lang="en-US" sz="2000" dirty="0" err="1">
                <a:latin typeface="Berlin Sans FB" panose="020E0602020502020306" pitchFamily="34" charset="0"/>
              </a:rPr>
              <a:t>Hazazon</a:t>
            </a:r>
            <a:r>
              <a:rPr lang="en-US" sz="2000" dirty="0">
                <a:latin typeface="Berlin Sans FB" panose="020E0602020502020306" pitchFamily="34" charset="0"/>
              </a:rPr>
              <a:t> Tamar </a:t>
            </a:r>
            <a:br>
              <a:rPr lang="en-US" sz="2000" dirty="0">
                <a:latin typeface="Berlin Sans FB" panose="020E0602020502020306" pitchFamily="34" charset="0"/>
              </a:rPr>
            </a:br>
            <a:r>
              <a:rPr lang="en-US" sz="2000" dirty="0">
                <a:latin typeface="Berlin Sans FB" panose="020E0602020502020306" pitchFamily="34" charset="0"/>
              </a:rPr>
              <a:t>(2 </a:t>
            </a:r>
            <a:r>
              <a:rPr lang="en-US" sz="2000" dirty="0" err="1">
                <a:latin typeface="Berlin Sans FB" panose="020E0602020502020306" pitchFamily="34" charset="0"/>
              </a:rPr>
              <a:t>Chr</a:t>
            </a:r>
            <a:r>
              <a:rPr lang="en-US" sz="2000" dirty="0">
                <a:latin typeface="Berlin Sans FB" panose="020E0602020502020306" pitchFamily="34" charset="0"/>
              </a:rPr>
              <a:t> 20:2); Genesis 14:7; Joshua 15:62; 1 Samuel 24:1; Song of Songs 1:14.  </a:t>
            </a:r>
            <a:br>
              <a:rPr lang="en-US" sz="2000" dirty="0">
                <a:latin typeface="Berlin Sans FB" panose="020E0602020502020306" pitchFamily="34" charset="0"/>
              </a:rPr>
            </a:br>
            <a:r>
              <a:rPr lang="en-US" sz="2000" dirty="0">
                <a:latin typeface="Berlin Sans FB" panose="020E0602020502020306" pitchFamily="34" charset="0"/>
              </a:rPr>
              <a:t>NT era boasted a beautiful synagogue and date palm plantations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sz="2000" dirty="0">
                <a:latin typeface="Berlin Sans FB" panose="020E0602020502020306" pitchFamily="34" charset="0"/>
              </a:rPr>
              <a:t>View to the east over the Dead Sea.</a:t>
            </a:r>
            <a:br>
              <a:rPr lang="en-US" sz="2000" dirty="0">
                <a:latin typeface="Berlin Sans FB" panose="020E0602020502020306" pitchFamily="34" charset="0"/>
              </a:rPr>
            </a:br>
            <a:r>
              <a:rPr lang="en-US" sz="2000" dirty="0" err="1">
                <a:latin typeface="Berlin Sans FB" panose="020E0602020502020306" pitchFamily="34" charset="0"/>
              </a:rPr>
              <a:t>Chedorlaomer</a:t>
            </a:r>
            <a:r>
              <a:rPr lang="en-US" sz="2000" dirty="0">
                <a:latin typeface="Berlin Sans FB" panose="020E0602020502020306" pitchFamily="34" charset="0"/>
              </a:rPr>
              <a:t>; Joshua, David; Solomon; Jehoshaphat; Uzziah; and Herod</a:t>
            </a:r>
            <a:br>
              <a:rPr lang="en-US" sz="2000" dirty="0">
                <a:latin typeface="Berlin Sans FB" panose="020E0602020502020306" pitchFamily="34" charset="0"/>
              </a:rPr>
            </a:br>
            <a:r>
              <a:rPr lang="en-US" sz="2000" dirty="0">
                <a:latin typeface="Berlin Sans FB" panose="020E0602020502020306" pitchFamily="34" charset="0"/>
              </a:rPr>
              <a:t>are important figures in its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6" y="2636109"/>
            <a:ext cx="7041835" cy="4106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181" y="1795849"/>
            <a:ext cx="4947057" cy="4947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4339" b="13408"/>
          <a:stretch/>
        </p:blipFill>
        <p:spPr>
          <a:xfrm>
            <a:off x="7916562" y="109971"/>
            <a:ext cx="4132773" cy="158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57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95" y="74141"/>
            <a:ext cx="11914425" cy="996779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</a:t>
            </a:r>
            <a:r>
              <a:rPr lang="en-US" dirty="0" err="1">
                <a:latin typeface="Berlin Sans FB" panose="020E0602020502020306" pitchFamily="34" charset="0"/>
              </a:rPr>
              <a:t>Nahal</a:t>
            </a:r>
            <a:r>
              <a:rPr lang="en-US" dirty="0">
                <a:latin typeface="Berlin Sans FB" panose="020E0602020502020306" pitchFamily="34" charset="0"/>
              </a:rPr>
              <a:t> David Spring and Pool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422" y="897990"/>
            <a:ext cx="8841301" cy="5914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1486"/>
          <a:stretch/>
        </p:blipFill>
        <p:spPr>
          <a:xfrm>
            <a:off x="131395" y="869647"/>
            <a:ext cx="2933081" cy="59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9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3550</TotalTime>
  <Words>196</Words>
  <Application>Microsoft Office PowerPoint</Application>
  <PresentationFormat>Widescreen</PresentationFormat>
  <Paragraphs>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Berlin Sans FB</vt:lpstr>
      <vt:lpstr>Calibri</vt:lpstr>
      <vt:lpstr>Calibri Light</vt:lpstr>
      <vt:lpstr>Office Theme</vt:lpstr>
      <vt:lpstr>The Wilderness of Judah:   Hiding Place for the Dead Sea Scrolls</vt:lpstr>
      <vt:lpstr>A Steppe Land between Jerusalem and the Arava</vt:lpstr>
      <vt:lpstr>PowerPoint Presentation</vt:lpstr>
      <vt:lpstr>The Dead Sea (Sea of Salt)</vt:lpstr>
      <vt:lpstr>PowerPoint Presentation</vt:lpstr>
      <vt:lpstr>The Chalcolithic Temple  above En Gedi</vt:lpstr>
      <vt:lpstr>The Cave of Treasure discovered in the Nahal Mishmar</vt:lpstr>
      <vt:lpstr>En Gedi (Goat Spring) Called Hazazon Tamar  (2 Chr 20:2); Genesis 14:7; Joshua 15:62; 1 Samuel 24:1; Song of Songs 1:14.   NT era boasted a beautiful synagogue and date palm plantations View to the east over the Dead Sea. Chedorlaomer; Joshua, David; Solomon; Jehoshaphat; Uzziah; and Herod are important figures in its history</vt:lpstr>
      <vt:lpstr>The Nahal David Spring and Pool</vt:lpstr>
      <vt:lpstr>The Valley of Achor (Buqe’ah Valley)  There I will give her back her vineyards, and will make the Valley of Achor a door of hope. There she will respond as in the days of her youth, as in the day she came up out of Egypt (Hosea 2:15).</vt:lpstr>
      <vt:lpstr>Herodian Fortresses in the Wilderness of Judah Hyrcania (Khirbet Mird) and Cypros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Wilderness of Judah:   Hiding Place for the Dead Sea Scrolls</dc:title>
  <dc:creator>I.T.S.</dc:creator>
  <cp:lastModifiedBy>Ted</cp:lastModifiedBy>
  <cp:revision>123</cp:revision>
  <dcterms:created xsi:type="dcterms:W3CDTF">2016-09-02T22:03:12Z</dcterms:created>
  <dcterms:modified xsi:type="dcterms:W3CDTF">2023-08-22T06:52:37Z</dcterms:modified>
</cp:coreProperties>
</file>