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3" r:id="rId3"/>
    <p:sldId id="258" r:id="rId4"/>
    <p:sldId id="259" r:id="rId5"/>
    <p:sldId id="260" r:id="rId6"/>
    <p:sldId id="266" r:id="rId7"/>
    <p:sldId id="261" r:id="rId8"/>
    <p:sldId id="262" r:id="rId9"/>
    <p:sldId id="264" r:id="rId10"/>
    <p:sldId id="265"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3" d="100"/>
          <a:sy n="93" d="100"/>
        </p:scale>
        <p:origin x="1162" y="8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687F7AA-C137-48E3-928B-713039952FF6}"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747ED6-78C2-413A-87C4-630123CF12B9}" type="slidenum">
              <a:rPr lang="en-US" smtClean="0"/>
              <a:t>‹#›</a:t>
            </a:fld>
            <a:endParaRPr lang="en-US"/>
          </a:p>
        </p:txBody>
      </p:sp>
    </p:spTree>
    <p:extLst>
      <p:ext uri="{BB962C8B-B14F-4D97-AF65-F5344CB8AC3E}">
        <p14:creationId xmlns:p14="http://schemas.microsoft.com/office/powerpoint/2010/main" val="1140278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87F7AA-C137-48E3-928B-713039952FF6}"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747ED6-78C2-413A-87C4-630123CF12B9}" type="slidenum">
              <a:rPr lang="en-US" smtClean="0"/>
              <a:t>‹#›</a:t>
            </a:fld>
            <a:endParaRPr lang="en-US"/>
          </a:p>
        </p:txBody>
      </p:sp>
    </p:spTree>
    <p:extLst>
      <p:ext uri="{BB962C8B-B14F-4D97-AF65-F5344CB8AC3E}">
        <p14:creationId xmlns:p14="http://schemas.microsoft.com/office/powerpoint/2010/main" val="1248549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87F7AA-C137-48E3-928B-713039952FF6}"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747ED6-78C2-413A-87C4-630123CF12B9}" type="slidenum">
              <a:rPr lang="en-US" smtClean="0"/>
              <a:t>‹#›</a:t>
            </a:fld>
            <a:endParaRPr lang="en-US"/>
          </a:p>
        </p:txBody>
      </p:sp>
    </p:spTree>
    <p:extLst>
      <p:ext uri="{BB962C8B-B14F-4D97-AF65-F5344CB8AC3E}">
        <p14:creationId xmlns:p14="http://schemas.microsoft.com/office/powerpoint/2010/main" val="2566193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87F7AA-C137-48E3-928B-713039952FF6}"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747ED6-78C2-413A-87C4-630123CF12B9}" type="slidenum">
              <a:rPr lang="en-US" smtClean="0"/>
              <a:t>‹#›</a:t>
            </a:fld>
            <a:endParaRPr lang="en-US"/>
          </a:p>
        </p:txBody>
      </p:sp>
    </p:spTree>
    <p:extLst>
      <p:ext uri="{BB962C8B-B14F-4D97-AF65-F5344CB8AC3E}">
        <p14:creationId xmlns:p14="http://schemas.microsoft.com/office/powerpoint/2010/main" val="3990321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87F7AA-C137-48E3-928B-713039952FF6}"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747ED6-78C2-413A-87C4-630123CF12B9}" type="slidenum">
              <a:rPr lang="en-US" smtClean="0"/>
              <a:t>‹#›</a:t>
            </a:fld>
            <a:endParaRPr lang="en-US"/>
          </a:p>
        </p:txBody>
      </p:sp>
    </p:spTree>
    <p:extLst>
      <p:ext uri="{BB962C8B-B14F-4D97-AF65-F5344CB8AC3E}">
        <p14:creationId xmlns:p14="http://schemas.microsoft.com/office/powerpoint/2010/main" val="1294478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87F7AA-C137-48E3-928B-713039952FF6}"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747ED6-78C2-413A-87C4-630123CF12B9}" type="slidenum">
              <a:rPr lang="en-US" smtClean="0"/>
              <a:t>‹#›</a:t>
            </a:fld>
            <a:endParaRPr lang="en-US"/>
          </a:p>
        </p:txBody>
      </p:sp>
    </p:spTree>
    <p:extLst>
      <p:ext uri="{BB962C8B-B14F-4D97-AF65-F5344CB8AC3E}">
        <p14:creationId xmlns:p14="http://schemas.microsoft.com/office/powerpoint/2010/main" val="199616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87F7AA-C137-48E3-928B-713039952FF6}" type="datetimeFigureOut">
              <a:rPr lang="en-US" smtClean="0"/>
              <a:t>8/17/2023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747ED6-78C2-413A-87C4-630123CF12B9}" type="slidenum">
              <a:rPr lang="en-US" smtClean="0"/>
              <a:t>‹#›</a:t>
            </a:fld>
            <a:endParaRPr lang="en-US"/>
          </a:p>
        </p:txBody>
      </p:sp>
    </p:spTree>
    <p:extLst>
      <p:ext uri="{BB962C8B-B14F-4D97-AF65-F5344CB8AC3E}">
        <p14:creationId xmlns:p14="http://schemas.microsoft.com/office/powerpoint/2010/main" val="3862140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87F7AA-C137-48E3-928B-713039952FF6}" type="datetimeFigureOut">
              <a:rPr lang="en-US" smtClean="0"/>
              <a:t>8/17/2023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747ED6-78C2-413A-87C4-630123CF12B9}" type="slidenum">
              <a:rPr lang="en-US" smtClean="0"/>
              <a:t>‹#›</a:t>
            </a:fld>
            <a:endParaRPr lang="en-US"/>
          </a:p>
        </p:txBody>
      </p:sp>
    </p:spTree>
    <p:extLst>
      <p:ext uri="{BB962C8B-B14F-4D97-AF65-F5344CB8AC3E}">
        <p14:creationId xmlns:p14="http://schemas.microsoft.com/office/powerpoint/2010/main" val="3153625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87F7AA-C137-48E3-928B-713039952FF6}" type="datetimeFigureOut">
              <a:rPr lang="en-US" smtClean="0"/>
              <a:t>8/17/2023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747ED6-78C2-413A-87C4-630123CF12B9}" type="slidenum">
              <a:rPr lang="en-US" smtClean="0"/>
              <a:t>‹#›</a:t>
            </a:fld>
            <a:endParaRPr lang="en-US"/>
          </a:p>
        </p:txBody>
      </p:sp>
    </p:spTree>
    <p:extLst>
      <p:ext uri="{BB962C8B-B14F-4D97-AF65-F5344CB8AC3E}">
        <p14:creationId xmlns:p14="http://schemas.microsoft.com/office/powerpoint/2010/main" val="2449179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87F7AA-C137-48E3-928B-713039952FF6}"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747ED6-78C2-413A-87C4-630123CF12B9}" type="slidenum">
              <a:rPr lang="en-US" smtClean="0"/>
              <a:t>‹#›</a:t>
            </a:fld>
            <a:endParaRPr lang="en-US"/>
          </a:p>
        </p:txBody>
      </p:sp>
    </p:spTree>
    <p:extLst>
      <p:ext uri="{BB962C8B-B14F-4D97-AF65-F5344CB8AC3E}">
        <p14:creationId xmlns:p14="http://schemas.microsoft.com/office/powerpoint/2010/main" val="4260262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87F7AA-C137-48E3-928B-713039952FF6}"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747ED6-78C2-413A-87C4-630123CF12B9}" type="slidenum">
              <a:rPr lang="en-US" smtClean="0"/>
              <a:t>‹#›</a:t>
            </a:fld>
            <a:endParaRPr lang="en-US"/>
          </a:p>
        </p:txBody>
      </p:sp>
    </p:spTree>
    <p:extLst>
      <p:ext uri="{BB962C8B-B14F-4D97-AF65-F5344CB8AC3E}">
        <p14:creationId xmlns:p14="http://schemas.microsoft.com/office/powerpoint/2010/main" val="3900044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87F7AA-C137-48E3-928B-713039952FF6}" type="datetimeFigureOut">
              <a:rPr lang="en-US" smtClean="0"/>
              <a:t>8/17/2023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747ED6-78C2-413A-87C4-630123CF12B9}" type="slidenum">
              <a:rPr lang="en-US" smtClean="0"/>
              <a:t>‹#›</a:t>
            </a:fld>
            <a:endParaRPr lang="en-US"/>
          </a:p>
        </p:txBody>
      </p:sp>
    </p:spTree>
    <p:extLst>
      <p:ext uri="{BB962C8B-B14F-4D97-AF65-F5344CB8AC3E}">
        <p14:creationId xmlns:p14="http://schemas.microsoft.com/office/powerpoint/2010/main" val="29917896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gif"/></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72836"/>
          </a:xfrm>
        </p:spPr>
        <p:txBody>
          <a:bodyPr>
            <a:normAutofit/>
          </a:bodyPr>
          <a:lstStyle/>
          <a:p>
            <a:r>
              <a:rPr lang="en-US" dirty="0">
                <a:latin typeface="Matura MT Script Capitals" panose="03020802060602070202" pitchFamily="66" charset="0"/>
              </a:rPr>
              <a:t>The Babylonian Exile </a:t>
            </a:r>
            <a:r>
              <a:rPr lang="en-US" dirty="0">
                <a:latin typeface="Berlin Sans FB" panose="020E0602020502020306" pitchFamily="34" charset="0"/>
              </a:rPr>
              <a:t>(586-539 BC)</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838200"/>
            <a:ext cx="6477000" cy="5357405"/>
          </a:xfrm>
          <a:ln>
            <a:solidFill>
              <a:schemeClr val="tx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47935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r>
              <a:rPr lang="en-US" dirty="0">
                <a:latin typeface="Matura MT Script Capitals" panose="03020802060602070202" pitchFamily="66" charset="0"/>
              </a:rPr>
              <a:t>Susa, the Second Capital of Persia</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3886200"/>
            <a:ext cx="55245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42" y="2209801"/>
            <a:ext cx="2601064" cy="1590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838200"/>
            <a:ext cx="4006203" cy="2961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840"/>
          <a:stretch/>
        </p:blipFill>
        <p:spPr bwMode="auto">
          <a:xfrm>
            <a:off x="152400" y="3870941"/>
            <a:ext cx="3235333" cy="2850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313" t="3094" r="3238"/>
          <a:stretch/>
        </p:blipFill>
        <p:spPr bwMode="auto">
          <a:xfrm>
            <a:off x="6992356" y="1033305"/>
            <a:ext cx="2037344" cy="2698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rotWithShape="1">
          <a:blip r:embed="rId7">
            <a:extLst>
              <a:ext uri="{28A0092B-C50C-407E-A947-70E740481C1C}">
                <a14:useLocalDpi xmlns:a14="http://schemas.microsoft.com/office/drawing/2010/main" val="0"/>
              </a:ext>
            </a:extLst>
          </a:blip>
          <a:srcRect t="14388" b="5252"/>
          <a:stretch/>
        </p:blipFill>
        <p:spPr bwMode="auto">
          <a:xfrm>
            <a:off x="240801" y="838200"/>
            <a:ext cx="2430545" cy="1289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1872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35" y="304800"/>
            <a:ext cx="8892635" cy="642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3308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normAutofit fontScale="90000"/>
          </a:bodyPr>
          <a:lstStyle/>
          <a:p>
            <a:r>
              <a:rPr lang="en-US" dirty="0">
                <a:latin typeface="Berlin Sans FB" panose="020E0602020502020306" pitchFamily="34" charset="0"/>
              </a:rPr>
              <a:t>The Birth of Judaism and the </a:t>
            </a:r>
            <a:br>
              <a:rPr lang="en-US" dirty="0">
                <a:latin typeface="Berlin Sans FB" panose="020E0602020502020306" pitchFamily="34" charset="0"/>
              </a:rPr>
            </a:br>
            <a:r>
              <a:rPr lang="en-US" dirty="0">
                <a:latin typeface="Berlin Sans FB" panose="020E0602020502020306" pitchFamily="34" charset="0"/>
              </a:rPr>
              <a:t>Origin of the Synagogue</a:t>
            </a:r>
          </a:p>
        </p:txBody>
      </p:sp>
      <p:sp>
        <p:nvSpPr>
          <p:cNvPr id="3" name="Content Placeholder 2"/>
          <p:cNvSpPr>
            <a:spLocks noGrp="1"/>
          </p:cNvSpPr>
          <p:nvPr>
            <p:ph idx="1"/>
          </p:nvPr>
        </p:nvSpPr>
        <p:spPr>
          <a:xfrm>
            <a:off x="0" y="1219200"/>
            <a:ext cx="9144000" cy="4906963"/>
          </a:xfrm>
        </p:spPr>
        <p:txBody>
          <a:bodyPr>
            <a:normAutofit fontScale="70000" lnSpcReduction="20000"/>
          </a:bodyPr>
          <a:lstStyle/>
          <a:p>
            <a:r>
              <a:rPr lang="en-US" dirty="0">
                <a:solidFill>
                  <a:prstClr val="black"/>
                </a:solidFill>
                <a:latin typeface="Berlin Sans FB" panose="020E0602020502020306" pitchFamily="34" charset="0"/>
              </a:rPr>
              <a:t>The exiles from Judah had to quickly implement some rather ingenious and resourceful changes to worship after the Temple was destroyed.  Those living in Judah likely worshiped at the ruined site, but those in Babylon turned to the synagogue as a cultural and religious center of worship.  It is not an overstatement to say that the synagogue saved Judaism.</a:t>
            </a:r>
          </a:p>
          <a:p>
            <a:r>
              <a:rPr lang="en-US" i="1" dirty="0" err="1">
                <a:solidFill>
                  <a:prstClr val="black"/>
                </a:solidFill>
                <a:latin typeface="Berlin Sans FB" panose="020E0602020502020306" pitchFamily="34" charset="0"/>
              </a:rPr>
              <a:t>beth</a:t>
            </a:r>
            <a:r>
              <a:rPr lang="en-US" i="1" dirty="0">
                <a:solidFill>
                  <a:prstClr val="black"/>
                </a:solidFill>
                <a:latin typeface="Berlin Sans FB" panose="020E0602020502020306" pitchFamily="34" charset="0"/>
              </a:rPr>
              <a:t> </a:t>
            </a:r>
            <a:r>
              <a:rPr lang="en-US" i="1" dirty="0" err="1">
                <a:solidFill>
                  <a:prstClr val="black"/>
                </a:solidFill>
                <a:latin typeface="Berlin Sans FB" panose="020E0602020502020306" pitchFamily="34" charset="0"/>
              </a:rPr>
              <a:t>ha’am</a:t>
            </a:r>
            <a:r>
              <a:rPr lang="en-US" dirty="0">
                <a:solidFill>
                  <a:prstClr val="black"/>
                </a:solidFill>
                <a:latin typeface="Berlin Sans FB" panose="020E0602020502020306" pitchFamily="34" charset="0"/>
              </a:rPr>
              <a:t>:  “The House of the People” (</a:t>
            </a:r>
            <a:r>
              <a:rPr lang="en-US" dirty="0">
                <a:latin typeface="Berlin Sans FB" panose="020E0602020502020306" pitchFamily="34" charset="0"/>
              </a:rPr>
              <a:t>Jeremiah 39:8</a:t>
            </a:r>
            <a:r>
              <a:rPr lang="en-US" dirty="0">
                <a:solidFill>
                  <a:prstClr val="black"/>
                </a:solidFill>
                <a:latin typeface="Berlin Sans FB" panose="020E0602020502020306" pitchFamily="34" charset="0"/>
              </a:rPr>
              <a:t>)</a:t>
            </a:r>
            <a:r>
              <a:rPr lang="en-US" dirty="0">
                <a:latin typeface="Berlin Sans FB" panose="020E0602020502020306" pitchFamily="34" charset="0"/>
              </a:rPr>
              <a:t> hints at activity during the reign of Josiah or earlier, during the brutal reign of Manasseh (2 Kings 21:16)</a:t>
            </a:r>
          </a:p>
          <a:p>
            <a:r>
              <a:rPr lang="en-US" i="1" dirty="0" err="1">
                <a:latin typeface="Berlin Sans FB" panose="020E0602020502020306" pitchFamily="34" charset="0"/>
              </a:rPr>
              <a:t>beth</a:t>
            </a:r>
            <a:r>
              <a:rPr lang="en-US" i="1" dirty="0">
                <a:latin typeface="Berlin Sans FB" panose="020E0602020502020306" pitchFamily="34" charset="0"/>
              </a:rPr>
              <a:t> midrash</a:t>
            </a:r>
            <a:r>
              <a:rPr lang="en-US" dirty="0">
                <a:latin typeface="Berlin Sans FB" panose="020E0602020502020306" pitchFamily="34" charset="0"/>
              </a:rPr>
              <a:t>:  “House of (Bible) Study or Learning” (literally “to seek”)</a:t>
            </a:r>
          </a:p>
          <a:p>
            <a:r>
              <a:rPr lang="en-US" dirty="0">
                <a:latin typeface="Berlin Sans FB" panose="020E0602020502020306" pitchFamily="34" charset="0"/>
              </a:rPr>
              <a:t>Synagogues were certainly in use during the Exile as a </a:t>
            </a:r>
            <a:r>
              <a:rPr lang="en-US" i="1" dirty="0" err="1">
                <a:latin typeface="Berlin Sans FB" panose="020E0602020502020306" pitchFamily="34" charset="0"/>
              </a:rPr>
              <a:t>beth</a:t>
            </a:r>
            <a:r>
              <a:rPr lang="en-US" i="1" dirty="0">
                <a:latin typeface="Berlin Sans FB" panose="020E0602020502020306" pitchFamily="34" charset="0"/>
              </a:rPr>
              <a:t> </a:t>
            </a:r>
            <a:r>
              <a:rPr lang="en-US" i="1" dirty="0" err="1">
                <a:latin typeface="Berlin Sans FB" panose="020E0602020502020306" pitchFamily="34" charset="0"/>
              </a:rPr>
              <a:t>haknesset</a:t>
            </a:r>
            <a:r>
              <a:rPr lang="en-US" i="1" dirty="0">
                <a:latin typeface="Berlin Sans FB" panose="020E0602020502020306" pitchFamily="34" charset="0"/>
              </a:rPr>
              <a:t> </a:t>
            </a:r>
            <a:r>
              <a:rPr lang="en-US" dirty="0">
                <a:latin typeface="Berlin Sans FB" panose="020E0602020502020306" pitchFamily="34" charset="0"/>
              </a:rPr>
              <a:t>or “House of Assembly” (a Jewish Community Center)</a:t>
            </a:r>
          </a:p>
          <a:p>
            <a:r>
              <a:rPr lang="en-US" dirty="0">
                <a:latin typeface="Berlin Sans FB" panose="020E0602020502020306" pitchFamily="34" charset="0"/>
              </a:rPr>
              <a:t>The Synagogue is a Jewish prototype for the Christian Church and provided a pre existing public platform and aid in Jewish (and Gentile) evangelism for Paul and the other Apostles</a:t>
            </a:r>
          </a:p>
        </p:txBody>
      </p:sp>
    </p:spTree>
    <p:extLst>
      <p:ext uri="{BB962C8B-B14F-4D97-AF65-F5344CB8AC3E}">
        <p14:creationId xmlns:p14="http://schemas.microsoft.com/office/powerpoint/2010/main" val="463305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fontScale="90000"/>
          </a:bodyPr>
          <a:lstStyle/>
          <a:p>
            <a:r>
              <a:rPr lang="en-US" dirty="0">
                <a:latin typeface="Matura MT Script Capitals" panose="03020802060602070202" pitchFamily="66" charset="0"/>
              </a:rPr>
              <a:t>The Persians and the Edict of Cyrus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762000"/>
            <a:ext cx="6305550" cy="3762375"/>
          </a:xfrm>
        </p:spPr>
      </p:pic>
      <p:pic>
        <p:nvPicPr>
          <p:cNvPr id="3074" name="Picture 2" descr="C:\Users\hudon\Desktop\cyrus_cilin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699001"/>
            <a:ext cx="3886200" cy="200139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hudon\Desktop\The-return-of-the-exiles-001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6951" y="762000"/>
            <a:ext cx="2319219" cy="3276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hudon\Desktop\5-Yehud-Coin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982"/>
          <a:stretch/>
        </p:blipFill>
        <p:spPr bwMode="auto">
          <a:xfrm>
            <a:off x="4093739" y="4631267"/>
            <a:ext cx="3212225" cy="206066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hudon\Desktop\bsp06d02-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7203618" y="4745832"/>
            <a:ext cx="2152650" cy="1500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475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832" y="-4916"/>
            <a:ext cx="9144000" cy="1295400"/>
          </a:xfrm>
        </p:spPr>
        <p:txBody>
          <a:bodyPr>
            <a:normAutofit fontScale="90000"/>
          </a:bodyPr>
          <a:lstStyle/>
          <a:p>
            <a:r>
              <a:rPr lang="en-US" dirty="0">
                <a:latin typeface="Berlin Sans FB" panose="020E0602020502020306" pitchFamily="34" charset="0"/>
              </a:rPr>
              <a:t>The Mysterious Fate of Zerubbabel</a:t>
            </a:r>
            <a:br>
              <a:rPr lang="en-US" sz="2700" dirty="0">
                <a:latin typeface="Berlin Sans FB" panose="020E0602020502020306" pitchFamily="34" charset="0"/>
              </a:rPr>
            </a:br>
            <a:r>
              <a:rPr lang="en-US" sz="1800" dirty="0">
                <a:latin typeface="Berlin Sans FB" panose="020E0602020502020306" pitchFamily="34" charset="0"/>
              </a:rPr>
              <a:t>The leader of the first group of returnees was Zerubbabel, a man from the Davidic line and certainly a leading candidate for a political leader of Jerusalem.  However, the Old Testament is silent regarding his fate.  The Jews would have to wait for a later Davidic family member to be their Messiah</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388045"/>
            <a:ext cx="7162800" cy="5332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2643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92C9A-1F0D-90A0-58F7-983B516F9955}"/>
              </a:ext>
            </a:extLst>
          </p:cNvPr>
          <p:cNvSpPr>
            <a:spLocks noGrp="1"/>
          </p:cNvSpPr>
          <p:nvPr>
            <p:ph type="title"/>
          </p:nvPr>
        </p:nvSpPr>
        <p:spPr>
          <a:xfrm>
            <a:off x="0" y="0"/>
            <a:ext cx="9144000" cy="838200"/>
          </a:xfrm>
        </p:spPr>
        <p:txBody>
          <a:bodyPr/>
          <a:lstStyle/>
          <a:p>
            <a:pPr algn="l"/>
            <a:r>
              <a:rPr lang="en-US" dirty="0">
                <a:latin typeface="Berlin Sans FB" panose="020E0602020502020306" pitchFamily="34" charset="0"/>
              </a:rPr>
              <a:t>      The Province of </a:t>
            </a:r>
            <a:r>
              <a:rPr lang="en-US" dirty="0" err="1">
                <a:latin typeface="Berlin Sans FB" panose="020E0602020502020306" pitchFamily="34" charset="0"/>
              </a:rPr>
              <a:t>Yehud</a:t>
            </a:r>
            <a:endParaRPr lang="en-US" dirty="0">
              <a:latin typeface="Berlin Sans FB" panose="020E0602020502020306" pitchFamily="34" charset="0"/>
            </a:endParaRPr>
          </a:p>
        </p:txBody>
      </p:sp>
      <p:pic>
        <p:nvPicPr>
          <p:cNvPr id="1028" name="Picture 4">
            <a:extLst>
              <a:ext uri="{FF2B5EF4-FFF2-40B4-BE49-F238E27FC236}">
                <a16:creationId xmlns:a16="http://schemas.microsoft.com/office/drawing/2014/main" id="{BD4C7BA8-B6AA-E388-563D-1AFD14FCDD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1144" y="1001788"/>
            <a:ext cx="3431538" cy="16001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Province of Yehud Ezra 2 Heh 7 3 11">
            <a:extLst>
              <a:ext uri="{FF2B5EF4-FFF2-40B4-BE49-F238E27FC236}">
                <a16:creationId xmlns:a16="http://schemas.microsoft.com/office/drawing/2014/main" id="{F93D4126-3E19-F2A1-2710-B6A23482FA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12"/>
          <a:stretch/>
        </p:blipFill>
        <p:spPr bwMode="auto">
          <a:xfrm>
            <a:off x="4823288" y="2667000"/>
            <a:ext cx="4239017"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D88EE49-4F2E-C03C-E759-181940B457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020771"/>
            <a:ext cx="2240024" cy="156280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D41F4C16-085D-3385-CCA9-CFE50EAAAD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176" y="990600"/>
            <a:ext cx="3111898" cy="181275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2E6ACF4A-BB8A-2C21-927E-5EC07BE8B0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38" y="2933382"/>
            <a:ext cx="4655062" cy="210851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39D361A1-EC4D-ACF4-6C51-15F6B036B58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7358" b="6075"/>
          <a:stretch/>
        </p:blipFill>
        <p:spPr bwMode="auto">
          <a:xfrm>
            <a:off x="7551330" y="84214"/>
            <a:ext cx="1478024" cy="85725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46FB54C5-62AE-1EEC-700D-05660DBE0D8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5908" b="13433"/>
          <a:stretch/>
        </p:blipFill>
        <p:spPr bwMode="auto">
          <a:xfrm>
            <a:off x="81695" y="5154539"/>
            <a:ext cx="4642705" cy="157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853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a:latin typeface="Matura MT Script Capitals" panose="03020802060602070202" pitchFamily="66" charset="0"/>
              </a:rPr>
              <a:t>The Restoration Jewish Community and Its Leaders</a:t>
            </a:r>
          </a:p>
        </p:txBody>
      </p:sp>
      <p:pic>
        <p:nvPicPr>
          <p:cNvPr id="4098" name="Picture 2" descr="C:\Users\hudon\Desktop\nehemiah-hasmonean-wa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6176" y="1211168"/>
            <a:ext cx="3228594" cy="375978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hudon\Desktop\ezra_nehemiah3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399" y="1219200"/>
            <a:ext cx="2960159" cy="2154344"/>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hudon\Desktop\122-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5056280"/>
            <a:ext cx="3686175" cy="16561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76200" y="1219200"/>
            <a:ext cx="2429976" cy="5493188"/>
          </a:xfrm>
        </p:spPr>
        <p:txBody>
          <a:bodyPr/>
          <a:lstStyle/>
          <a:p>
            <a:pPr marL="0" indent="0">
              <a:buNone/>
            </a:pPr>
            <a:r>
              <a:rPr lang="en-US" dirty="0">
                <a:latin typeface="Berlin Sans FB" panose="020E0602020502020306" pitchFamily="34" charset="0"/>
              </a:rPr>
              <a:t>Leaders like Zerubbabel, Ezra and Nehemiah carefully led the Jewish people that returned to Jerusalem to rebuild their nation</a:t>
            </a:r>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7993" y="3456425"/>
            <a:ext cx="2322513" cy="325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9235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dirty="0">
                <a:latin typeface="Matura MT Script Capitals" panose="03020802060602070202" pitchFamily="66" charset="0"/>
              </a:rPr>
              <a:t>The Book of Nehemiah</a:t>
            </a:r>
          </a:p>
        </p:txBody>
      </p:sp>
      <p:sp>
        <p:nvSpPr>
          <p:cNvPr id="3" name="Content Placeholder 2"/>
          <p:cNvSpPr>
            <a:spLocks noGrp="1"/>
          </p:cNvSpPr>
          <p:nvPr>
            <p:ph idx="1"/>
          </p:nvPr>
        </p:nvSpPr>
        <p:spPr>
          <a:xfrm>
            <a:off x="76200" y="838200"/>
            <a:ext cx="8961437" cy="1066799"/>
          </a:xfrm>
        </p:spPr>
        <p:txBody>
          <a:bodyPr>
            <a:normAutofit fontScale="55000" lnSpcReduction="20000"/>
          </a:bodyPr>
          <a:lstStyle/>
          <a:p>
            <a:pPr marL="0" indent="0">
              <a:buNone/>
            </a:pPr>
            <a:r>
              <a:rPr lang="en-US" dirty="0">
                <a:latin typeface="Berlin Sans FB" panose="020E0602020502020306" pitchFamily="34" charset="0"/>
              </a:rPr>
              <a:t>In Nehemiah 2-4, Nehemiah, who arrived from Persia, inspects the ruined and broken walls of Jerusalem and organizes the families and clans of Judah to rebuild them, despite harsh opposition from </a:t>
            </a:r>
            <a:r>
              <a:rPr lang="en-US" dirty="0" err="1">
                <a:latin typeface="Berlin Sans FB" panose="020E0602020502020306" pitchFamily="34" charset="0"/>
              </a:rPr>
              <a:t>Geshem</a:t>
            </a:r>
            <a:r>
              <a:rPr lang="en-US" dirty="0">
                <a:latin typeface="Berlin Sans FB" panose="020E0602020502020306" pitchFamily="34" charset="0"/>
              </a:rPr>
              <a:t>, </a:t>
            </a:r>
            <a:r>
              <a:rPr lang="en-US" dirty="0" err="1">
                <a:latin typeface="Berlin Sans FB" panose="020E0602020502020306" pitchFamily="34" charset="0"/>
              </a:rPr>
              <a:t>Sanballat</a:t>
            </a:r>
            <a:r>
              <a:rPr lang="en-US" dirty="0">
                <a:latin typeface="Berlin Sans FB" panose="020E0602020502020306" pitchFamily="34" charset="0"/>
              </a:rPr>
              <a:t> and </a:t>
            </a:r>
            <a:r>
              <a:rPr lang="en-US" dirty="0" err="1">
                <a:latin typeface="Berlin Sans FB" panose="020E0602020502020306" pitchFamily="34" charset="0"/>
              </a:rPr>
              <a:t>Tobiah</a:t>
            </a:r>
            <a:r>
              <a:rPr lang="en-US" dirty="0">
                <a:latin typeface="Berlin Sans FB" panose="020E0602020502020306" pitchFamily="34" charset="0"/>
              </a:rPr>
              <a:t>, leaders and rulers over peoples of the region.  The course of the walls Nehemiah inspected and rebuilt are reconstructed below.</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905000"/>
            <a:ext cx="6980237" cy="479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905000"/>
            <a:ext cx="1873798" cy="479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3115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762000"/>
          </a:xfrm>
        </p:spPr>
        <p:txBody>
          <a:bodyPr/>
          <a:lstStyle/>
          <a:p>
            <a:r>
              <a:rPr lang="en-US" dirty="0">
                <a:latin typeface="Matura MT Script Capitals" panose="03020802060602070202" pitchFamily="66" charset="0"/>
              </a:rPr>
              <a:t>The Great City of Persepolis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19199"/>
            <a:ext cx="3262745" cy="2447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3807691"/>
            <a:ext cx="5136128" cy="3011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219199"/>
            <a:ext cx="3933768" cy="2458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0725" y="3807691"/>
            <a:ext cx="3888639" cy="2922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38460" y="1330612"/>
            <a:ext cx="1509713" cy="2224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55947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TotalTime>
  <Words>372</Words>
  <Application>Microsoft Office PowerPoint</Application>
  <PresentationFormat>On-screen Show (4:3)</PresentationFormat>
  <Paragraphs>16</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Berlin Sans FB</vt:lpstr>
      <vt:lpstr>Calibri</vt:lpstr>
      <vt:lpstr>Matura MT Script Capitals</vt:lpstr>
      <vt:lpstr>Office Theme</vt:lpstr>
      <vt:lpstr>The Babylonian Exile (586-539 BC)</vt:lpstr>
      <vt:lpstr>PowerPoint Presentation</vt:lpstr>
      <vt:lpstr>The Birth of Judaism and the  Origin of the Synagogue</vt:lpstr>
      <vt:lpstr>The Persians and the Edict of Cyrus</vt:lpstr>
      <vt:lpstr>The Mysterious Fate of Zerubbabel The leader of the first group of returnees was Zerubbabel, a man from the Davidic line and certainly a leading candidate for a political leader of Jerusalem.  However, the Old Testament is silent regarding his fate.  The Jews would have to wait for a later Davidic family member to be their Messiah</vt:lpstr>
      <vt:lpstr>      The Province of Yehud</vt:lpstr>
      <vt:lpstr>The Restoration Jewish Community and Its Leaders</vt:lpstr>
      <vt:lpstr>The Book of Nehemiah</vt:lpstr>
      <vt:lpstr>The Great City of Persepolis</vt:lpstr>
      <vt:lpstr>Susa, the Second Capital of Persia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Babylonian Exile (586-539 BC)</dc:title>
  <dc:creator>Hudon, Jeffrey</dc:creator>
  <cp:lastModifiedBy>Jeff Hudon</cp:lastModifiedBy>
  <cp:revision>6</cp:revision>
  <dcterms:created xsi:type="dcterms:W3CDTF">2015-11-11T15:33:39Z</dcterms:created>
  <dcterms:modified xsi:type="dcterms:W3CDTF">2023-08-17T11:32:41Z</dcterms:modified>
</cp:coreProperties>
</file>