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5" r:id="rId3"/>
    <p:sldId id="268" r:id="rId4"/>
    <p:sldId id="256" r:id="rId5"/>
    <p:sldId id="277" r:id="rId6"/>
    <p:sldId id="257" r:id="rId7"/>
    <p:sldId id="258" r:id="rId8"/>
    <p:sldId id="269" r:id="rId9"/>
    <p:sldId id="281" r:id="rId10"/>
    <p:sldId id="260" r:id="rId11"/>
    <p:sldId id="264" r:id="rId12"/>
    <p:sldId id="265" r:id="rId13"/>
    <p:sldId id="266" r:id="rId14"/>
    <p:sldId id="261" r:id="rId15"/>
    <p:sldId id="259" r:id="rId16"/>
    <p:sldId id="263" r:id="rId17"/>
    <p:sldId id="262" r:id="rId18"/>
    <p:sldId id="273" r:id="rId19"/>
    <p:sldId id="267" r:id="rId20"/>
    <p:sldId id="271" r:id="rId21"/>
    <p:sldId id="279" r:id="rId22"/>
    <p:sldId id="278" r:id="rId23"/>
    <p:sldId id="274" r:id="rId24"/>
    <p:sldId id="272" r:id="rId25"/>
    <p:sldId id="276" r:id="rId26"/>
    <p:sldId id="270"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6" d="100"/>
          <a:sy n="96" d="100"/>
        </p:scale>
        <p:origin x="130"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4D7149-0812-4F65-9601-19C588A7D51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08411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4D7149-0812-4F65-9601-19C588A7D51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039648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4D7149-0812-4F65-9601-19C588A7D51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387766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97E873-8CD1-4E82-97F2-9F093003B9E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7502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7E873-8CD1-4E82-97F2-9F093003B9E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4284029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97E873-8CD1-4E82-97F2-9F093003B9E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485365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97E873-8CD1-4E82-97F2-9F093003B9E9}"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4089071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97E873-8CD1-4E82-97F2-9F093003B9E9}"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542113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97E873-8CD1-4E82-97F2-9F093003B9E9}"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402626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7E873-8CD1-4E82-97F2-9F093003B9E9}"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116978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7E873-8CD1-4E82-97F2-9F093003B9E9}"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23132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4D7149-0812-4F65-9601-19C588A7D51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43952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7E873-8CD1-4E82-97F2-9F093003B9E9}"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1672974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7E873-8CD1-4E82-97F2-9F093003B9E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4236444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7E873-8CD1-4E82-97F2-9F093003B9E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312619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4D7149-0812-4F65-9601-19C588A7D51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896599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4D7149-0812-4F65-9601-19C588A7D512}"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413539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4D7149-0812-4F65-9601-19C588A7D512}"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131145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4D7149-0812-4F65-9601-19C588A7D512}"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1142546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4D7149-0812-4F65-9601-19C588A7D512}"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278797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4D7149-0812-4F65-9601-19C588A7D512}"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1400530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4D7149-0812-4F65-9601-19C588A7D512}"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90529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D7149-0812-4F65-9601-19C588A7D512}" type="datetimeFigureOut">
              <a:rPr lang="en-US" smtClean="0"/>
              <a:t>8/17/2023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CB8E9-13C5-40BB-95EA-E39467355177}" type="slidenum">
              <a:rPr lang="en-US" smtClean="0"/>
              <a:t>‹#›</a:t>
            </a:fld>
            <a:endParaRPr lang="en-US"/>
          </a:p>
        </p:txBody>
      </p:sp>
    </p:spTree>
    <p:extLst>
      <p:ext uri="{BB962C8B-B14F-4D97-AF65-F5344CB8AC3E}">
        <p14:creationId xmlns:p14="http://schemas.microsoft.com/office/powerpoint/2010/main" val="152270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7E873-8CD1-4E82-97F2-9F093003B9E9}" type="datetimeFigureOut">
              <a:rPr lang="en-US" smtClean="0"/>
              <a:t>8/17/2023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A14E6-D5D1-4627-92E3-06EF51BDF9A6}" type="slidenum">
              <a:rPr lang="en-US" smtClean="0"/>
              <a:t>‹#›</a:t>
            </a:fld>
            <a:endParaRPr lang="en-US"/>
          </a:p>
        </p:txBody>
      </p:sp>
    </p:spTree>
    <p:extLst>
      <p:ext uri="{BB962C8B-B14F-4D97-AF65-F5344CB8AC3E}">
        <p14:creationId xmlns:p14="http://schemas.microsoft.com/office/powerpoint/2010/main" val="1570303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hephelah"/>
          <p:cNvPicPr>
            <a:picLocks noChangeAspect="1" noChangeArrowheads="1"/>
          </p:cNvPicPr>
          <p:nvPr/>
        </p:nvPicPr>
        <p:blipFill rotWithShape="1">
          <a:blip r:embed="rId2">
            <a:extLst>
              <a:ext uri="{28A0092B-C50C-407E-A947-70E740481C1C}">
                <a14:useLocalDpi xmlns:a14="http://schemas.microsoft.com/office/drawing/2010/main" val="0"/>
              </a:ext>
            </a:extLst>
          </a:blip>
          <a:srcRect t="-1" b="25037"/>
          <a:stretch/>
        </p:blipFill>
        <p:spPr bwMode="auto">
          <a:xfrm>
            <a:off x="0" y="0"/>
            <a:ext cx="12236621" cy="68538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 y="0"/>
            <a:ext cx="12236621" cy="4077730"/>
          </a:xfrm>
        </p:spPr>
        <p:txBody>
          <a:bodyPr>
            <a:normAutofit/>
          </a:bodyPr>
          <a:lstStyle/>
          <a:p>
            <a:pPr algn="ctr"/>
            <a:r>
              <a:rPr lang="en-US" sz="5400" dirty="0">
                <a:latin typeface="Berlin Sans FB" panose="020E0602020502020306" pitchFamily="34" charset="0"/>
              </a:rPr>
              <a:t>A Footnote to Biblical History:  </a:t>
            </a:r>
            <a:br>
              <a:rPr lang="en-US" sz="5400" dirty="0">
                <a:latin typeface="Berlin Sans FB" panose="020E0602020502020306" pitchFamily="34" charset="0"/>
              </a:rPr>
            </a:br>
            <a:r>
              <a:rPr lang="en-US" sz="5400">
                <a:latin typeface="Berlin Sans FB" panose="020E0602020502020306" pitchFamily="34" charset="0"/>
              </a:rPr>
              <a:t>An Archaeologist looks at </a:t>
            </a:r>
            <a:r>
              <a:rPr lang="en-US" sz="5400" dirty="0">
                <a:latin typeface="Berlin Sans FB" panose="020E0602020502020306" pitchFamily="34" charset="0"/>
              </a:rPr>
              <a:t>Uzziah’s Reign</a:t>
            </a:r>
            <a:br>
              <a:rPr lang="en-US" sz="5400" dirty="0">
                <a:latin typeface="Berlin Sans FB" panose="020E0602020502020306" pitchFamily="34" charset="0"/>
              </a:rPr>
            </a:br>
            <a:br>
              <a:rPr lang="en-US" sz="1400" dirty="0">
                <a:latin typeface="Berlin Sans FB" panose="020E0602020502020306" pitchFamily="34" charset="0"/>
              </a:rPr>
            </a:br>
            <a:r>
              <a:rPr lang="en-US" sz="1400" dirty="0">
                <a:latin typeface="Berlin Sans FB" panose="020E0602020502020306" pitchFamily="34" charset="0"/>
              </a:rPr>
              <a:t>Jeffrey P. Hudon, Ph.D.</a:t>
            </a:r>
            <a:br>
              <a:rPr lang="en-US" sz="1400" dirty="0">
                <a:latin typeface="Berlin Sans FB" panose="020E0602020502020306" pitchFamily="34" charset="0"/>
              </a:rPr>
            </a:br>
            <a:br>
              <a:rPr lang="en-US" sz="1400" dirty="0">
                <a:latin typeface="Berlin Sans FB" panose="020E0602020502020306" pitchFamily="34" charset="0"/>
              </a:rPr>
            </a:br>
            <a:r>
              <a:rPr lang="en-US" sz="1400" dirty="0">
                <a:latin typeface="Berlin Sans FB" panose="020E0602020502020306" pitchFamily="34" charset="0"/>
              </a:rPr>
              <a:t>Biblicalelearning.org</a:t>
            </a:r>
            <a:endParaRPr lang="en-US" sz="1200" dirty="0">
              <a:latin typeface="Berlin Sans FB" panose="020E0602020502020306" pitchFamily="34" charset="0"/>
            </a:endParaRPr>
          </a:p>
        </p:txBody>
      </p:sp>
      <p:sp>
        <p:nvSpPr>
          <p:cNvPr id="5" name="Content Placeholder 4"/>
          <p:cNvSpPr>
            <a:spLocks noGrp="1"/>
          </p:cNvSpPr>
          <p:nvPr>
            <p:ph idx="1"/>
          </p:nvPr>
        </p:nvSpPr>
        <p:spPr>
          <a:xfrm>
            <a:off x="197708" y="5824151"/>
            <a:ext cx="11887200" cy="947351"/>
          </a:xfrm>
        </p:spPr>
        <p:txBody>
          <a:bodyPr>
            <a:normAutofit fontScale="55000" lnSpcReduction="20000"/>
          </a:bodyPr>
          <a:lstStyle/>
          <a:p>
            <a:pPr marL="0" indent="0">
              <a:buNone/>
            </a:pPr>
            <a:r>
              <a:rPr lang="en-US" dirty="0">
                <a:solidFill>
                  <a:schemeClr val="bg1"/>
                </a:solidFill>
                <a:latin typeface="Berlin Sans FB" panose="020E0602020502020306" pitchFamily="34" charset="0"/>
              </a:rPr>
              <a:t>Similar to his theological treatment of Judah’s other monarchs, </a:t>
            </a:r>
            <a:r>
              <a:rPr lang="en-US" dirty="0" err="1">
                <a:solidFill>
                  <a:schemeClr val="bg1"/>
                </a:solidFill>
                <a:latin typeface="Berlin Sans FB" panose="020E0602020502020306" pitchFamily="34" charset="0"/>
              </a:rPr>
              <a:t>Chr’s</a:t>
            </a:r>
            <a:r>
              <a:rPr lang="en-US" dirty="0">
                <a:solidFill>
                  <a:schemeClr val="bg1"/>
                </a:solidFill>
                <a:latin typeface="Berlin Sans FB" panose="020E0602020502020306" pitchFamily="34" charset="0"/>
              </a:rPr>
              <a:t> account of Uzziah includes important additional information omitted in the parallel biblical treatment of this powerful eighth century BC king (2 Kgs 14:21-15:6).  This power point presentation will closely examine Chr’s supplemental data and argue, based upon biblical, historical and archaeological evidence, that Chr utilized early and annalistic sources in his account.  The various historical details </a:t>
            </a:r>
            <a:r>
              <a:rPr lang="en-US" dirty="0" err="1">
                <a:solidFill>
                  <a:schemeClr val="bg1"/>
                </a:solidFill>
                <a:latin typeface="Berlin Sans FB" panose="020E0602020502020306" pitchFamily="34" charset="0"/>
              </a:rPr>
              <a:t>Chr</a:t>
            </a:r>
            <a:r>
              <a:rPr lang="en-US" dirty="0">
                <a:solidFill>
                  <a:schemeClr val="bg1"/>
                </a:solidFill>
                <a:latin typeface="Berlin Sans FB" panose="020E0602020502020306" pitchFamily="34" charset="0"/>
              </a:rPr>
              <a:t> includes provide significant insights on this largely overlooked, but long reigning Davidic ruler.</a:t>
            </a:r>
          </a:p>
          <a:p>
            <a:endParaRPr lang="en-US" dirty="0">
              <a:solidFill>
                <a:schemeClr val="bg1"/>
              </a:solidFill>
            </a:endParaRPr>
          </a:p>
        </p:txBody>
      </p:sp>
    </p:spTree>
    <p:extLst>
      <p:ext uri="{BB962C8B-B14F-4D97-AF65-F5344CB8AC3E}">
        <p14:creationId xmlns:p14="http://schemas.microsoft.com/office/powerpoint/2010/main" val="3820119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92" y="1"/>
            <a:ext cx="12084908" cy="881448"/>
          </a:xfrm>
        </p:spPr>
        <p:txBody>
          <a:bodyPr>
            <a:normAutofit/>
          </a:bodyPr>
          <a:lstStyle/>
          <a:p>
            <a:pPr algn="ctr"/>
            <a:r>
              <a:rPr lang="en-US" dirty="0">
                <a:latin typeface="Berlin Sans FB" panose="020E0602020502020306" pitchFamily="34" charset="0"/>
              </a:rPr>
              <a:t>Evidence of Uzziah at Yavneh?</a:t>
            </a:r>
          </a:p>
        </p:txBody>
      </p:sp>
      <p:sp>
        <p:nvSpPr>
          <p:cNvPr id="3" name="Content Placeholder 2"/>
          <p:cNvSpPr>
            <a:spLocks noGrp="1"/>
          </p:cNvSpPr>
          <p:nvPr>
            <p:ph idx="1"/>
          </p:nvPr>
        </p:nvSpPr>
        <p:spPr>
          <a:xfrm>
            <a:off x="107092" y="1021493"/>
            <a:ext cx="8713300" cy="2718485"/>
          </a:xfrm>
        </p:spPr>
        <p:txBody>
          <a:bodyPr>
            <a:normAutofit fontScale="77500" lnSpcReduction="20000"/>
          </a:bodyPr>
          <a:lstStyle/>
          <a:p>
            <a:r>
              <a:rPr lang="en-US" dirty="0">
                <a:latin typeface="Berlin Sans FB" panose="020E0602020502020306" pitchFamily="34" charset="0"/>
              </a:rPr>
              <a:t>Tel Yavneh is located SE of Tel Aviv and has yet to be extensively excavated due in part to extensive medieval remains that cover her summit.</a:t>
            </a:r>
          </a:p>
          <a:p>
            <a:r>
              <a:rPr lang="en-US" dirty="0">
                <a:latin typeface="Berlin Sans FB" panose="020E0602020502020306" pitchFamily="34" charset="0"/>
              </a:rPr>
              <a:t>Chance discoveries of cultic figurines and vessels led to dramatic finds on a small adjacent mound, called “Temple Hill.”  Excavations by Raz </a:t>
            </a:r>
            <a:r>
              <a:rPr lang="en-US" dirty="0" err="1">
                <a:latin typeface="Berlin Sans FB" panose="020E0602020502020306" pitchFamily="34" charset="0"/>
              </a:rPr>
              <a:t>Kletter</a:t>
            </a:r>
            <a:r>
              <a:rPr lang="en-US" dirty="0">
                <a:latin typeface="Berlin Sans FB" panose="020E0602020502020306" pitchFamily="34" charset="0"/>
              </a:rPr>
              <a:t> revealed a huge </a:t>
            </a:r>
            <a:r>
              <a:rPr lang="en-US" i="1" dirty="0" err="1">
                <a:latin typeface="Berlin Sans FB" panose="020E0602020502020306" pitchFamily="34" charset="0"/>
              </a:rPr>
              <a:t>favissa</a:t>
            </a:r>
            <a:r>
              <a:rPr lang="en-US" i="1" dirty="0">
                <a:latin typeface="Berlin Sans FB" panose="020E0602020502020306" pitchFamily="34" charset="0"/>
              </a:rPr>
              <a:t> </a:t>
            </a:r>
            <a:r>
              <a:rPr lang="en-US" dirty="0">
                <a:latin typeface="Berlin Sans FB" panose="020E0602020502020306" pitchFamily="34" charset="0"/>
              </a:rPr>
              <a:t>or repository pit with ceremonially smashed vessels.</a:t>
            </a:r>
          </a:p>
          <a:p>
            <a:r>
              <a:rPr lang="en-US" dirty="0">
                <a:latin typeface="Berlin Sans FB" panose="020E0602020502020306" pitchFamily="34" charset="0"/>
              </a:rPr>
              <a:t>This rich assemblage dates to the late ninth-early eighth centuries BC and demonstrates Philistine influences, showing the site existed as a Philistine city just prior to and during Uzziah’s reign  </a:t>
            </a:r>
          </a:p>
        </p:txBody>
      </p:sp>
      <p:pic>
        <p:nvPicPr>
          <p:cNvPr id="2050" name="Picture 2" descr="Image result for tel yavne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18" r="9820"/>
          <a:stretch/>
        </p:blipFill>
        <p:spPr bwMode="auto">
          <a:xfrm>
            <a:off x="8871406" y="1825625"/>
            <a:ext cx="3229977" cy="49511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az kle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8533" y="3875710"/>
            <a:ext cx="2081859" cy="28967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yavneh 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28" y="3880022"/>
            <a:ext cx="2084030" cy="289674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yavne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7801" y="3875710"/>
            <a:ext cx="4355489" cy="290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588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41404"/>
          </a:xfrm>
        </p:spPr>
        <p:txBody>
          <a:bodyPr/>
          <a:lstStyle/>
          <a:p>
            <a:pPr algn="ctr"/>
            <a:r>
              <a:rPr lang="en-US" dirty="0">
                <a:latin typeface="Berlin Sans FB" panose="020E0602020502020306" pitchFamily="34" charset="0"/>
              </a:rPr>
              <a:t>Uzziah at Gath:  Tell es-Safi or Tell Ras Abu Hamid?</a:t>
            </a:r>
          </a:p>
        </p:txBody>
      </p:sp>
      <p:sp>
        <p:nvSpPr>
          <p:cNvPr id="3" name="Content Placeholder 2"/>
          <p:cNvSpPr>
            <a:spLocks noGrp="1"/>
          </p:cNvSpPr>
          <p:nvPr>
            <p:ph idx="1"/>
          </p:nvPr>
        </p:nvSpPr>
        <p:spPr>
          <a:xfrm>
            <a:off x="230659" y="741404"/>
            <a:ext cx="7199870" cy="3524075"/>
          </a:xfrm>
        </p:spPr>
        <p:txBody>
          <a:bodyPr>
            <a:normAutofit fontScale="85000" lnSpcReduction="20000"/>
          </a:bodyPr>
          <a:lstStyle/>
          <a:p>
            <a:r>
              <a:rPr lang="en-US" dirty="0">
                <a:latin typeface="Berlin Sans FB" panose="020E0602020502020306" pitchFamily="34" charset="0"/>
              </a:rPr>
              <a:t>The prominent site of Tell es-Safi, identified with Gath of the Philistines, was destroyed during the late ninth century BC by </a:t>
            </a:r>
            <a:r>
              <a:rPr lang="en-US" dirty="0" err="1">
                <a:latin typeface="Berlin Sans FB" panose="020E0602020502020306" pitchFamily="34" charset="0"/>
              </a:rPr>
              <a:t>Hazael</a:t>
            </a:r>
            <a:r>
              <a:rPr lang="en-US" dirty="0">
                <a:latin typeface="Berlin Sans FB" panose="020E0602020502020306" pitchFamily="34" charset="0"/>
              </a:rPr>
              <a:t> of Aram Damascus (2 Kgs 12:17).</a:t>
            </a:r>
          </a:p>
          <a:p>
            <a:r>
              <a:rPr lang="en-US" dirty="0">
                <a:latin typeface="Berlin Sans FB" panose="020E0602020502020306" pitchFamily="34" charset="0"/>
              </a:rPr>
              <a:t>A large 60 acre Judahite settlement rose at the site beginning in ca. 750 BC (towards the end of Uzziah’s reign and denoted as stratum A2), but no sign yet exists of an earlier eighth century BC destruction layer</a:t>
            </a:r>
          </a:p>
          <a:p>
            <a:r>
              <a:rPr lang="en-US" dirty="0">
                <a:latin typeface="Berlin Sans FB" panose="020E0602020502020306" pitchFamily="34" charset="0"/>
              </a:rPr>
              <a:t>Another site, Gath-</a:t>
            </a:r>
            <a:r>
              <a:rPr lang="en-US" dirty="0" err="1">
                <a:latin typeface="Berlin Sans FB" panose="020E0602020502020306" pitchFamily="34" charset="0"/>
              </a:rPr>
              <a:t>Gittaim</a:t>
            </a:r>
            <a:r>
              <a:rPr lang="en-US" dirty="0">
                <a:latin typeface="Berlin Sans FB" panose="020E0602020502020306" pitchFamily="34" charset="0"/>
              </a:rPr>
              <a:t>, identified with Tell Ras Abu Hamid to the NW of Tell es-Safi, may also be a candidate for Uzziah’s Gath and exhibits early eighth century BC occupational evidence (Stratum VI).</a:t>
            </a:r>
          </a:p>
        </p:txBody>
      </p:sp>
      <p:pic>
        <p:nvPicPr>
          <p:cNvPr id="8196" name="Picture 4" descr="Image result for tell es saf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671" y="741404"/>
            <a:ext cx="4537168" cy="302655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tell es saf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670" y="3803028"/>
            <a:ext cx="4537168" cy="301532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tell es saf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2904" y="4265479"/>
            <a:ext cx="1871258" cy="255287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tell es saf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177" y="4265479"/>
            <a:ext cx="1914657" cy="25528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6AF6E17-8BF5-4F4B-3920-A905080138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8303" y="4428877"/>
            <a:ext cx="3411644" cy="238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678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66118"/>
          </a:xfrm>
        </p:spPr>
        <p:txBody>
          <a:bodyPr/>
          <a:lstStyle/>
          <a:p>
            <a:pPr algn="ctr"/>
            <a:r>
              <a:rPr lang="en-US" dirty="0">
                <a:latin typeface="Berlin Sans FB" panose="020E0602020502020306" pitchFamily="34" charset="0"/>
              </a:rPr>
              <a:t>Uzziah at Ashdod and the Surrounding Settlements</a:t>
            </a:r>
          </a:p>
        </p:txBody>
      </p:sp>
      <p:sp>
        <p:nvSpPr>
          <p:cNvPr id="3" name="Content Placeholder 2"/>
          <p:cNvSpPr>
            <a:spLocks noGrp="1"/>
          </p:cNvSpPr>
          <p:nvPr>
            <p:ph idx="1"/>
          </p:nvPr>
        </p:nvSpPr>
        <p:spPr>
          <a:xfrm>
            <a:off x="107091" y="766120"/>
            <a:ext cx="8089479" cy="6016537"/>
          </a:xfrm>
        </p:spPr>
        <p:txBody>
          <a:bodyPr>
            <a:normAutofit fontScale="92500" lnSpcReduction="20000"/>
          </a:bodyPr>
          <a:lstStyle/>
          <a:p>
            <a:r>
              <a:rPr lang="en-US" dirty="0">
                <a:latin typeface="Berlin Sans FB" panose="020E0602020502020306" pitchFamily="34" charset="0"/>
              </a:rPr>
              <a:t>Ashdod was a major Philistine city covering 90 acres.  Strata 9-7 date to the eighth century BC.</a:t>
            </a:r>
          </a:p>
          <a:p>
            <a:r>
              <a:rPr lang="en-US" dirty="0">
                <a:latin typeface="Berlin Sans FB" panose="020E0602020502020306" pitchFamily="34" charset="0"/>
              </a:rPr>
              <a:t>A large six chamber gate from Area M closely parallels similar gates in Israel and Judah, notably an eighth century BC gate at Tel ‘Ira.  While the excavator attributed the destruction of this gate to Uzziah, recent studies dispute this.  Rather, Uzziah may have actually erected this gate after occupying the city.  A </a:t>
            </a:r>
            <a:r>
              <a:rPr lang="en-US" i="1" dirty="0" err="1">
                <a:latin typeface="Berlin Sans FB" panose="020E0602020502020306" pitchFamily="34" charset="0"/>
              </a:rPr>
              <a:t>lmlk</a:t>
            </a:r>
            <a:r>
              <a:rPr lang="en-US" dirty="0">
                <a:latin typeface="Berlin Sans FB" panose="020E0602020502020306" pitchFamily="34" charset="0"/>
              </a:rPr>
              <a:t> stamped handle and Hebrew inscriptions may also hint a Judahite control.</a:t>
            </a:r>
          </a:p>
          <a:p>
            <a:r>
              <a:rPr lang="en-US" dirty="0">
                <a:latin typeface="Berlin Sans FB" panose="020E0602020502020306" pitchFamily="34" charset="0"/>
              </a:rPr>
              <a:t>Salvage excavations at the base of the </a:t>
            </a:r>
            <a:r>
              <a:rPr lang="en-US" dirty="0" err="1">
                <a:latin typeface="Berlin Sans FB" panose="020E0602020502020306" pitchFamily="34" charset="0"/>
              </a:rPr>
              <a:t>tel</a:t>
            </a:r>
            <a:r>
              <a:rPr lang="en-US" dirty="0">
                <a:latin typeface="Berlin Sans FB" panose="020E0602020502020306" pitchFamily="34" charset="0"/>
              </a:rPr>
              <a:t> revealed an Assyrian administrative structure and two eighth century BC destructive layers beneath it.</a:t>
            </a:r>
          </a:p>
          <a:p>
            <a:r>
              <a:rPr lang="en-US" dirty="0">
                <a:latin typeface="Berlin Sans FB" panose="020E0602020502020306" pitchFamily="34" charset="0"/>
              </a:rPr>
              <a:t>Coastal sites that show possible eighth century BC occupational evidence include Yavneh-Yam, Rishon le-Zion, </a:t>
            </a:r>
            <a:r>
              <a:rPr lang="en-US" dirty="0" err="1">
                <a:latin typeface="Berlin Sans FB" panose="020E0602020502020306" pitchFamily="34" charset="0"/>
              </a:rPr>
              <a:t>Mesad</a:t>
            </a:r>
            <a:r>
              <a:rPr lang="en-US" dirty="0">
                <a:latin typeface="Berlin Sans FB" panose="020E0602020502020306" pitchFamily="34" charset="0"/>
              </a:rPr>
              <a:t> </a:t>
            </a:r>
            <a:r>
              <a:rPr lang="en-US" dirty="0" err="1">
                <a:latin typeface="Berlin Sans FB" panose="020E0602020502020306" pitchFamily="34" charset="0"/>
              </a:rPr>
              <a:t>Hashavyahu</a:t>
            </a:r>
            <a:r>
              <a:rPr lang="en-US" dirty="0">
                <a:latin typeface="Berlin Sans FB" panose="020E0602020502020306" pitchFamily="34" charset="0"/>
              </a:rPr>
              <a:t>, </a:t>
            </a:r>
            <a:r>
              <a:rPr lang="en-US" dirty="0" err="1">
                <a:latin typeface="Berlin Sans FB" panose="020E0602020502020306" pitchFamily="34" charset="0"/>
              </a:rPr>
              <a:t>Holot</a:t>
            </a:r>
            <a:r>
              <a:rPr lang="en-US" dirty="0">
                <a:latin typeface="Berlin Sans FB" panose="020E0602020502020306" pitchFamily="34" charset="0"/>
              </a:rPr>
              <a:t> Yavne, Tel </a:t>
            </a:r>
            <a:r>
              <a:rPr lang="en-US" dirty="0" err="1">
                <a:latin typeface="Berlin Sans FB" panose="020E0602020502020306" pitchFamily="34" charset="0"/>
              </a:rPr>
              <a:t>Mor</a:t>
            </a:r>
            <a:r>
              <a:rPr lang="en-US" dirty="0">
                <a:latin typeface="Berlin Sans FB" panose="020E0602020502020306" pitchFamily="34" charset="0"/>
              </a:rPr>
              <a:t> and additional sites in the vicinity of Ashkelon and Gaza.  These may have served Uzziah as new Judahite settlements</a:t>
            </a:r>
          </a:p>
        </p:txBody>
      </p:sp>
      <p:pic>
        <p:nvPicPr>
          <p:cNvPr id="3074" name="Picture 2" descr="Image result for moshe dot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643" y="766120"/>
            <a:ext cx="3649285" cy="23781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oshe dot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643" y="3256702"/>
            <a:ext cx="3688577" cy="3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82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5" y="57666"/>
            <a:ext cx="12009823" cy="758566"/>
          </a:xfrm>
        </p:spPr>
        <p:txBody>
          <a:bodyPr>
            <a:normAutofit/>
          </a:bodyPr>
          <a:lstStyle/>
          <a:p>
            <a:pPr algn="ctr"/>
            <a:r>
              <a:rPr lang="en-US" sz="3600" dirty="0">
                <a:latin typeface="Berlin Sans FB" panose="020E0602020502020306" pitchFamily="34" charset="0"/>
              </a:rPr>
              <a:t>Uzziah’s Domination of the Ammonites, Arabs and </a:t>
            </a:r>
            <a:r>
              <a:rPr lang="en-US" sz="3600" dirty="0" err="1">
                <a:latin typeface="Berlin Sans FB" panose="020E0602020502020306" pitchFamily="34" charset="0"/>
              </a:rPr>
              <a:t>Meunites</a:t>
            </a:r>
            <a:endParaRPr lang="en-US" sz="3600" dirty="0">
              <a:latin typeface="Berlin Sans FB" panose="020E0602020502020306" pitchFamily="34" charset="0"/>
            </a:endParaRPr>
          </a:p>
        </p:txBody>
      </p:sp>
      <p:sp>
        <p:nvSpPr>
          <p:cNvPr id="3" name="Content Placeholder 2"/>
          <p:cNvSpPr>
            <a:spLocks noGrp="1"/>
          </p:cNvSpPr>
          <p:nvPr>
            <p:ph idx="1"/>
          </p:nvPr>
        </p:nvSpPr>
        <p:spPr>
          <a:xfrm>
            <a:off x="90616" y="816232"/>
            <a:ext cx="10462054" cy="2190579"/>
          </a:xfrm>
        </p:spPr>
        <p:txBody>
          <a:bodyPr>
            <a:normAutofit fontScale="77500" lnSpcReduction="20000"/>
          </a:bodyPr>
          <a:lstStyle/>
          <a:p>
            <a:r>
              <a:rPr lang="he-IL" dirty="0">
                <a:latin typeface="Berlin Sans FB" panose="020E0602020502020306" pitchFamily="34" charset="0"/>
              </a:rPr>
              <a:t>וַיַּעְזְרֵהוּ הָאֱלֹהִים עַל-פְּלִשְׁתִּים וְעַל-הערביים (הָעַרְבִים), הַיֹּשְׁבִים בְּגוּר-בָּעַל--וְהַמְּעוּנִים.</a:t>
            </a:r>
            <a:endParaRPr lang="en-US" dirty="0">
              <a:latin typeface="Berlin Sans FB" panose="020E0602020502020306" pitchFamily="34" charset="0"/>
            </a:endParaRPr>
          </a:p>
          <a:p>
            <a:r>
              <a:rPr lang="en-US" dirty="0">
                <a:latin typeface="Berlin Sans FB" panose="020E0602020502020306" pitchFamily="34" charset="0"/>
              </a:rPr>
              <a:t>God helped him against the Philistines and against the Arabians who lived in </a:t>
            </a:r>
            <a:r>
              <a:rPr lang="en-US" dirty="0" err="1">
                <a:latin typeface="Berlin Sans FB" panose="020E0602020502020306" pitchFamily="34" charset="0"/>
              </a:rPr>
              <a:t>Gurbaal</a:t>
            </a:r>
            <a:r>
              <a:rPr lang="en-US" dirty="0">
                <a:latin typeface="Berlin Sans FB" panose="020E0602020502020306" pitchFamily="34" charset="0"/>
              </a:rPr>
              <a:t> and against the </a:t>
            </a:r>
            <a:r>
              <a:rPr lang="en-US" dirty="0" err="1">
                <a:latin typeface="Berlin Sans FB" panose="020E0602020502020306" pitchFamily="34" charset="0"/>
              </a:rPr>
              <a:t>Meunites</a:t>
            </a:r>
            <a:r>
              <a:rPr lang="en-US" dirty="0">
                <a:latin typeface="Berlin Sans FB" panose="020E0602020502020306" pitchFamily="34" charset="0"/>
              </a:rPr>
              <a:t>. The Ammonites paid tribute to Uzziah (2 </a:t>
            </a:r>
            <a:r>
              <a:rPr lang="en-US" dirty="0" err="1">
                <a:latin typeface="Berlin Sans FB" panose="020E0602020502020306" pitchFamily="34" charset="0"/>
              </a:rPr>
              <a:t>Chr</a:t>
            </a:r>
            <a:r>
              <a:rPr lang="en-US" dirty="0">
                <a:latin typeface="Berlin Sans FB" panose="020E0602020502020306" pitchFamily="34" charset="0"/>
              </a:rPr>
              <a:t> 26:7-8a)</a:t>
            </a:r>
          </a:p>
          <a:p>
            <a:r>
              <a:rPr lang="en-US" dirty="0">
                <a:latin typeface="Berlin Sans FB" panose="020E0602020502020306" pitchFamily="34" charset="0"/>
              </a:rPr>
              <a:t>The </a:t>
            </a:r>
            <a:r>
              <a:rPr lang="en-US" dirty="0" err="1">
                <a:latin typeface="Berlin Sans FB" panose="020E0602020502020306" pitchFamily="34" charset="0"/>
              </a:rPr>
              <a:t>Meunites</a:t>
            </a:r>
            <a:r>
              <a:rPr lang="en-US" dirty="0">
                <a:latin typeface="Berlin Sans FB" panose="020E0602020502020306" pitchFamily="34" charset="0"/>
              </a:rPr>
              <a:t> were unknown outside of the biblical texts until </a:t>
            </a:r>
            <a:r>
              <a:rPr lang="en-US" dirty="0" err="1">
                <a:latin typeface="Berlin Sans FB" panose="020E0602020502020306" pitchFamily="34" charset="0"/>
              </a:rPr>
              <a:t>Hayim</a:t>
            </a:r>
            <a:r>
              <a:rPr lang="en-US" dirty="0">
                <a:latin typeface="Berlin Sans FB" panose="020E0602020502020306" pitchFamily="34" charset="0"/>
              </a:rPr>
              <a:t> </a:t>
            </a:r>
            <a:r>
              <a:rPr lang="en-US" dirty="0" err="1">
                <a:latin typeface="Berlin Sans FB" panose="020E0602020502020306" pitchFamily="34" charset="0"/>
              </a:rPr>
              <a:t>Tadmor</a:t>
            </a:r>
            <a:r>
              <a:rPr lang="en-US" dirty="0">
                <a:latin typeface="Berlin Sans FB" panose="020E0602020502020306" pitchFamily="34" charset="0"/>
              </a:rPr>
              <a:t> read their name in the annals of Assyrian king Tiglath-</a:t>
            </a:r>
            <a:r>
              <a:rPr lang="en-US" dirty="0" err="1">
                <a:latin typeface="Berlin Sans FB" panose="020E0602020502020306" pitchFamily="34" charset="0"/>
              </a:rPr>
              <a:t>pileser</a:t>
            </a:r>
            <a:r>
              <a:rPr lang="en-US" dirty="0">
                <a:latin typeface="Berlin Sans FB" panose="020E0602020502020306" pitchFamily="34" charset="0"/>
              </a:rPr>
              <a:t> III (745-727 BC).  </a:t>
            </a:r>
          </a:p>
          <a:p>
            <a:r>
              <a:rPr lang="en-US" dirty="0">
                <a:latin typeface="Berlin Sans FB" panose="020E0602020502020306" pitchFamily="34" charset="0"/>
              </a:rPr>
              <a:t>Evidence from Tall </a:t>
            </a:r>
            <a:r>
              <a:rPr lang="en-US" dirty="0" err="1">
                <a:latin typeface="Berlin Sans FB" panose="020E0602020502020306" pitchFamily="34" charset="0"/>
              </a:rPr>
              <a:t>Jalul</a:t>
            </a:r>
            <a:r>
              <a:rPr lang="en-US" dirty="0">
                <a:latin typeface="Berlin Sans FB" panose="020E0602020502020306" pitchFamily="34" charset="0"/>
              </a:rPr>
              <a:t>, near Madaba, Jordan, seems to indicate Judahite influence in the Ammonite </a:t>
            </a:r>
            <a:r>
              <a:rPr lang="en-US" i="1" dirty="0" err="1">
                <a:latin typeface="Berlin Sans FB" panose="020E0602020502020306" pitchFamily="34" charset="0"/>
              </a:rPr>
              <a:t>mishor</a:t>
            </a:r>
            <a:r>
              <a:rPr lang="en-US" dirty="0">
                <a:latin typeface="Berlin Sans FB" panose="020E0602020502020306" pitchFamily="34" charset="0"/>
              </a:rPr>
              <a:t> (2 </a:t>
            </a:r>
            <a:r>
              <a:rPr lang="en-US" dirty="0" err="1">
                <a:latin typeface="Berlin Sans FB" panose="020E0602020502020306" pitchFamily="34" charset="0"/>
              </a:rPr>
              <a:t>Chr</a:t>
            </a:r>
            <a:r>
              <a:rPr lang="en-US" dirty="0">
                <a:latin typeface="Berlin Sans FB" panose="020E0602020502020306" pitchFamily="34" charset="0"/>
              </a:rPr>
              <a:t> 26:10) during the eight century BC  </a:t>
            </a:r>
          </a:p>
          <a:p>
            <a:endParaRPr lang="en-US" dirty="0">
              <a:latin typeface="Berlin Sans FB" panose="020E0602020502020306" pitchFamily="34" charset="0"/>
            </a:endParaRPr>
          </a:p>
        </p:txBody>
      </p:sp>
      <p:pic>
        <p:nvPicPr>
          <p:cNvPr id="11266" name="Picture 2" descr="Image result for madaba plain"/>
          <p:cNvPicPr>
            <a:picLocks noChangeAspect="1" noChangeArrowheads="1"/>
          </p:cNvPicPr>
          <p:nvPr/>
        </p:nvPicPr>
        <p:blipFill rotWithShape="1">
          <a:blip r:embed="rId2">
            <a:extLst>
              <a:ext uri="{28A0092B-C50C-407E-A947-70E740481C1C}">
                <a14:useLocalDpi xmlns:a14="http://schemas.microsoft.com/office/drawing/2010/main" val="0"/>
              </a:ext>
            </a:extLst>
          </a:blip>
          <a:srcRect t="9923"/>
          <a:stretch/>
        </p:blipFill>
        <p:spPr bwMode="auto">
          <a:xfrm>
            <a:off x="90615" y="3064476"/>
            <a:ext cx="12009823" cy="371028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with my chariots tadm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4657" y="816232"/>
            <a:ext cx="1445782" cy="219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203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44" y="181233"/>
            <a:ext cx="6367848" cy="1145059"/>
          </a:xfrm>
        </p:spPr>
        <p:txBody>
          <a:bodyPr>
            <a:normAutofit/>
          </a:bodyPr>
          <a:lstStyle/>
          <a:p>
            <a:r>
              <a:rPr lang="en-US" sz="3600" dirty="0">
                <a:latin typeface="Berlin Sans FB" panose="020E0602020502020306" pitchFamily="34" charset="0"/>
              </a:rPr>
              <a:t>Uzziah’s Towers and Cisterns in the Steppe (Wilderness of Judah)</a:t>
            </a:r>
          </a:p>
        </p:txBody>
      </p:sp>
      <p:sp>
        <p:nvSpPr>
          <p:cNvPr id="3" name="Content Placeholder 2"/>
          <p:cNvSpPr>
            <a:spLocks noGrp="1"/>
          </p:cNvSpPr>
          <p:nvPr>
            <p:ph idx="1"/>
          </p:nvPr>
        </p:nvSpPr>
        <p:spPr>
          <a:xfrm>
            <a:off x="140044" y="1326292"/>
            <a:ext cx="6244280" cy="5468809"/>
          </a:xfrm>
        </p:spPr>
        <p:txBody>
          <a:bodyPr/>
          <a:lstStyle/>
          <a:p>
            <a:r>
              <a:rPr lang="he-IL" dirty="0"/>
              <a:t> וַיִּבֶן מִגְדָּלִים בַּמִּדְבָּר, וַיַּחְצֹב בֹּרוֹת רַבִּים</a:t>
            </a:r>
            <a:endParaRPr lang="en-US" dirty="0">
              <a:latin typeface="Berlin Sans FB" panose="020E0602020502020306" pitchFamily="34" charset="0"/>
            </a:endParaRPr>
          </a:p>
          <a:p>
            <a:r>
              <a:rPr lang="en-US" dirty="0">
                <a:latin typeface="Berlin Sans FB" panose="020E0602020502020306" pitchFamily="34" charset="0"/>
              </a:rPr>
              <a:t>And he built towers in the wilderness and cut out many cisterns (2 </a:t>
            </a:r>
            <a:r>
              <a:rPr lang="en-US" dirty="0" err="1">
                <a:latin typeface="Berlin Sans FB" panose="020E0602020502020306" pitchFamily="34" charset="0"/>
              </a:rPr>
              <a:t>Chr</a:t>
            </a:r>
            <a:r>
              <a:rPr lang="en-US" dirty="0">
                <a:latin typeface="Berlin Sans FB" panose="020E0602020502020306" pitchFamily="34" charset="0"/>
              </a:rPr>
              <a:t> 26:9 ESV)</a:t>
            </a:r>
          </a:p>
          <a:p>
            <a:r>
              <a:rPr lang="en-US" dirty="0">
                <a:latin typeface="Berlin Sans FB" panose="020E0602020502020306" pitchFamily="34" charset="0"/>
              </a:rPr>
              <a:t>Iron Age II (eighth century BC) fortified settlements, towers, cisterns and water catchment systems at Qumran, Ein </a:t>
            </a:r>
            <a:r>
              <a:rPr lang="en-US" dirty="0" err="1">
                <a:latin typeface="Berlin Sans FB" panose="020E0602020502020306" pitchFamily="34" charset="0"/>
              </a:rPr>
              <a:t>Feshkha</a:t>
            </a:r>
            <a:r>
              <a:rPr lang="en-US" dirty="0">
                <a:latin typeface="Berlin Sans FB" panose="020E0602020502020306" pitchFamily="34" charset="0"/>
              </a:rPr>
              <a:t>, Ein </a:t>
            </a:r>
            <a:r>
              <a:rPr lang="en-US" dirty="0" err="1">
                <a:latin typeface="Berlin Sans FB" panose="020E0602020502020306" pitchFamily="34" charset="0"/>
              </a:rPr>
              <a:t>Gedi</a:t>
            </a:r>
            <a:r>
              <a:rPr lang="en-US" dirty="0">
                <a:latin typeface="Berlin Sans FB" panose="020E0602020502020306" pitchFamily="34" charset="0"/>
              </a:rPr>
              <a:t>, three sites in the Valley of </a:t>
            </a:r>
            <a:r>
              <a:rPr lang="en-US" dirty="0" err="1">
                <a:latin typeface="Berlin Sans FB" panose="020E0602020502020306" pitchFamily="34" charset="0"/>
              </a:rPr>
              <a:t>Achor</a:t>
            </a:r>
            <a:r>
              <a:rPr lang="en-US" dirty="0">
                <a:latin typeface="Berlin Sans FB" panose="020E0602020502020306" pitchFamily="34" charset="0"/>
              </a:rPr>
              <a:t> and </a:t>
            </a:r>
            <a:r>
              <a:rPr lang="en-US" dirty="0" err="1">
                <a:latin typeface="Berlin Sans FB" panose="020E0602020502020306" pitchFamily="34" charset="0"/>
              </a:rPr>
              <a:t>Mesad</a:t>
            </a:r>
            <a:r>
              <a:rPr lang="en-US" dirty="0">
                <a:latin typeface="Berlin Sans FB" panose="020E0602020502020306" pitchFamily="34" charset="0"/>
              </a:rPr>
              <a:t> </a:t>
            </a:r>
            <a:r>
              <a:rPr lang="en-US" dirty="0" err="1">
                <a:latin typeface="Berlin Sans FB" panose="020E0602020502020306" pitchFamily="34" charset="0"/>
              </a:rPr>
              <a:t>Gozal</a:t>
            </a:r>
            <a:endParaRPr lang="en-US" dirty="0">
              <a:latin typeface="Berlin Sans FB" panose="020E0602020502020306" pitchFamily="34" charset="0"/>
            </a:endParaRPr>
          </a:p>
          <a:p>
            <a:r>
              <a:rPr lang="en-US" dirty="0">
                <a:latin typeface="Berlin Sans FB" panose="020E0602020502020306" pitchFamily="34" charset="0"/>
              </a:rPr>
              <a:t>Despite the clear reference to the Wilderness of Judah here, many scholars identified remains in the Negeb Highlands to Uzziah</a:t>
            </a:r>
          </a:p>
        </p:txBody>
      </p:sp>
      <p:pic>
        <p:nvPicPr>
          <p:cNvPr id="6146" name="Picture 2" descr="Image result for qum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557" y="3956579"/>
            <a:ext cx="5519350" cy="28385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Uzziah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557" y="118026"/>
            <a:ext cx="5519350" cy="376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814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57880"/>
          </a:xfrm>
        </p:spPr>
        <p:txBody>
          <a:bodyPr>
            <a:normAutofit fontScale="90000"/>
          </a:bodyPr>
          <a:lstStyle/>
          <a:p>
            <a:pPr algn="ctr"/>
            <a:r>
              <a:rPr lang="en-US" dirty="0">
                <a:latin typeface="Berlin Sans FB" panose="020E0602020502020306" pitchFamily="34" charset="0"/>
              </a:rPr>
              <a:t>Uzziah’s Name was known “to the Borders of Egypt”</a:t>
            </a:r>
          </a:p>
        </p:txBody>
      </p:sp>
      <p:sp>
        <p:nvSpPr>
          <p:cNvPr id="3" name="Content Placeholder 2"/>
          <p:cNvSpPr>
            <a:spLocks noGrp="1"/>
          </p:cNvSpPr>
          <p:nvPr>
            <p:ph idx="1"/>
          </p:nvPr>
        </p:nvSpPr>
        <p:spPr>
          <a:xfrm>
            <a:off x="148281" y="757882"/>
            <a:ext cx="7297307" cy="3838832"/>
          </a:xfrm>
        </p:spPr>
        <p:txBody>
          <a:bodyPr>
            <a:normAutofit fontScale="92500" lnSpcReduction="20000"/>
          </a:bodyPr>
          <a:lstStyle/>
          <a:p>
            <a:r>
              <a:rPr lang="he-IL" dirty="0"/>
              <a:t>וַיֵּלֶךְ שְׁמוֹ עַד-לְבוֹא מִצְרַיִם</a:t>
            </a:r>
            <a:endParaRPr lang="en-US" dirty="0">
              <a:latin typeface="Berlin Sans FB" panose="020E0602020502020306" pitchFamily="34" charset="0"/>
            </a:endParaRPr>
          </a:p>
          <a:p>
            <a:r>
              <a:rPr lang="en-US" dirty="0">
                <a:latin typeface="Berlin Sans FB" panose="020E0602020502020306" pitchFamily="34" charset="0"/>
              </a:rPr>
              <a:t>…and his (Uzziah’s) fame spread even to the border of Egypt, for he became very strong (2 </a:t>
            </a:r>
            <a:r>
              <a:rPr lang="en-US" dirty="0" err="1">
                <a:latin typeface="Berlin Sans FB" panose="020E0602020502020306" pitchFamily="34" charset="0"/>
              </a:rPr>
              <a:t>Chr</a:t>
            </a:r>
            <a:r>
              <a:rPr lang="en-US" dirty="0">
                <a:latin typeface="Berlin Sans FB" panose="020E0602020502020306" pitchFamily="34" charset="0"/>
              </a:rPr>
              <a:t> 26:8 ESV)</a:t>
            </a:r>
          </a:p>
          <a:p>
            <a:r>
              <a:rPr lang="en-US" dirty="0">
                <a:latin typeface="Berlin Sans FB" panose="020E0602020502020306" pitchFamily="34" charset="0"/>
              </a:rPr>
              <a:t>The ninth-eighth century BC site of </a:t>
            </a:r>
            <a:r>
              <a:rPr lang="en-US" dirty="0" err="1">
                <a:latin typeface="Berlin Sans FB" panose="020E0602020502020306" pitchFamily="34" charset="0"/>
              </a:rPr>
              <a:t>Kuntillet</a:t>
            </a:r>
            <a:r>
              <a:rPr lang="en-US" dirty="0">
                <a:latin typeface="Berlin Sans FB" panose="020E0602020502020306" pitchFamily="34" charset="0"/>
              </a:rPr>
              <a:t> ‘</a:t>
            </a:r>
            <a:r>
              <a:rPr lang="en-US" dirty="0" err="1">
                <a:latin typeface="Berlin Sans FB" panose="020E0602020502020306" pitchFamily="34" charset="0"/>
              </a:rPr>
              <a:t>Ajrud</a:t>
            </a:r>
            <a:r>
              <a:rPr lang="en-US" dirty="0">
                <a:latin typeface="Berlin Sans FB" panose="020E0602020502020306" pitchFamily="34" charset="0"/>
              </a:rPr>
              <a:t> in east Sinai bears evidence (both ceramic and epigraphic) of a joint Israelite-Judahite venture to establish a border and trading post near the Gaza Road.  This foreign trade connectivity with Arabian caravans and geo-political contact with Egyptians is reflected in </a:t>
            </a:r>
            <a:r>
              <a:rPr lang="en-US" dirty="0" err="1">
                <a:latin typeface="Berlin Sans FB" panose="020E0602020502020306" pitchFamily="34" charset="0"/>
              </a:rPr>
              <a:t>Chr’s</a:t>
            </a:r>
            <a:r>
              <a:rPr lang="en-US" dirty="0">
                <a:latin typeface="Berlin Sans FB" panose="020E0602020502020306" pitchFamily="34" charset="0"/>
              </a:rPr>
              <a:t> statement above</a:t>
            </a:r>
          </a:p>
        </p:txBody>
      </p:sp>
      <p:pic>
        <p:nvPicPr>
          <p:cNvPr id="2054" name="Picture 6" descr="Image result for kuntillet ajru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0562" y="4317154"/>
            <a:ext cx="2573994" cy="24364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kuntillet ajr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5069" y="757881"/>
            <a:ext cx="4489487" cy="34681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kuntillet 'ajrud Meshe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27" t="5696" r="22784" b="3155"/>
          <a:stretch/>
        </p:blipFill>
        <p:spPr bwMode="auto">
          <a:xfrm>
            <a:off x="7525070" y="4296824"/>
            <a:ext cx="1836010" cy="24567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zeev mesh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8529" y="4700880"/>
            <a:ext cx="4587059" cy="20527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kuntillet ajru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91" y="4700880"/>
            <a:ext cx="2736248" cy="20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528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779741" cy="757880"/>
          </a:xfrm>
        </p:spPr>
        <p:txBody>
          <a:bodyPr/>
          <a:lstStyle/>
          <a:p>
            <a:pPr algn="ctr"/>
            <a:r>
              <a:rPr lang="en-US" dirty="0">
                <a:latin typeface="Berlin Sans FB" panose="020E0602020502020306" pitchFamily="34" charset="0"/>
              </a:rPr>
              <a:t>Jerusalem and Environs</a:t>
            </a:r>
          </a:p>
        </p:txBody>
      </p:sp>
      <p:sp>
        <p:nvSpPr>
          <p:cNvPr id="3" name="Content Placeholder 2"/>
          <p:cNvSpPr>
            <a:spLocks noGrp="1"/>
          </p:cNvSpPr>
          <p:nvPr>
            <p:ph idx="1"/>
          </p:nvPr>
        </p:nvSpPr>
        <p:spPr>
          <a:xfrm>
            <a:off x="98853" y="757880"/>
            <a:ext cx="6731679" cy="3445003"/>
          </a:xfrm>
        </p:spPr>
        <p:txBody>
          <a:bodyPr>
            <a:normAutofit fontScale="62500" lnSpcReduction="20000"/>
          </a:bodyPr>
          <a:lstStyle/>
          <a:p>
            <a:r>
              <a:rPr lang="he-IL" dirty="0"/>
              <a:t>וַיִּבֶן עֻזִּיָּהוּ מִגְדָּלִים בִּירוּשָׁלִַם, עַל-שַׁעַר הַפִּנָּה </a:t>
            </a:r>
            <a:r>
              <a:rPr lang="he-IL" dirty="0">
                <a:latin typeface="Berlin Sans FB" panose="020E0602020502020306" pitchFamily="34" charset="0"/>
              </a:rPr>
              <a:t>וְעַל-שַׁעַר הַגַּיְא וְעַל-הַמִּקְצוֹעַ; וַיְחַזְּקֵם</a:t>
            </a:r>
            <a:endParaRPr lang="en-US" dirty="0">
              <a:latin typeface="Berlin Sans FB" panose="020E0602020502020306" pitchFamily="34" charset="0"/>
            </a:endParaRPr>
          </a:p>
          <a:p>
            <a:r>
              <a:rPr lang="en-US" dirty="0">
                <a:latin typeface="Berlin Sans FB" panose="020E0602020502020306" pitchFamily="34" charset="0"/>
              </a:rPr>
              <a:t>Moreover, Uzziah built towers in Jerusalem at the Corner Gate and at the Valley Gate and at the Angle, and fortified them (2 </a:t>
            </a:r>
            <a:r>
              <a:rPr lang="en-US" dirty="0" err="1">
                <a:latin typeface="Berlin Sans FB" panose="020E0602020502020306" pitchFamily="34" charset="0"/>
              </a:rPr>
              <a:t>Chr</a:t>
            </a:r>
            <a:r>
              <a:rPr lang="en-US" dirty="0">
                <a:latin typeface="Berlin Sans FB" panose="020E0602020502020306" pitchFamily="34" charset="0"/>
              </a:rPr>
              <a:t> 26:9 ESV). </a:t>
            </a:r>
          </a:p>
          <a:p>
            <a:r>
              <a:rPr lang="en-US" dirty="0">
                <a:latin typeface="Berlin Sans FB" panose="020E0602020502020306" pitchFamily="34" charset="0"/>
              </a:rPr>
              <a:t>Excavations by Charles Warren, Kathleen Kenyon and </a:t>
            </a:r>
            <a:r>
              <a:rPr lang="en-US" dirty="0" err="1">
                <a:latin typeface="Berlin Sans FB" panose="020E0602020502020306" pitchFamily="34" charset="0"/>
              </a:rPr>
              <a:t>Eilat</a:t>
            </a:r>
            <a:r>
              <a:rPr lang="en-US" dirty="0">
                <a:latin typeface="Berlin Sans FB" panose="020E0602020502020306" pitchFamily="34" charset="0"/>
              </a:rPr>
              <a:t> </a:t>
            </a:r>
            <a:r>
              <a:rPr lang="en-US" dirty="0" err="1">
                <a:latin typeface="Berlin Sans FB" panose="020E0602020502020306" pitchFamily="34" charset="0"/>
              </a:rPr>
              <a:t>Mazar</a:t>
            </a:r>
            <a:r>
              <a:rPr lang="en-US" dirty="0">
                <a:latin typeface="Berlin Sans FB" panose="020E0602020502020306" pitchFamily="34" charset="0"/>
              </a:rPr>
              <a:t> have uncovered a tower and royal gateway along the slanted </a:t>
            </a:r>
            <a:r>
              <a:rPr lang="en-US" dirty="0" err="1">
                <a:latin typeface="Berlin Sans FB" panose="020E0602020502020306" pitchFamily="34" charset="0"/>
              </a:rPr>
              <a:t>Ophel</a:t>
            </a:r>
            <a:r>
              <a:rPr lang="en-US" dirty="0">
                <a:latin typeface="Berlin Sans FB" panose="020E0602020502020306" pitchFamily="34" charset="0"/>
              </a:rPr>
              <a:t> wall that may be identified as the Angle Tower and Water Gate.</a:t>
            </a:r>
          </a:p>
          <a:p>
            <a:r>
              <a:rPr lang="en-US" dirty="0">
                <a:latin typeface="Berlin Sans FB" panose="020E0602020502020306" pitchFamily="34" charset="0"/>
              </a:rPr>
              <a:t>The location of the Valley Gate and Corner Gate are uncertain and may either reflect an earlier walled expansion onto the Western Hill or may be part of the original defenses surrounding the City of David and Temple Mount (2 Kgs 14:13; 2 </a:t>
            </a:r>
            <a:r>
              <a:rPr lang="en-US" dirty="0" err="1">
                <a:latin typeface="Berlin Sans FB" panose="020E0602020502020306" pitchFamily="34" charset="0"/>
              </a:rPr>
              <a:t>Chr</a:t>
            </a:r>
            <a:r>
              <a:rPr lang="en-US" dirty="0">
                <a:latin typeface="Berlin Sans FB" panose="020E0602020502020306" pitchFamily="34" charset="0"/>
              </a:rPr>
              <a:t> 25:23; </a:t>
            </a:r>
            <a:r>
              <a:rPr lang="en-US" dirty="0" err="1">
                <a:latin typeface="Berlin Sans FB" panose="020E0602020502020306" pitchFamily="34" charset="0"/>
              </a:rPr>
              <a:t>Jer</a:t>
            </a:r>
            <a:r>
              <a:rPr lang="en-US" dirty="0">
                <a:latin typeface="Berlin Sans FB" panose="020E0602020502020306" pitchFamily="34" charset="0"/>
              </a:rPr>
              <a:t> 31:38; </a:t>
            </a:r>
            <a:r>
              <a:rPr lang="en-US" dirty="0" err="1">
                <a:latin typeface="Berlin Sans FB" panose="020E0602020502020306" pitchFamily="34" charset="0"/>
              </a:rPr>
              <a:t>Neh</a:t>
            </a:r>
            <a:r>
              <a:rPr lang="en-US" dirty="0">
                <a:latin typeface="Berlin Sans FB" panose="020E0602020502020306" pitchFamily="34" charset="0"/>
              </a:rPr>
              <a:t> 2:13-15; 3:13, 31-32).</a:t>
            </a:r>
          </a:p>
        </p:txBody>
      </p:sp>
      <p:pic>
        <p:nvPicPr>
          <p:cNvPr id="3076" name="Picture 4" descr="Image result for outer tower oph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7610" y="4311941"/>
            <a:ext cx="3222921" cy="2417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expansion of iron age jerusa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3704" y="83223"/>
            <a:ext cx="5157605" cy="6645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western tower oph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53" y="4311942"/>
            <a:ext cx="3418790" cy="241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302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33744"/>
          </a:xfrm>
        </p:spPr>
        <p:txBody>
          <a:bodyPr/>
          <a:lstStyle/>
          <a:p>
            <a:r>
              <a:rPr lang="en-US" dirty="0">
                <a:latin typeface="Berlin Sans FB" panose="020E0602020502020306" pitchFamily="34" charset="0"/>
              </a:rPr>
              <a:t>The </a:t>
            </a:r>
            <a:r>
              <a:rPr lang="en-US" dirty="0" err="1">
                <a:latin typeface="Berlin Sans FB" panose="020E0602020502020306" pitchFamily="34" charset="0"/>
              </a:rPr>
              <a:t>Ophel</a:t>
            </a:r>
            <a:r>
              <a:rPr lang="en-US" dirty="0">
                <a:latin typeface="Berlin Sans FB" panose="020E0602020502020306" pitchFamily="34" charset="0"/>
              </a:rPr>
              <a:t> Gateway</a:t>
            </a:r>
            <a:br>
              <a:rPr lang="en-US" sz="2400" dirty="0">
                <a:latin typeface="Berlin Sans FB" panose="020E0602020502020306" pitchFamily="34" charset="0"/>
              </a:rPr>
            </a:br>
            <a:r>
              <a:rPr lang="en-US" sz="2400" dirty="0">
                <a:latin typeface="Berlin Sans FB" panose="020E0602020502020306" pitchFamily="34" charset="0"/>
              </a:rPr>
              <a:t>The Royal Quarter of Jerusalem during the Kingdom of Judah</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291" y="1275222"/>
            <a:ext cx="5941434" cy="5478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6"/>
          <a:stretch/>
        </p:blipFill>
        <p:spPr bwMode="auto">
          <a:xfrm>
            <a:off x="10408059" y="3704471"/>
            <a:ext cx="1632239" cy="124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5322" r="23726" b="9613"/>
          <a:stretch/>
        </p:blipFill>
        <p:spPr bwMode="auto">
          <a:xfrm>
            <a:off x="10321261" y="5005066"/>
            <a:ext cx="1753055" cy="174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4182" y="1275222"/>
            <a:ext cx="4108501" cy="5478003"/>
          </a:xfrm>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1261" y="1275222"/>
            <a:ext cx="1783503" cy="2373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05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44" y="107434"/>
            <a:ext cx="8122507" cy="923821"/>
          </a:xfrm>
        </p:spPr>
        <p:txBody>
          <a:bodyPr>
            <a:normAutofit fontScale="90000"/>
          </a:bodyPr>
          <a:lstStyle/>
          <a:p>
            <a:pPr algn="ctr"/>
            <a:r>
              <a:rPr lang="en-US" dirty="0">
                <a:latin typeface="Berlin Sans FB" panose="020E0602020502020306" pitchFamily="34" charset="0"/>
              </a:rPr>
              <a:t>Uzziah’s Quarantine and Burial </a:t>
            </a:r>
            <a:br>
              <a:rPr lang="en-US" dirty="0">
                <a:latin typeface="Berlin Sans FB" panose="020E0602020502020306" pitchFamily="34" charset="0"/>
              </a:rPr>
            </a:br>
            <a:r>
              <a:rPr lang="en-US" dirty="0">
                <a:latin typeface="Berlin Sans FB" panose="020E0602020502020306" pitchFamily="34" charset="0"/>
              </a:rPr>
              <a:t>at Ramat </a:t>
            </a:r>
            <a:r>
              <a:rPr lang="en-US" dirty="0" err="1">
                <a:latin typeface="Berlin Sans FB" panose="020E0602020502020306" pitchFamily="34" charset="0"/>
              </a:rPr>
              <a:t>Rahel</a:t>
            </a:r>
            <a:endParaRPr lang="en-US" dirty="0">
              <a:latin typeface="Berlin Sans FB" panose="020E0602020502020306" pitchFamily="34" charset="0"/>
            </a:endParaRPr>
          </a:p>
        </p:txBody>
      </p:sp>
      <p:sp>
        <p:nvSpPr>
          <p:cNvPr id="3" name="Content Placeholder 2"/>
          <p:cNvSpPr>
            <a:spLocks noGrp="1"/>
          </p:cNvSpPr>
          <p:nvPr>
            <p:ph idx="1"/>
          </p:nvPr>
        </p:nvSpPr>
        <p:spPr>
          <a:xfrm>
            <a:off x="140044" y="1169773"/>
            <a:ext cx="8122508" cy="2758526"/>
          </a:xfrm>
        </p:spPr>
        <p:txBody>
          <a:bodyPr>
            <a:normAutofit fontScale="55000" lnSpcReduction="20000"/>
          </a:bodyPr>
          <a:lstStyle/>
          <a:p>
            <a:r>
              <a:rPr lang="en-US" dirty="0">
                <a:latin typeface="Berlin Sans FB" panose="020E0602020502020306" pitchFamily="34" charset="0"/>
              </a:rPr>
              <a:t>2 </a:t>
            </a:r>
            <a:r>
              <a:rPr lang="en-US" dirty="0" err="1">
                <a:latin typeface="Berlin Sans FB" panose="020E0602020502020306" pitchFamily="34" charset="0"/>
              </a:rPr>
              <a:t>Chr</a:t>
            </a:r>
            <a:r>
              <a:rPr lang="en-US" dirty="0">
                <a:latin typeface="Berlin Sans FB" panose="020E0602020502020306" pitchFamily="34" charset="0"/>
              </a:rPr>
              <a:t> 26:21-23 (2 Kgs 15:5-6)</a:t>
            </a:r>
          </a:p>
          <a:p>
            <a:r>
              <a:rPr lang="en-US" dirty="0">
                <a:latin typeface="Berlin Sans FB" panose="020E0602020502020306" pitchFamily="34" charset="0"/>
              </a:rPr>
              <a:t>Uzziah’s confinement to a “Separate House” or the euphemistically titled “House of Freedom” due to skin disease later in his reign may have been at the eighth-seventh century BC Iron Age palace at Ramat </a:t>
            </a:r>
            <a:r>
              <a:rPr lang="en-US" dirty="0" err="1">
                <a:latin typeface="Berlin Sans FB" panose="020E0602020502020306" pitchFamily="34" charset="0"/>
              </a:rPr>
              <a:t>Rahel</a:t>
            </a:r>
            <a:r>
              <a:rPr lang="en-US" dirty="0">
                <a:latin typeface="Berlin Sans FB" panose="020E0602020502020306" pitchFamily="34" charset="0"/>
              </a:rPr>
              <a:t>, a hilltop kibbutz 3 km south of Jerusalem</a:t>
            </a:r>
          </a:p>
          <a:p>
            <a:r>
              <a:rPr lang="he-IL" dirty="0"/>
              <a:t> וַיֵּשֶׁב בֵּית החפשות (הַחָפְשִׁית)</a:t>
            </a:r>
            <a:endParaRPr lang="en-US" dirty="0">
              <a:latin typeface="Berlin Sans FB" panose="020E0602020502020306" pitchFamily="34" charset="0"/>
            </a:endParaRPr>
          </a:p>
          <a:p>
            <a:r>
              <a:rPr lang="en-US" dirty="0">
                <a:latin typeface="Berlin Sans FB" panose="020E0602020502020306" pitchFamily="34" charset="0"/>
              </a:rPr>
              <a:t>Identified with biblical Beth </a:t>
            </a:r>
            <a:r>
              <a:rPr lang="en-US" dirty="0" err="1">
                <a:latin typeface="Berlin Sans FB" panose="020E0602020502020306" pitchFamily="34" charset="0"/>
              </a:rPr>
              <a:t>Hakerem</a:t>
            </a:r>
            <a:r>
              <a:rPr lang="en-US" dirty="0">
                <a:latin typeface="Berlin Sans FB" panose="020E0602020502020306" pitchFamily="34" charset="0"/>
              </a:rPr>
              <a:t>, Ramat </a:t>
            </a:r>
            <a:r>
              <a:rPr lang="en-US" dirty="0" err="1">
                <a:latin typeface="Berlin Sans FB" panose="020E0602020502020306" pitchFamily="34" charset="0"/>
              </a:rPr>
              <a:t>Rahel</a:t>
            </a:r>
            <a:r>
              <a:rPr lang="en-US" dirty="0">
                <a:latin typeface="Berlin Sans FB" panose="020E0602020502020306" pitchFamily="34" charset="0"/>
              </a:rPr>
              <a:t> overlooks the </a:t>
            </a:r>
            <a:r>
              <a:rPr lang="en-US" dirty="0" err="1">
                <a:latin typeface="Berlin Sans FB" panose="020E0602020502020306" pitchFamily="34" charset="0"/>
              </a:rPr>
              <a:t>Rephaim</a:t>
            </a:r>
            <a:r>
              <a:rPr lang="en-US" dirty="0">
                <a:latin typeface="Berlin Sans FB" panose="020E0602020502020306" pitchFamily="34" charset="0"/>
              </a:rPr>
              <a:t> Valley and probably served as the palace complex for a vast royal estate during the reign of Uzziah and later kings of Judah.  Monumental evidence, including an engaged volute capital and a beautifully hewn 525 foot long water tunnel at </a:t>
            </a:r>
            <a:r>
              <a:rPr lang="en-US" dirty="0" err="1">
                <a:latin typeface="Berlin Sans FB" panose="020E0602020502020306" pitchFamily="34" charset="0"/>
              </a:rPr>
              <a:t>Walajeh</a:t>
            </a:r>
            <a:r>
              <a:rPr lang="en-US" dirty="0">
                <a:latin typeface="Berlin Sans FB" panose="020E0602020502020306" pitchFamily="34" charset="0"/>
              </a:rPr>
              <a:t>, a site farther west along the </a:t>
            </a:r>
            <a:r>
              <a:rPr lang="en-US" dirty="0" err="1">
                <a:latin typeface="Berlin Sans FB" panose="020E0602020502020306" pitchFamily="34" charset="0"/>
              </a:rPr>
              <a:t>Rephaim</a:t>
            </a:r>
            <a:r>
              <a:rPr lang="en-US" dirty="0">
                <a:latin typeface="Berlin Sans FB" panose="020E0602020502020306" pitchFamily="34" charset="0"/>
              </a:rPr>
              <a:t> Valley, strongly supports this supposition.</a:t>
            </a:r>
          </a:p>
          <a:p>
            <a:r>
              <a:rPr lang="en-US" dirty="0">
                <a:latin typeface="Berlin Sans FB" panose="020E0602020502020306" pitchFamily="34" charset="0"/>
              </a:rPr>
              <a:t>Uzziah’s gravestone, written in Aramaic, mentions the transfer and reburial of his bones at a different location, proving the veracity of the biblical accounts of his burial (</a:t>
            </a:r>
            <a:r>
              <a:rPr lang="en-US" dirty="0" err="1">
                <a:latin typeface="Berlin Sans FB" panose="020E0602020502020306" pitchFamily="34" charset="0"/>
              </a:rPr>
              <a:t>Sukenik</a:t>
            </a:r>
            <a:r>
              <a:rPr lang="en-US" dirty="0">
                <a:latin typeface="Berlin Sans FB" panose="020E0602020502020306" pitchFamily="34" charset="0"/>
              </a:rPr>
              <a:t> 1931)</a:t>
            </a:r>
          </a:p>
        </p:txBody>
      </p:sp>
      <p:pic>
        <p:nvPicPr>
          <p:cNvPr id="3074" name="Picture 2" descr="Image result for uzziah ashdo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78" y="3971287"/>
            <a:ext cx="2765645" cy="28113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ramat rach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016" y="3971286"/>
            <a:ext cx="4211302" cy="2811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arden ramat ra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312" y="3976201"/>
            <a:ext cx="4982818" cy="28064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265" y="107434"/>
            <a:ext cx="3820865" cy="382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963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56734"/>
          </a:xfrm>
        </p:spPr>
        <p:txBody>
          <a:bodyPr/>
          <a:lstStyle/>
          <a:p>
            <a:pPr algn="ctr"/>
            <a:r>
              <a:rPr lang="en-US" dirty="0">
                <a:latin typeface="Berlin Sans FB" panose="020E0602020502020306" pitchFamily="34" charset="0"/>
              </a:rPr>
              <a:t>Conclusions</a:t>
            </a:r>
          </a:p>
        </p:txBody>
      </p:sp>
      <p:sp>
        <p:nvSpPr>
          <p:cNvPr id="3" name="Content Placeholder 2"/>
          <p:cNvSpPr>
            <a:spLocks noGrp="1"/>
          </p:cNvSpPr>
          <p:nvPr>
            <p:ph idx="1"/>
          </p:nvPr>
        </p:nvSpPr>
        <p:spPr>
          <a:xfrm>
            <a:off x="131805" y="675503"/>
            <a:ext cx="11961341" cy="6096000"/>
          </a:xfrm>
        </p:spPr>
        <p:txBody>
          <a:bodyPr>
            <a:normAutofit fontScale="77500" lnSpcReduction="20000"/>
          </a:bodyPr>
          <a:lstStyle/>
          <a:p>
            <a:r>
              <a:rPr lang="en-US" dirty="0">
                <a:latin typeface="Berlin Sans FB" panose="020E0602020502020306" pitchFamily="34" charset="0"/>
              </a:rPr>
              <a:t>The preponderance of evidence from written and archaeological sources support an eighth century BC geo-political context for </a:t>
            </a:r>
            <a:r>
              <a:rPr lang="en-US" dirty="0" err="1">
                <a:latin typeface="Berlin Sans FB" panose="020E0602020502020306" pitchFamily="34" charset="0"/>
              </a:rPr>
              <a:t>Chr’s</a:t>
            </a:r>
            <a:r>
              <a:rPr lang="en-US" dirty="0">
                <a:latin typeface="Berlin Sans FB" panose="020E0602020502020306" pitchFamily="34" charset="0"/>
              </a:rPr>
              <a:t> account of Uzziah (2 </a:t>
            </a:r>
            <a:r>
              <a:rPr lang="en-US" dirty="0" err="1">
                <a:latin typeface="Berlin Sans FB" panose="020E0602020502020306" pitchFamily="34" charset="0"/>
              </a:rPr>
              <a:t>Chr</a:t>
            </a:r>
            <a:r>
              <a:rPr lang="en-US" dirty="0">
                <a:latin typeface="Berlin Sans FB" panose="020E0602020502020306" pitchFamily="34" charset="0"/>
              </a:rPr>
              <a:t> 26)</a:t>
            </a:r>
          </a:p>
          <a:p>
            <a:endParaRPr lang="en-US" dirty="0">
              <a:latin typeface="Berlin Sans FB" panose="020E0602020502020306" pitchFamily="34" charset="0"/>
            </a:endParaRPr>
          </a:p>
          <a:p>
            <a:pPr marL="0" indent="0">
              <a:buNone/>
            </a:pPr>
            <a:r>
              <a:rPr lang="en-US" dirty="0">
                <a:latin typeface="Berlin Sans FB" panose="020E0602020502020306" pitchFamily="34" charset="0"/>
              </a:rPr>
              <a:t>-</a:t>
            </a:r>
            <a:r>
              <a:rPr lang="en-US" dirty="0" err="1">
                <a:latin typeface="Berlin Sans FB" panose="020E0602020502020306" pitchFamily="34" charset="0"/>
              </a:rPr>
              <a:t>Chr’s</a:t>
            </a:r>
            <a:r>
              <a:rPr lang="en-US" dirty="0">
                <a:latin typeface="Berlin Sans FB" panose="020E0602020502020306" pitchFamily="34" charset="0"/>
              </a:rPr>
              <a:t> references to Philistines, (Ammonites), Edomites, and especially to </a:t>
            </a:r>
            <a:r>
              <a:rPr lang="en-US" dirty="0" err="1">
                <a:latin typeface="Berlin Sans FB" panose="020E0602020502020306" pitchFamily="34" charset="0"/>
              </a:rPr>
              <a:t>Meunites</a:t>
            </a:r>
            <a:r>
              <a:rPr lang="en-US" dirty="0">
                <a:latin typeface="Berlin Sans FB" panose="020E0602020502020306" pitchFamily="34" charset="0"/>
              </a:rPr>
              <a:t> all reflect well documented eighth century BC polities.  Likewise, </a:t>
            </a:r>
            <a:r>
              <a:rPr lang="en-US" dirty="0" err="1">
                <a:latin typeface="Berlin Sans FB" panose="020E0602020502020306" pitchFamily="34" charset="0"/>
              </a:rPr>
              <a:t>Chr’s</a:t>
            </a:r>
            <a:r>
              <a:rPr lang="en-US" dirty="0">
                <a:latin typeface="Berlin Sans FB" panose="020E0602020502020306" pitchFamily="34" charset="0"/>
              </a:rPr>
              <a:t> mention of sites such as Gur Baal, </a:t>
            </a:r>
            <a:r>
              <a:rPr lang="en-US" dirty="0" err="1">
                <a:latin typeface="Berlin Sans FB" panose="020E0602020502020306" pitchFamily="34" charset="0"/>
              </a:rPr>
              <a:t>Elath</a:t>
            </a:r>
            <a:r>
              <a:rPr lang="en-US" dirty="0">
                <a:latin typeface="Berlin Sans FB" panose="020E0602020502020306" pitchFamily="34" charset="0"/>
              </a:rPr>
              <a:t>, Gath, Ashdod and Yavneh are not necessarily attested during the late Persian and Hellenistic Period</a:t>
            </a:r>
          </a:p>
          <a:p>
            <a:pPr marL="0" indent="0">
              <a:buNone/>
            </a:pPr>
            <a:r>
              <a:rPr lang="en-US" dirty="0">
                <a:latin typeface="Berlin Sans FB" panose="020E0602020502020306" pitchFamily="34" charset="0"/>
              </a:rPr>
              <a:t>-Rapid intensification and expansion of Judahite settlement in the hill country, western Shephelah, the Wilderness of Judah, the Negeb and </a:t>
            </a:r>
            <a:r>
              <a:rPr lang="en-US" dirty="0" err="1">
                <a:latin typeface="Berlin Sans FB" panose="020E0602020502020306" pitchFamily="34" charset="0"/>
              </a:rPr>
              <a:t>Elath</a:t>
            </a:r>
            <a:r>
              <a:rPr lang="en-US" dirty="0">
                <a:latin typeface="Berlin Sans FB" panose="020E0602020502020306" pitchFamily="34" charset="0"/>
              </a:rPr>
              <a:t> occurs throughout the eighth century (2 </a:t>
            </a:r>
            <a:r>
              <a:rPr lang="en-US" dirty="0" err="1">
                <a:latin typeface="Berlin Sans FB" panose="020E0602020502020306" pitchFamily="34" charset="0"/>
              </a:rPr>
              <a:t>Chr</a:t>
            </a:r>
            <a:r>
              <a:rPr lang="en-US" dirty="0">
                <a:latin typeface="Berlin Sans FB" panose="020E0602020502020306" pitchFamily="34" charset="0"/>
              </a:rPr>
              <a:t> 26:2, 6-10; 2 Kgs 14:21-22)</a:t>
            </a:r>
          </a:p>
          <a:p>
            <a:pPr marL="0" indent="0">
              <a:buNone/>
            </a:pPr>
            <a:r>
              <a:rPr lang="en-US" dirty="0">
                <a:latin typeface="Berlin Sans FB" panose="020E0602020502020306" pitchFamily="34" charset="0"/>
              </a:rPr>
              <a:t>-Destruction evidence and a six chamber “Solomonic” gate at Ashdod and Judahite settlement at Tell </a:t>
            </a:r>
            <a:r>
              <a:rPr lang="en-US" dirty="0" err="1">
                <a:latin typeface="Berlin Sans FB" panose="020E0602020502020306" pitchFamily="34" charset="0"/>
              </a:rPr>
              <a:t>es</a:t>
            </a:r>
            <a:r>
              <a:rPr lang="en-US" dirty="0">
                <a:latin typeface="Berlin Sans FB" panose="020E0602020502020306" pitchFamily="34" charset="0"/>
              </a:rPr>
              <a:t> Safi (Gath) as well as other sites in the coastal plain provide evidence for 2 </a:t>
            </a:r>
            <a:r>
              <a:rPr lang="en-US" dirty="0" err="1">
                <a:latin typeface="Berlin Sans FB" panose="020E0602020502020306" pitchFamily="34" charset="0"/>
              </a:rPr>
              <a:t>Chr</a:t>
            </a:r>
            <a:r>
              <a:rPr lang="en-US" dirty="0">
                <a:latin typeface="Berlin Sans FB" panose="020E0602020502020306" pitchFamily="34" charset="0"/>
              </a:rPr>
              <a:t> 26:6</a:t>
            </a:r>
          </a:p>
          <a:p>
            <a:pPr marL="0" indent="0">
              <a:buNone/>
            </a:pPr>
            <a:r>
              <a:rPr lang="en-US" dirty="0">
                <a:latin typeface="Berlin Sans FB" panose="020E0602020502020306" pitchFamily="34" charset="0"/>
              </a:rPr>
              <a:t>-The continued expansion of Jerusalem to the north and west, encompassing the Western Hill and evidence of walls and gates that may represent those mentioned in 2 </a:t>
            </a:r>
            <a:r>
              <a:rPr lang="en-US" dirty="0" err="1">
                <a:latin typeface="Berlin Sans FB" panose="020E0602020502020306" pitchFamily="34" charset="0"/>
              </a:rPr>
              <a:t>Chr</a:t>
            </a:r>
            <a:r>
              <a:rPr lang="en-US" dirty="0">
                <a:latin typeface="Berlin Sans FB" panose="020E0602020502020306" pitchFamily="34" charset="0"/>
              </a:rPr>
              <a:t> 26:9</a:t>
            </a:r>
          </a:p>
          <a:p>
            <a:pPr marL="0" indent="0">
              <a:buNone/>
            </a:pPr>
            <a:r>
              <a:rPr lang="en-US" dirty="0">
                <a:latin typeface="Berlin Sans FB" panose="020E0602020502020306" pitchFamily="34" charset="0"/>
              </a:rPr>
              <a:t>-Joint geo-political maneuvers with the Kingdom of Israel under Jeroboam II at Horvat </a:t>
            </a:r>
            <a:r>
              <a:rPr lang="en-US" dirty="0" err="1">
                <a:latin typeface="Berlin Sans FB" panose="020E0602020502020306" pitchFamily="34" charset="0"/>
              </a:rPr>
              <a:t>Teman</a:t>
            </a:r>
            <a:r>
              <a:rPr lang="en-US" dirty="0">
                <a:latin typeface="Berlin Sans FB" panose="020E0602020502020306" pitchFamily="34" charset="0"/>
              </a:rPr>
              <a:t> on the border of Egypt and evidence of Judahite influence at Tall Jalul in the tableland of central Jordan (2 </a:t>
            </a:r>
            <a:r>
              <a:rPr lang="en-US" dirty="0" err="1">
                <a:latin typeface="Berlin Sans FB" panose="020E0602020502020306" pitchFamily="34" charset="0"/>
              </a:rPr>
              <a:t>Chr</a:t>
            </a:r>
            <a:r>
              <a:rPr lang="en-US" dirty="0">
                <a:latin typeface="Berlin Sans FB" panose="020E0602020502020306" pitchFamily="34" charset="0"/>
              </a:rPr>
              <a:t> 26:8-10) support </a:t>
            </a:r>
            <a:r>
              <a:rPr lang="en-US" dirty="0" err="1">
                <a:latin typeface="Berlin Sans FB" panose="020E0602020502020306" pitchFamily="34" charset="0"/>
              </a:rPr>
              <a:t>Chr’s</a:t>
            </a:r>
            <a:r>
              <a:rPr lang="en-US" dirty="0">
                <a:latin typeface="Berlin Sans FB" panose="020E0602020502020306" pitchFamily="34" charset="0"/>
              </a:rPr>
              <a:t> narrative</a:t>
            </a:r>
          </a:p>
          <a:p>
            <a:pPr marL="0" indent="0">
              <a:buNone/>
            </a:pPr>
            <a:endParaRPr lang="en-US" dirty="0">
              <a:latin typeface="Berlin Sans FB" panose="020E0602020502020306" pitchFamily="34" charset="0"/>
            </a:endParaRPr>
          </a:p>
          <a:p>
            <a:r>
              <a:rPr lang="en-US" dirty="0">
                <a:latin typeface="Berlin Sans FB" panose="020E0602020502020306" pitchFamily="34" charset="0"/>
              </a:rPr>
              <a:t>Consequently, there is essentially no basis to the view that </a:t>
            </a:r>
            <a:r>
              <a:rPr lang="en-US" dirty="0" err="1">
                <a:latin typeface="Berlin Sans FB" panose="020E0602020502020306" pitchFamily="34" charset="0"/>
              </a:rPr>
              <a:t>Chr</a:t>
            </a:r>
            <a:r>
              <a:rPr lang="en-US" dirty="0">
                <a:latin typeface="Berlin Sans FB" panose="020E0602020502020306" pitchFamily="34" charset="0"/>
              </a:rPr>
              <a:t> invented this account using a late Persian or Hellenistic Period </a:t>
            </a:r>
            <a:r>
              <a:rPr lang="en-US" i="1" dirty="0">
                <a:latin typeface="Berlin Sans FB" panose="020E0602020502020306" pitchFamily="34" charset="0"/>
              </a:rPr>
              <a:t>milieu</a:t>
            </a:r>
            <a:r>
              <a:rPr lang="en-US" dirty="0">
                <a:latin typeface="Berlin Sans FB" panose="020E0602020502020306" pitchFamily="34" charset="0"/>
              </a:rPr>
              <a:t> or “template.”  Rather, </a:t>
            </a:r>
            <a:r>
              <a:rPr lang="en-US" dirty="0" err="1">
                <a:latin typeface="Berlin Sans FB" panose="020E0602020502020306" pitchFamily="34" charset="0"/>
              </a:rPr>
              <a:t>Chr</a:t>
            </a:r>
            <a:r>
              <a:rPr lang="en-US" dirty="0">
                <a:latin typeface="Berlin Sans FB" panose="020E0602020502020306" pitchFamily="34" charset="0"/>
              </a:rPr>
              <a:t> </a:t>
            </a:r>
            <a:r>
              <a:rPr lang="en-US">
                <a:latin typeface="Berlin Sans FB" panose="020E0602020502020306" pitchFamily="34" charset="0"/>
              </a:rPr>
              <a:t>clearly accessed, but </a:t>
            </a:r>
            <a:r>
              <a:rPr lang="en-US" dirty="0">
                <a:latin typeface="Berlin Sans FB" panose="020E0602020502020306" pitchFamily="34" charset="0"/>
              </a:rPr>
              <a:t>selectively utilized archival sources from the period of the monarchy to write his history of Judah</a:t>
            </a:r>
          </a:p>
        </p:txBody>
      </p:sp>
    </p:spTree>
    <p:extLst>
      <p:ext uri="{BB962C8B-B14F-4D97-AF65-F5344CB8AC3E}">
        <p14:creationId xmlns:p14="http://schemas.microsoft.com/office/powerpoint/2010/main" val="747481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78" y="1"/>
            <a:ext cx="7188790" cy="1095631"/>
          </a:xfrm>
        </p:spPr>
        <p:txBody>
          <a:bodyPr>
            <a:normAutofit fontScale="90000"/>
          </a:bodyPr>
          <a:lstStyle/>
          <a:p>
            <a:pPr algn="ctr"/>
            <a:r>
              <a:rPr lang="en-US" dirty="0">
                <a:latin typeface="Berlin Sans FB" panose="020E0602020502020306" pitchFamily="34" charset="0"/>
              </a:rPr>
              <a:t>The Reign of  Uzziah (Azariah) </a:t>
            </a:r>
            <a:br>
              <a:rPr lang="en-US" dirty="0">
                <a:latin typeface="Berlin Sans FB" panose="020E0602020502020306" pitchFamily="34" charset="0"/>
              </a:rPr>
            </a:br>
            <a:r>
              <a:rPr lang="en-US" sz="2200" dirty="0">
                <a:latin typeface="Berlin Sans FB" panose="020E0602020502020306" pitchFamily="34" charset="0"/>
              </a:rPr>
              <a:t>in summary</a:t>
            </a:r>
          </a:p>
        </p:txBody>
      </p:sp>
      <p:sp>
        <p:nvSpPr>
          <p:cNvPr id="3" name="Content Placeholder 2"/>
          <p:cNvSpPr>
            <a:spLocks noGrp="1"/>
          </p:cNvSpPr>
          <p:nvPr>
            <p:ph idx="1"/>
          </p:nvPr>
        </p:nvSpPr>
        <p:spPr>
          <a:xfrm>
            <a:off x="82378" y="972065"/>
            <a:ext cx="7133968" cy="5823852"/>
          </a:xfrm>
        </p:spPr>
        <p:txBody>
          <a:bodyPr/>
          <a:lstStyle/>
          <a:p>
            <a:r>
              <a:rPr lang="en-US" dirty="0">
                <a:latin typeface="Berlin Sans FB" panose="020E0602020502020306" pitchFamily="34" charset="0"/>
              </a:rPr>
              <a:t>Uzziah reigned 52 years (792/91—740/39 BC) including a coregency with his father </a:t>
            </a:r>
            <a:r>
              <a:rPr lang="en-US" dirty="0" err="1">
                <a:latin typeface="Berlin Sans FB" panose="020E0602020502020306" pitchFamily="34" charset="0"/>
              </a:rPr>
              <a:t>Amaziah</a:t>
            </a:r>
            <a:r>
              <a:rPr lang="en-US" dirty="0">
                <a:latin typeface="Berlin Sans FB" panose="020E0602020502020306" pitchFamily="34" charset="0"/>
              </a:rPr>
              <a:t> from 792/91—767 BC.</a:t>
            </a:r>
          </a:p>
          <a:p>
            <a:r>
              <a:rPr lang="en-US" dirty="0">
                <a:latin typeface="Berlin Sans FB" panose="020E0602020502020306" pitchFamily="34" charset="0"/>
              </a:rPr>
              <a:t>Uzziah’s reign roughly paralleled that of Jeroboam II, the powerful king of Israel (793/92-753 BC)</a:t>
            </a:r>
          </a:p>
          <a:p>
            <a:r>
              <a:rPr lang="en-US" dirty="0">
                <a:latin typeface="Berlin Sans FB" panose="020E0602020502020306" pitchFamily="34" charset="0"/>
              </a:rPr>
              <a:t>Uzziah’s reign is recorded in 2 Kings 14:21-15:7 and 2 Chronicles 26:1-23 and took place during the lifetimes of the prophets Hosea, Amos, Jonah and Isaiah</a:t>
            </a:r>
          </a:p>
          <a:p>
            <a:r>
              <a:rPr lang="en-US" dirty="0">
                <a:latin typeface="Berlin Sans FB" panose="020E0602020502020306" pitchFamily="34" charset="0"/>
              </a:rPr>
              <a:t>Amos (1:1) and Zechariah (14:5) record an earthquake during Uzziah’s reign, which is alluded to also in Isaiah (2:19-21)</a:t>
            </a:r>
          </a:p>
        </p:txBody>
      </p:sp>
      <p:pic>
        <p:nvPicPr>
          <p:cNvPr id="3074" name="Picture 2" descr="Image result for el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168" y="0"/>
            <a:ext cx="4920832" cy="685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16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14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8694" y="274638"/>
            <a:ext cx="4641427" cy="952913"/>
          </a:xfrm>
        </p:spPr>
        <p:txBody>
          <a:bodyPr/>
          <a:lstStyle/>
          <a:p>
            <a:r>
              <a:rPr lang="en-US" dirty="0">
                <a:latin typeface="Berlin Sans FB" panose="020E0602020502020306" pitchFamily="34" charset="0"/>
              </a:rPr>
              <a:t>Thank You!</a:t>
            </a:r>
          </a:p>
        </p:txBody>
      </p:sp>
      <p:pic>
        <p:nvPicPr>
          <p:cNvPr id="4106" name="Picture 10" descr="Image result for horn archaeological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214" y="1128390"/>
            <a:ext cx="7315786" cy="248255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bethel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5395"/>
            <a:ext cx="3229095" cy="323555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andrews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436" y="4464700"/>
            <a:ext cx="5710081" cy="19577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grace college and seminary">
            <a:extLst>
              <a:ext uri="{FF2B5EF4-FFF2-40B4-BE49-F238E27FC236}">
                <a16:creationId xmlns:a16="http://schemas.microsoft.com/office/drawing/2014/main" id="{626BCEC5-6F95-4052-A91C-0A7F05B66D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83" y="3822287"/>
            <a:ext cx="2761075" cy="2761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ce college and seminary">
            <a:extLst>
              <a:ext uri="{FF2B5EF4-FFF2-40B4-BE49-F238E27FC236}">
                <a16:creationId xmlns:a16="http://schemas.microsoft.com/office/drawing/2014/main" id="{4C5231F9-6354-44E5-8366-D427F5A9A1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490" y="3776184"/>
            <a:ext cx="2761075" cy="276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40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0600"/>
          </a:xfrm>
        </p:spPr>
        <p:txBody>
          <a:bodyPr/>
          <a:lstStyle/>
          <a:p>
            <a:r>
              <a:rPr lang="en-US" dirty="0">
                <a:latin typeface="Matura MT Script Capitals" panose="03020802060602070202" pitchFamily="66" charset="0"/>
              </a:rPr>
              <a:t>Ramat Rahel:  A Royal Palace of Judah</a:t>
            </a:r>
          </a:p>
        </p:txBody>
      </p:sp>
      <p:sp>
        <p:nvSpPr>
          <p:cNvPr id="5" name="Content Placeholder 4"/>
          <p:cNvSpPr>
            <a:spLocks noGrp="1"/>
          </p:cNvSpPr>
          <p:nvPr>
            <p:ph idx="1"/>
          </p:nvPr>
        </p:nvSpPr>
        <p:spPr>
          <a:xfrm>
            <a:off x="197708" y="3764692"/>
            <a:ext cx="4343400" cy="3017108"/>
          </a:xfrm>
        </p:spPr>
        <p:txBody>
          <a:bodyPr>
            <a:normAutofit fontScale="55000" lnSpcReduction="20000"/>
          </a:bodyPr>
          <a:lstStyle/>
          <a:p>
            <a:pPr marL="0" indent="0">
              <a:buNone/>
            </a:pPr>
            <a:r>
              <a:rPr lang="en-US" dirty="0">
                <a:latin typeface="Berlin Sans FB" panose="020E0602020502020306" pitchFamily="34" charset="0"/>
              </a:rPr>
              <a:t>Located only 3 km south of Jerusalem, Ramat Rahel served as a summer palace and royal estate for Judah’s later kings and may be the “separate house” mentioned as a quarantine palace for Uzziah after he contracted skin disease.  The expense and workmanship evident at this site shows it to be a worthy  successor to the magnificent palace at Samaria.  A tower to the east of Ramat Rahel was recently excavated and probably served as an eastern lookout point. </a:t>
            </a: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08" y="917306"/>
            <a:ext cx="4267200" cy="2847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216" y="3823674"/>
            <a:ext cx="1919071" cy="2958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descr="Image result for western tower op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211" y="913596"/>
            <a:ext cx="3599933" cy="21896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garden ramat rah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1028" y="913596"/>
            <a:ext cx="2410259" cy="28305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ramat rah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9222" y="3210375"/>
            <a:ext cx="4753922" cy="359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862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Image result for western tower oph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543" y="2466974"/>
            <a:ext cx="5715000" cy="41529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outer tower oph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761" y="2466974"/>
            <a:ext cx="4762500" cy="4391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682681" y="265565"/>
            <a:ext cx="2876323" cy="1849725"/>
          </a:xfrm>
          <a:prstGeom prst="rect">
            <a:avLst/>
          </a:prstGeom>
        </p:spPr>
      </p:pic>
      <p:pic>
        <p:nvPicPr>
          <p:cNvPr id="5" name="Picture 4"/>
          <p:cNvPicPr>
            <a:picLocks noChangeAspect="1"/>
          </p:cNvPicPr>
          <p:nvPr/>
        </p:nvPicPr>
        <p:blipFill>
          <a:blip r:embed="rId5"/>
          <a:stretch>
            <a:fillRect/>
          </a:stretch>
        </p:blipFill>
        <p:spPr>
          <a:xfrm>
            <a:off x="6474941" y="356181"/>
            <a:ext cx="1501104" cy="1803128"/>
          </a:xfrm>
          <a:prstGeom prst="rect">
            <a:avLst/>
          </a:prstGeom>
        </p:spPr>
      </p:pic>
    </p:spTree>
    <p:extLst>
      <p:ext uri="{BB962C8B-B14F-4D97-AF65-F5344CB8AC3E}">
        <p14:creationId xmlns:p14="http://schemas.microsoft.com/office/powerpoint/2010/main" val="97043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42" y="128399"/>
            <a:ext cx="3937686" cy="1321460"/>
          </a:xfrm>
        </p:spPr>
        <p:txBody>
          <a:bodyPr/>
          <a:lstStyle/>
          <a:p>
            <a:r>
              <a:rPr lang="en-US" dirty="0" err="1">
                <a:latin typeface="Berlin Sans FB" panose="020E0602020502020306" pitchFamily="34" charset="0"/>
              </a:rPr>
              <a:t>Elath</a:t>
            </a:r>
            <a:r>
              <a:rPr lang="en-US" dirty="0">
                <a:latin typeface="Berlin Sans FB" panose="020E0602020502020306" pitchFamily="34" charset="0"/>
              </a:rPr>
              <a:t> and </a:t>
            </a:r>
            <a:br>
              <a:rPr lang="en-US" dirty="0">
                <a:latin typeface="Berlin Sans FB" panose="020E0602020502020306" pitchFamily="34" charset="0"/>
              </a:rPr>
            </a:br>
            <a:r>
              <a:rPr lang="en-US" dirty="0" err="1">
                <a:latin typeface="Berlin Sans FB" panose="020E0602020502020306" pitchFamily="34" charset="0"/>
              </a:rPr>
              <a:t>Ezion</a:t>
            </a:r>
            <a:r>
              <a:rPr lang="en-US" dirty="0">
                <a:latin typeface="Berlin Sans FB" panose="020E0602020502020306" pitchFamily="34" charset="0"/>
              </a:rPr>
              <a:t>-Geber</a:t>
            </a:r>
          </a:p>
        </p:txBody>
      </p:sp>
      <p:pic>
        <p:nvPicPr>
          <p:cNvPr id="5" name="Picture 4"/>
          <p:cNvPicPr>
            <a:picLocks noChangeAspect="1"/>
          </p:cNvPicPr>
          <p:nvPr/>
        </p:nvPicPr>
        <p:blipFill>
          <a:blip r:embed="rId2"/>
          <a:stretch>
            <a:fillRect/>
          </a:stretch>
        </p:blipFill>
        <p:spPr>
          <a:xfrm>
            <a:off x="8454525" y="128398"/>
            <a:ext cx="3609460" cy="2728080"/>
          </a:xfrm>
          <a:prstGeom prst="rect">
            <a:avLst/>
          </a:prstGeom>
        </p:spPr>
      </p:pic>
      <p:pic>
        <p:nvPicPr>
          <p:cNvPr id="13" name="Picture 12"/>
          <p:cNvPicPr>
            <a:picLocks noChangeAspect="1"/>
          </p:cNvPicPr>
          <p:nvPr/>
        </p:nvPicPr>
        <p:blipFill>
          <a:blip r:embed="rId3"/>
          <a:stretch>
            <a:fillRect/>
          </a:stretch>
        </p:blipFill>
        <p:spPr>
          <a:xfrm>
            <a:off x="241664" y="4154080"/>
            <a:ext cx="1696820" cy="2545230"/>
          </a:xfrm>
          <a:prstGeom prst="rect">
            <a:avLst/>
          </a:prstGeom>
        </p:spPr>
      </p:pic>
      <p:pic>
        <p:nvPicPr>
          <p:cNvPr id="4" name="Picture 3"/>
          <p:cNvPicPr>
            <a:picLocks noChangeAspect="1"/>
          </p:cNvPicPr>
          <p:nvPr/>
        </p:nvPicPr>
        <p:blipFill>
          <a:blip r:embed="rId4"/>
          <a:stretch>
            <a:fillRect/>
          </a:stretch>
        </p:blipFill>
        <p:spPr>
          <a:xfrm>
            <a:off x="2001763" y="4154080"/>
            <a:ext cx="3744553" cy="2545230"/>
          </a:xfrm>
          <a:prstGeom prst="rect">
            <a:avLst/>
          </a:prstGeom>
        </p:spPr>
      </p:pic>
      <p:pic>
        <p:nvPicPr>
          <p:cNvPr id="6" name="Picture 5"/>
          <p:cNvPicPr>
            <a:picLocks noChangeAspect="1"/>
          </p:cNvPicPr>
          <p:nvPr/>
        </p:nvPicPr>
        <p:blipFill>
          <a:blip r:embed="rId5"/>
          <a:stretch>
            <a:fillRect/>
          </a:stretch>
        </p:blipFill>
        <p:spPr>
          <a:xfrm>
            <a:off x="5906530" y="2893300"/>
            <a:ext cx="2257167" cy="3862898"/>
          </a:xfrm>
          <a:prstGeom prst="rect">
            <a:avLst/>
          </a:prstGeom>
        </p:spPr>
      </p:pic>
      <p:pic>
        <p:nvPicPr>
          <p:cNvPr id="7" name="Picture 6"/>
          <p:cNvPicPr>
            <a:picLocks noChangeAspect="1"/>
          </p:cNvPicPr>
          <p:nvPr/>
        </p:nvPicPr>
        <p:blipFill>
          <a:blip r:embed="rId6"/>
          <a:stretch>
            <a:fillRect/>
          </a:stretch>
        </p:blipFill>
        <p:spPr>
          <a:xfrm>
            <a:off x="4555031" y="128398"/>
            <a:ext cx="3798137" cy="2712955"/>
          </a:xfrm>
          <a:prstGeom prst="rect">
            <a:avLst/>
          </a:prstGeom>
        </p:spPr>
      </p:pic>
      <p:pic>
        <p:nvPicPr>
          <p:cNvPr id="9" name="Picture 8"/>
          <p:cNvPicPr>
            <a:picLocks noChangeAspect="1"/>
          </p:cNvPicPr>
          <p:nvPr/>
        </p:nvPicPr>
        <p:blipFill>
          <a:blip r:embed="rId7"/>
          <a:stretch>
            <a:fillRect/>
          </a:stretch>
        </p:blipFill>
        <p:spPr>
          <a:xfrm>
            <a:off x="8265848" y="2901173"/>
            <a:ext cx="3798137" cy="3798137"/>
          </a:xfrm>
          <a:prstGeom prst="rect">
            <a:avLst/>
          </a:prstGeom>
        </p:spPr>
      </p:pic>
      <p:pic>
        <p:nvPicPr>
          <p:cNvPr id="7170" name="Picture 2" descr="Image result for buqeah valley iron 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0378" y="1536180"/>
            <a:ext cx="2165452" cy="2452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53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Berlin Sans FB" panose="020E0602020502020306" pitchFamily="34" charset="0"/>
              </a:rPr>
              <a:t>Yotvata</a:t>
            </a:r>
            <a:endParaRPr lang="en-US" dirty="0">
              <a:latin typeface="Berlin Sans FB" panose="020E0602020502020306" pitchFamily="34" charset="0"/>
            </a:endParaRPr>
          </a:p>
        </p:txBody>
      </p:sp>
      <p:pic>
        <p:nvPicPr>
          <p:cNvPr id="5122" name="Picture 2" descr="Image result for tell el-kheleif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9372" y="2899700"/>
            <a:ext cx="2578444" cy="14313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1181" y="4912046"/>
            <a:ext cx="2471300" cy="18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814" y="2581632"/>
            <a:ext cx="2476264" cy="18571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2490" y="691999"/>
            <a:ext cx="2519510" cy="18896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 ××××ª×. ×ª×¦×¤××ª ××¨××© ×××¢×ª ×××¦××× ××ª×§××¤×ª ×××¨×× 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0773" y="563765"/>
            <a:ext cx="2375011" cy="1781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3737523" y="3725355"/>
            <a:ext cx="2389839" cy="2883658"/>
          </a:xfrm>
          <a:prstGeom prst="rect">
            <a:avLst/>
          </a:prstGeom>
        </p:spPr>
      </p:pic>
    </p:spTree>
    <p:extLst>
      <p:ext uri="{BB962C8B-B14F-4D97-AF65-F5344CB8AC3E}">
        <p14:creationId xmlns:p14="http://schemas.microsoft.com/office/powerpoint/2010/main" val="958791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atchjerusalem.co.il/files/W1siZiIsIjIwMTgvMTEvMTYvNTBza2o3NmQwal8xMDA0XzFfLmpwZyJdLFsicCIsInRodW1iIiwiMTIwMHg-Il0sWyJwIiwiZW5jb2RlIiwianBnIiwiLXF1YWxpdHkgODUiXV0/8ebc2588f9bc63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745" y="717294"/>
            <a:ext cx="5245272" cy="487019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atchjerusalem.co.il/files/W1siZiIsIjIwMTgvMDUvMTAvN3Nia2RxajgzY18xODA1MTBfVGVsX0xhY2hpc2hfYWVyaWFsLmpwZyJdLFsicCIsInRodW1iIiwiMTIwMHg-Il0sWyJwIiwiZW5jb2RlIiwianBnIiwiLXF1YWxpdHkgODUiXV0/d3eef4d5002bb4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332" y="856262"/>
            <a:ext cx="4564706" cy="321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87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848496"/>
          </a:xfrm>
        </p:spPr>
        <p:txBody>
          <a:bodyPr/>
          <a:lstStyle/>
          <a:p>
            <a:pPr algn="ctr"/>
            <a:r>
              <a:rPr lang="en-US" dirty="0">
                <a:latin typeface="Berlin Sans FB" panose="020E0602020502020306" pitchFamily="34" charset="0"/>
              </a:rPr>
              <a:t>A Critical History of 2 Chronicles 26</a:t>
            </a:r>
          </a:p>
        </p:txBody>
      </p:sp>
      <p:sp>
        <p:nvSpPr>
          <p:cNvPr id="5" name="Content Placeholder 4"/>
          <p:cNvSpPr>
            <a:spLocks noGrp="1"/>
          </p:cNvSpPr>
          <p:nvPr>
            <p:ph idx="1"/>
          </p:nvPr>
        </p:nvSpPr>
        <p:spPr>
          <a:xfrm>
            <a:off x="1" y="733166"/>
            <a:ext cx="9432323" cy="6015473"/>
          </a:xfrm>
        </p:spPr>
        <p:txBody>
          <a:bodyPr>
            <a:normAutofit/>
          </a:bodyPr>
          <a:lstStyle/>
          <a:p>
            <a:r>
              <a:rPr lang="en-US" dirty="0">
                <a:latin typeface="Berlin Sans FB" panose="020E0602020502020306" pitchFamily="34" charset="0"/>
              </a:rPr>
              <a:t>Much like his annalistic-theological reports of several other kings of Judah, such as </a:t>
            </a:r>
            <a:r>
              <a:rPr lang="en-US" dirty="0" err="1">
                <a:latin typeface="Berlin Sans FB" panose="020E0602020502020306" pitchFamily="34" charset="0"/>
              </a:rPr>
              <a:t>Rehoboam</a:t>
            </a:r>
            <a:r>
              <a:rPr lang="en-US" dirty="0">
                <a:latin typeface="Berlin Sans FB" panose="020E0602020502020306" pitchFamily="34" charset="0"/>
              </a:rPr>
              <a:t> (2 Chronicles 11:5-12; his list of fortified cities), Hezekiah (32:1-5; 27-30; (defensive and other royal projects), Manasseh (33:11-14; his captivity to Babylon and later building projects), </a:t>
            </a:r>
            <a:r>
              <a:rPr lang="en-US" dirty="0" err="1">
                <a:latin typeface="Berlin Sans FB" panose="020E0602020502020306" pitchFamily="34" charset="0"/>
              </a:rPr>
              <a:t>Chr’s</a:t>
            </a:r>
            <a:r>
              <a:rPr lang="en-US" dirty="0">
                <a:latin typeface="Berlin Sans FB" panose="020E0602020502020306" pitchFamily="34" charset="0"/>
              </a:rPr>
              <a:t> account of Uzziah (2 Chronicles 26:6-15) provides a corpus of rich archival narrative replete with material missing from the parallel account in 2 Kings 15 regarding Uzziah.</a:t>
            </a:r>
          </a:p>
          <a:p>
            <a:r>
              <a:rPr lang="en-US" dirty="0">
                <a:latin typeface="Berlin Sans FB" panose="020E0602020502020306" pitchFamily="34" charset="0"/>
              </a:rPr>
              <a:t>However, skepticism rose over the reliability of </a:t>
            </a:r>
            <a:r>
              <a:rPr lang="en-US" dirty="0" err="1">
                <a:latin typeface="Berlin Sans FB" panose="020E0602020502020306" pitchFamily="34" charset="0"/>
              </a:rPr>
              <a:t>Chr’s</a:t>
            </a:r>
            <a:r>
              <a:rPr lang="en-US" dirty="0">
                <a:latin typeface="Berlin Sans FB" panose="020E0602020502020306" pitchFamily="34" charset="0"/>
              </a:rPr>
              <a:t> account during the seventeenth century from scholars such as Baruch de Spinoza (1632-1677) and later expanded, becoming firmly entrenched in scholarship through the 1806 work of Wilhelm Martin </a:t>
            </a:r>
            <a:r>
              <a:rPr lang="en-US" dirty="0" err="1">
                <a:latin typeface="Berlin Sans FB" panose="020E0602020502020306" pitchFamily="34" charset="0"/>
              </a:rPr>
              <a:t>Leberecht</a:t>
            </a:r>
            <a:r>
              <a:rPr lang="en-US" dirty="0">
                <a:latin typeface="Berlin Sans FB" panose="020E0602020502020306" pitchFamily="34" charset="0"/>
              </a:rPr>
              <a:t> de </a:t>
            </a:r>
            <a:r>
              <a:rPr lang="en-US" dirty="0" err="1">
                <a:latin typeface="Berlin Sans FB" panose="020E0602020502020306" pitchFamily="34" charset="0"/>
              </a:rPr>
              <a:t>Wette</a:t>
            </a:r>
            <a:r>
              <a:rPr lang="en-US" dirty="0">
                <a:latin typeface="Berlin Sans FB" panose="020E0602020502020306" pitchFamily="34" charset="0"/>
              </a:rPr>
              <a:t> (1780-1849) and developed further by Julius </a:t>
            </a:r>
            <a:r>
              <a:rPr lang="en-US" dirty="0" err="1">
                <a:latin typeface="Berlin Sans FB" panose="020E0602020502020306" pitchFamily="34" charset="0"/>
              </a:rPr>
              <a:t>Wellhausen</a:t>
            </a:r>
            <a:r>
              <a:rPr lang="en-US" dirty="0">
                <a:latin typeface="Berlin Sans FB" panose="020E0602020502020306" pitchFamily="34" charset="0"/>
              </a:rPr>
              <a:t> (1883).</a:t>
            </a:r>
          </a:p>
          <a:p>
            <a:endParaRPr lang="en-US" dirty="0">
              <a:latin typeface="Berlin Sans FB" panose="020E0602020502020306" pitchFamily="34" charset="0"/>
            </a:endParaRPr>
          </a:p>
          <a:p>
            <a:endParaRPr lang="en-US" dirty="0">
              <a:latin typeface="Berlin Sans FB" panose="020E0602020502020306" pitchFamily="34" charset="0"/>
            </a:endParaRPr>
          </a:p>
        </p:txBody>
      </p:sp>
      <p:pic>
        <p:nvPicPr>
          <p:cNvPr id="2050" name="Picture 2" descr="Image result for baruch spinoz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7781" y="733167"/>
            <a:ext cx="2498178" cy="19712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e w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780" y="2811511"/>
            <a:ext cx="2498178" cy="393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706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3" y="1"/>
            <a:ext cx="9201665" cy="1145058"/>
          </a:xfrm>
        </p:spPr>
        <p:txBody>
          <a:bodyPr>
            <a:normAutofit fontScale="90000"/>
          </a:bodyPr>
          <a:lstStyle/>
          <a:p>
            <a:pPr algn="ctr"/>
            <a:r>
              <a:rPr lang="en-US" dirty="0">
                <a:latin typeface="Berlin Sans FB" panose="020E0602020502020306" pitchFamily="34" charset="0"/>
              </a:rPr>
              <a:t>Influential Studies on Chronicles as a Historically Reliable Document</a:t>
            </a:r>
          </a:p>
        </p:txBody>
      </p:sp>
      <p:sp>
        <p:nvSpPr>
          <p:cNvPr id="3" name="Content Placeholder 2"/>
          <p:cNvSpPr>
            <a:spLocks noGrp="1"/>
          </p:cNvSpPr>
          <p:nvPr>
            <p:ph idx="1"/>
          </p:nvPr>
        </p:nvSpPr>
        <p:spPr>
          <a:xfrm>
            <a:off x="148282" y="1145059"/>
            <a:ext cx="9119286" cy="2784390"/>
          </a:xfrm>
        </p:spPr>
        <p:txBody>
          <a:bodyPr>
            <a:normAutofit fontScale="92500"/>
          </a:bodyPr>
          <a:lstStyle/>
          <a:p>
            <a:r>
              <a:rPr lang="en-US" dirty="0">
                <a:latin typeface="Berlin Sans FB" panose="020E0602020502020306" pitchFamily="34" charset="0"/>
              </a:rPr>
              <a:t>Both Martin </a:t>
            </a:r>
            <a:r>
              <a:rPr lang="en-US" dirty="0" err="1">
                <a:latin typeface="Berlin Sans FB" panose="020E0602020502020306" pitchFamily="34" charset="0"/>
              </a:rPr>
              <a:t>Noth</a:t>
            </a:r>
            <a:r>
              <a:rPr lang="en-US" dirty="0">
                <a:latin typeface="Berlin Sans FB" panose="020E0602020502020306" pitchFamily="34" charset="0"/>
              </a:rPr>
              <a:t> (1941) and Peter </a:t>
            </a:r>
            <a:r>
              <a:rPr lang="en-US" dirty="0" err="1">
                <a:latin typeface="Berlin Sans FB" panose="020E0602020502020306" pitchFamily="34" charset="0"/>
              </a:rPr>
              <a:t>Welten</a:t>
            </a:r>
            <a:r>
              <a:rPr lang="en-US" dirty="0">
                <a:latin typeface="Berlin Sans FB" panose="020E0602020502020306" pitchFamily="34" charset="0"/>
              </a:rPr>
              <a:t> (1973) were highly critical of the veracity of </a:t>
            </a:r>
            <a:r>
              <a:rPr lang="en-US" dirty="0" err="1">
                <a:latin typeface="Berlin Sans FB" panose="020E0602020502020306" pitchFamily="34" charset="0"/>
              </a:rPr>
              <a:t>Chr’s</a:t>
            </a:r>
            <a:r>
              <a:rPr lang="en-US" dirty="0">
                <a:latin typeface="Berlin Sans FB" panose="020E0602020502020306" pitchFamily="34" charset="0"/>
              </a:rPr>
              <a:t> material.  However, both allowed that </a:t>
            </a:r>
            <a:r>
              <a:rPr lang="en-US" dirty="0" err="1">
                <a:latin typeface="Berlin Sans FB" panose="020E0602020502020306" pitchFamily="34" charset="0"/>
              </a:rPr>
              <a:t>Chr</a:t>
            </a:r>
            <a:r>
              <a:rPr lang="en-US" dirty="0">
                <a:latin typeface="Berlin Sans FB" panose="020E0602020502020306" pitchFamily="34" charset="0"/>
              </a:rPr>
              <a:t> probably used at least some archival material and </a:t>
            </a:r>
            <a:r>
              <a:rPr lang="en-US" dirty="0" err="1">
                <a:latin typeface="Berlin Sans FB" panose="020E0602020502020306" pitchFamily="34" charset="0"/>
              </a:rPr>
              <a:t>Welten</a:t>
            </a:r>
            <a:r>
              <a:rPr lang="en-US" dirty="0">
                <a:latin typeface="Berlin Sans FB" panose="020E0602020502020306" pitchFamily="34" charset="0"/>
              </a:rPr>
              <a:t> also recognized an earlier source behind 2 </a:t>
            </a:r>
            <a:r>
              <a:rPr lang="en-US" dirty="0" err="1">
                <a:latin typeface="Berlin Sans FB" panose="020E0602020502020306" pitchFamily="34" charset="0"/>
              </a:rPr>
              <a:t>Chr</a:t>
            </a:r>
            <a:r>
              <a:rPr lang="en-US" dirty="0">
                <a:latin typeface="Berlin Sans FB" panose="020E0602020502020306" pitchFamily="34" charset="0"/>
              </a:rPr>
              <a:t> 26:6.</a:t>
            </a:r>
          </a:p>
          <a:p>
            <a:r>
              <a:rPr lang="en-US" dirty="0">
                <a:latin typeface="Berlin Sans FB" panose="020E0602020502020306" pitchFamily="34" charset="0"/>
              </a:rPr>
              <a:t>Both Hugh G. M. Williamson (1982) and Anson F. Rainey (1997) argue, based on textual and archaeological evidence, that </a:t>
            </a:r>
            <a:r>
              <a:rPr lang="en-US" dirty="0" err="1">
                <a:latin typeface="Berlin Sans FB" panose="020E0602020502020306" pitchFamily="34" charset="0"/>
              </a:rPr>
              <a:t>Chr</a:t>
            </a:r>
            <a:r>
              <a:rPr lang="en-US" dirty="0">
                <a:latin typeface="Berlin Sans FB" panose="020E0602020502020306" pitchFamily="34" charset="0"/>
              </a:rPr>
              <a:t> utilized archival sources from the period of the monarchy.</a:t>
            </a:r>
          </a:p>
        </p:txBody>
      </p:sp>
      <p:pic>
        <p:nvPicPr>
          <p:cNvPr id="3074" name="Picture 2" descr="Image result for martin no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1968" y="271849"/>
            <a:ext cx="2600637" cy="38125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eter wel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968" y="4176583"/>
            <a:ext cx="2600637" cy="260933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H.g.M. william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280" y="3929449"/>
            <a:ext cx="4760784" cy="28564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anson rai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441" y="3920914"/>
            <a:ext cx="4276127" cy="286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03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56734"/>
          </a:xfrm>
        </p:spPr>
        <p:txBody>
          <a:bodyPr/>
          <a:lstStyle/>
          <a:p>
            <a:pPr algn="ctr"/>
            <a:r>
              <a:rPr lang="en-US" dirty="0">
                <a:latin typeface="Berlin Sans FB" panose="020E0602020502020306" pitchFamily="34" charset="0"/>
              </a:rPr>
              <a:t>Israel Finkelstein’s Challenge</a:t>
            </a:r>
          </a:p>
        </p:txBody>
      </p:sp>
      <p:sp>
        <p:nvSpPr>
          <p:cNvPr id="3" name="Content Placeholder 2"/>
          <p:cNvSpPr>
            <a:spLocks noGrp="1"/>
          </p:cNvSpPr>
          <p:nvPr>
            <p:ph idx="1"/>
          </p:nvPr>
        </p:nvSpPr>
        <p:spPr>
          <a:xfrm>
            <a:off x="98854" y="856735"/>
            <a:ext cx="6277232" cy="5923006"/>
          </a:xfrm>
        </p:spPr>
        <p:txBody>
          <a:bodyPr>
            <a:normAutofit fontScale="92500" lnSpcReduction="10000"/>
          </a:bodyPr>
          <a:lstStyle/>
          <a:p>
            <a:r>
              <a:rPr lang="en-US" dirty="0">
                <a:latin typeface="Berlin Sans FB" panose="020E0602020502020306" pitchFamily="34" charset="0"/>
              </a:rPr>
              <a:t>In a series of articles now collected in a book, Israeli archaeologist Israel Finkelstein (2018) attempts to date </a:t>
            </a:r>
            <a:r>
              <a:rPr lang="en-US" dirty="0" err="1">
                <a:latin typeface="Berlin Sans FB" panose="020E0602020502020306" pitchFamily="34" charset="0"/>
              </a:rPr>
              <a:t>Chr’s</a:t>
            </a:r>
            <a:r>
              <a:rPr lang="en-US" dirty="0">
                <a:latin typeface="Berlin Sans FB" panose="020E0602020502020306" pitchFamily="34" charset="0"/>
              </a:rPr>
              <a:t> work to the Hasmonean Period (late second to early first century BC) and thus, for all intents and purposes, declares it historically worthless for depicting Judah’s geo-political history in the Iron Age II period.</a:t>
            </a:r>
          </a:p>
          <a:p>
            <a:r>
              <a:rPr lang="en-US" dirty="0">
                <a:latin typeface="Berlin Sans FB" panose="020E0602020502020306" pitchFamily="34" charset="0"/>
              </a:rPr>
              <a:t>In this endeavor, Finkelstein follows in the footsteps of many Old Testament scholars from Spinoza to de Wette and onward to the present.</a:t>
            </a:r>
          </a:p>
          <a:p>
            <a:r>
              <a:rPr lang="en-US" dirty="0">
                <a:latin typeface="Berlin Sans FB" panose="020E0602020502020306" pitchFamily="34" charset="0"/>
              </a:rPr>
              <a:t>Thus, </a:t>
            </a:r>
            <a:r>
              <a:rPr lang="en-US" dirty="0" err="1">
                <a:latin typeface="Berlin Sans FB" panose="020E0602020502020306" pitchFamily="34" charset="0"/>
              </a:rPr>
              <a:t>Chr’s</a:t>
            </a:r>
            <a:r>
              <a:rPr lang="en-US" dirty="0">
                <a:latin typeface="Berlin Sans FB" panose="020E0602020502020306" pitchFamily="34" charset="0"/>
              </a:rPr>
              <a:t> account of Uzziah’s reign provides an excellent “test case” for assessing the veracity of historical details preserved solely by Chr.</a:t>
            </a:r>
          </a:p>
          <a:p>
            <a:endParaRPr lang="en-US" dirty="0">
              <a:latin typeface="Berlin Sans FB" panose="020E0602020502020306" pitchFamily="34" charset="0"/>
            </a:endParaRPr>
          </a:p>
        </p:txBody>
      </p:sp>
      <p:pic>
        <p:nvPicPr>
          <p:cNvPr id="1026" name="Picture 2" descr="Image result for Hasmonean Realities behind Ezra, Nehemiah, and Chronicles"/>
          <p:cNvPicPr>
            <a:picLocks noChangeAspect="1" noChangeArrowheads="1"/>
          </p:cNvPicPr>
          <p:nvPr/>
        </p:nvPicPr>
        <p:blipFill rotWithShape="1">
          <a:blip r:embed="rId2">
            <a:extLst>
              <a:ext uri="{28A0092B-C50C-407E-A947-70E740481C1C}">
                <a14:useLocalDpi xmlns:a14="http://schemas.microsoft.com/office/drawing/2010/main" val="0"/>
              </a:ext>
            </a:extLst>
          </a:blip>
          <a:srcRect l="16728" r="16628"/>
          <a:stretch/>
        </p:blipFill>
        <p:spPr bwMode="auto">
          <a:xfrm>
            <a:off x="9761838" y="3320959"/>
            <a:ext cx="2305082" cy="3458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srael finkelstein"/>
          <p:cNvPicPr>
            <a:picLocks noChangeAspect="1" noChangeArrowheads="1"/>
          </p:cNvPicPr>
          <p:nvPr/>
        </p:nvPicPr>
        <p:blipFill rotWithShape="1">
          <a:blip r:embed="rId3">
            <a:extLst>
              <a:ext uri="{28A0092B-C50C-407E-A947-70E740481C1C}">
                <a14:useLocalDpi xmlns:a14="http://schemas.microsoft.com/office/drawing/2010/main" val="0"/>
              </a:ext>
            </a:extLst>
          </a:blip>
          <a:srcRect l="10143" t="8816" r="30369" b="14076"/>
          <a:stretch/>
        </p:blipFill>
        <p:spPr bwMode="auto">
          <a:xfrm>
            <a:off x="6489147" y="3320960"/>
            <a:ext cx="3251632" cy="34587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book of chronicles hebrew"/>
          <p:cNvPicPr>
            <a:picLocks noChangeAspect="1" noChangeArrowheads="1"/>
          </p:cNvPicPr>
          <p:nvPr/>
        </p:nvPicPr>
        <p:blipFill rotWithShape="1">
          <a:blip r:embed="rId4">
            <a:extLst>
              <a:ext uri="{28A0092B-C50C-407E-A947-70E740481C1C}">
                <a14:useLocalDpi xmlns:a14="http://schemas.microsoft.com/office/drawing/2010/main" val="0"/>
              </a:ext>
            </a:extLst>
          </a:blip>
          <a:srcRect l="10887" r="15980"/>
          <a:stretch/>
        </p:blipFill>
        <p:spPr bwMode="auto">
          <a:xfrm>
            <a:off x="6489147" y="971582"/>
            <a:ext cx="5577773" cy="224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46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518407" cy="906161"/>
          </a:xfrm>
        </p:spPr>
        <p:txBody>
          <a:bodyPr/>
          <a:lstStyle/>
          <a:p>
            <a:r>
              <a:rPr lang="en-US" dirty="0" err="1">
                <a:latin typeface="Berlin Sans FB" panose="020E0602020502020306" pitchFamily="34" charset="0"/>
              </a:rPr>
              <a:t>Elath</a:t>
            </a:r>
            <a:r>
              <a:rPr lang="en-US" dirty="0">
                <a:latin typeface="Berlin Sans FB" panose="020E0602020502020306" pitchFamily="34" charset="0"/>
              </a:rPr>
              <a:t> and the Arabah</a:t>
            </a:r>
          </a:p>
        </p:txBody>
      </p:sp>
      <p:sp>
        <p:nvSpPr>
          <p:cNvPr id="3" name="Content Placeholder 2"/>
          <p:cNvSpPr>
            <a:spLocks noGrp="1"/>
          </p:cNvSpPr>
          <p:nvPr>
            <p:ph idx="1"/>
          </p:nvPr>
        </p:nvSpPr>
        <p:spPr>
          <a:xfrm>
            <a:off x="115330" y="848497"/>
            <a:ext cx="5296929" cy="5770890"/>
          </a:xfrm>
        </p:spPr>
        <p:txBody>
          <a:bodyPr>
            <a:normAutofit fontScale="92500" lnSpcReduction="20000"/>
          </a:bodyPr>
          <a:lstStyle/>
          <a:p>
            <a:r>
              <a:rPr lang="en-US" dirty="0">
                <a:latin typeface="Berlin Sans FB" panose="020E0602020502020306" pitchFamily="34" charset="0"/>
              </a:rPr>
              <a:t>Uzziah’s hegemony over </a:t>
            </a:r>
            <a:r>
              <a:rPr lang="en-US" dirty="0" err="1">
                <a:latin typeface="Berlin Sans FB" panose="020E0602020502020306" pitchFamily="34" charset="0"/>
              </a:rPr>
              <a:t>Elath</a:t>
            </a:r>
            <a:r>
              <a:rPr lang="en-US" dirty="0">
                <a:latin typeface="Berlin Sans FB" panose="020E0602020502020306" pitchFamily="34" charset="0"/>
              </a:rPr>
              <a:t> is mentioned in both 2 </a:t>
            </a:r>
            <a:r>
              <a:rPr lang="en-US" dirty="0" err="1">
                <a:latin typeface="Berlin Sans FB" panose="020E0602020502020306" pitchFamily="34" charset="0"/>
              </a:rPr>
              <a:t>Chr</a:t>
            </a:r>
            <a:r>
              <a:rPr lang="en-US" dirty="0">
                <a:latin typeface="Berlin Sans FB" panose="020E0602020502020306" pitchFamily="34" charset="0"/>
              </a:rPr>
              <a:t> 26:2; and 2 Kgs 14:21-22</a:t>
            </a:r>
          </a:p>
          <a:p>
            <a:r>
              <a:rPr lang="en-US" dirty="0" err="1">
                <a:latin typeface="Berlin Sans FB" panose="020E0602020502020306" pitchFamily="34" charset="0"/>
              </a:rPr>
              <a:t>Elath</a:t>
            </a:r>
            <a:r>
              <a:rPr lang="en-US" dirty="0">
                <a:latin typeface="Berlin Sans FB" panose="020E0602020502020306" pitchFamily="34" charset="0"/>
              </a:rPr>
              <a:t> is tentatively identified with Tell el-</a:t>
            </a:r>
            <a:r>
              <a:rPr lang="en-US" dirty="0" err="1">
                <a:latin typeface="Berlin Sans FB" panose="020E0602020502020306" pitchFamily="34" charset="0"/>
              </a:rPr>
              <a:t>Kheleifeh</a:t>
            </a:r>
            <a:r>
              <a:rPr lang="en-US" dirty="0">
                <a:latin typeface="Berlin Sans FB" panose="020E0602020502020306" pitchFamily="34" charset="0"/>
              </a:rPr>
              <a:t>, a fortified site with eighth century BC occupation evidence that lies between modern </a:t>
            </a:r>
            <a:r>
              <a:rPr lang="en-US" dirty="0" err="1">
                <a:latin typeface="Berlin Sans FB" panose="020E0602020502020306" pitchFamily="34" charset="0"/>
              </a:rPr>
              <a:t>Elat</a:t>
            </a:r>
            <a:r>
              <a:rPr lang="en-US" dirty="0">
                <a:latin typeface="Berlin Sans FB" panose="020E0602020502020306" pitchFamily="34" charset="0"/>
              </a:rPr>
              <a:t> (Israel) and Aqaba (Jordan).</a:t>
            </a:r>
          </a:p>
          <a:p>
            <a:r>
              <a:rPr lang="en-US" dirty="0">
                <a:latin typeface="Berlin Sans FB" panose="020E0602020502020306" pitchFamily="34" charset="0"/>
              </a:rPr>
              <a:t>Hegemony over </a:t>
            </a:r>
            <a:r>
              <a:rPr lang="en-US" dirty="0" err="1">
                <a:latin typeface="Berlin Sans FB" panose="020E0602020502020306" pitchFamily="34" charset="0"/>
              </a:rPr>
              <a:t>Elath</a:t>
            </a:r>
            <a:r>
              <a:rPr lang="en-US" dirty="0">
                <a:latin typeface="Berlin Sans FB" panose="020E0602020502020306" pitchFamily="34" charset="0"/>
              </a:rPr>
              <a:t> enabled Uzziah access to Red Sea trade and was a major accomplishment of his reign.</a:t>
            </a:r>
          </a:p>
          <a:p>
            <a:r>
              <a:rPr lang="en-US" dirty="0">
                <a:latin typeface="Berlin Sans FB" panose="020E0602020502020306" pitchFamily="34" charset="0"/>
              </a:rPr>
              <a:t>Rainey (1997:62-63) suggests that all of </a:t>
            </a:r>
            <a:r>
              <a:rPr lang="en-US" dirty="0" err="1">
                <a:latin typeface="Berlin Sans FB" panose="020E0602020502020306" pitchFamily="34" charset="0"/>
              </a:rPr>
              <a:t>Chr’s</a:t>
            </a:r>
            <a:r>
              <a:rPr lang="en-US" dirty="0">
                <a:latin typeface="Berlin Sans FB" panose="020E0602020502020306" pitchFamily="34" charset="0"/>
              </a:rPr>
              <a:t> additional data about Uzziah’s reign “provides the necessary background for understanding how Uzziah could eventually establish a new fortified presence at </a:t>
            </a:r>
            <a:r>
              <a:rPr lang="en-US" dirty="0" err="1">
                <a:latin typeface="Berlin Sans FB" panose="020E0602020502020306" pitchFamily="34" charset="0"/>
              </a:rPr>
              <a:t>Elath</a:t>
            </a:r>
            <a:r>
              <a:rPr lang="en-US" dirty="0">
                <a:latin typeface="Berlin Sans FB" panose="020E0602020502020306" pitchFamily="34" charset="0"/>
              </a:rPr>
              <a:t>.”</a:t>
            </a:r>
          </a:p>
          <a:p>
            <a:endParaRPr lang="en-US" dirty="0"/>
          </a:p>
        </p:txBody>
      </p:sp>
      <p:pic>
        <p:nvPicPr>
          <p:cNvPr id="1034" name="Picture 10" descr="Image result for tell el-kheleif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779" y="2231784"/>
            <a:ext cx="1978266" cy="2052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9233700" y="133857"/>
            <a:ext cx="2885344" cy="2024047"/>
          </a:xfrm>
          <a:prstGeom prst="rect">
            <a:avLst/>
          </a:prstGeom>
        </p:spPr>
      </p:pic>
      <p:pic>
        <p:nvPicPr>
          <p:cNvPr id="4" name="Picture 3"/>
          <p:cNvPicPr>
            <a:picLocks noChangeAspect="1"/>
          </p:cNvPicPr>
          <p:nvPr/>
        </p:nvPicPr>
        <p:blipFill>
          <a:blip r:embed="rId4"/>
          <a:stretch>
            <a:fillRect/>
          </a:stretch>
        </p:blipFill>
        <p:spPr>
          <a:xfrm>
            <a:off x="5479925" y="4358195"/>
            <a:ext cx="6639119" cy="2456901"/>
          </a:xfrm>
          <a:prstGeom prst="rect">
            <a:avLst/>
          </a:prstGeom>
        </p:spPr>
      </p:pic>
      <p:pic>
        <p:nvPicPr>
          <p:cNvPr id="5" name="Picture 4"/>
          <p:cNvPicPr>
            <a:picLocks noChangeAspect="1"/>
          </p:cNvPicPr>
          <p:nvPr/>
        </p:nvPicPr>
        <p:blipFill>
          <a:blip r:embed="rId5"/>
          <a:stretch>
            <a:fillRect/>
          </a:stretch>
        </p:blipFill>
        <p:spPr>
          <a:xfrm>
            <a:off x="5518407" y="133857"/>
            <a:ext cx="3609145" cy="2024047"/>
          </a:xfrm>
          <a:prstGeom prst="rect">
            <a:avLst/>
          </a:prstGeom>
        </p:spPr>
      </p:pic>
      <p:pic>
        <p:nvPicPr>
          <p:cNvPr id="6" name="Picture 5"/>
          <p:cNvPicPr>
            <a:picLocks noChangeAspect="1"/>
          </p:cNvPicPr>
          <p:nvPr/>
        </p:nvPicPr>
        <p:blipFill rotWithShape="1">
          <a:blip r:embed="rId6"/>
          <a:srcRect r="8979"/>
          <a:stretch/>
        </p:blipFill>
        <p:spPr>
          <a:xfrm>
            <a:off x="5527589" y="2231784"/>
            <a:ext cx="2619633" cy="2032686"/>
          </a:xfrm>
          <a:prstGeom prst="rect">
            <a:avLst/>
          </a:prstGeom>
        </p:spPr>
      </p:pic>
      <p:pic>
        <p:nvPicPr>
          <p:cNvPr id="8" name="Picture 7"/>
          <p:cNvPicPr>
            <a:picLocks noChangeAspect="1"/>
          </p:cNvPicPr>
          <p:nvPr/>
        </p:nvPicPr>
        <p:blipFill>
          <a:blip r:embed="rId7"/>
          <a:stretch>
            <a:fillRect/>
          </a:stretch>
        </p:blipFill>
        <p:spPr>
          <a:xfrm>
            <a:off x="8200730" y="2251629"/>
            <a:ext cx="1853644" cy="2041776"/>
          </a:xfrm>
          <a:prstGeom prst="rect">
            <a:avLst/>
          </a:prstGeom>
        </p:spPr>
      </p:pic>
    </p:spTree>
    <p:extLst>
      <p:ext uri="{BB962C8B-B14F-4D97-AF65-F5344CB8AC3E}">
        <p14:creationId xmlns:p14="http://schemas.microsoft.com/office/powerpoint/2010/main" val="409676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8" y="98855"/>
            <a:ext cx="7024470" cy="741404"/>
          </a:xfrm>
        </p:spPr>
        <p:txBody>
          <a:bodyPr/>
          <a:lstStyle/>
          <a:p>
            <a:pPr algn="ctr"/>
            <a:r>
              <a:rPr lang="en-US" dirty="0">
                <a:latin typeface="Berlin Sans FB" panose="020E0602020502020306" pitchFamily="34" charset="0"/>
              </a:rPr>
              <a:t>Tamar and </a:t>
            </a:r>
            <a:r>
              <a:rPr lang="en-US" dirty="0" err="1">
                <a:latin typeface="Berlin Sans FB" panose="020E0602020502020306" pitchFamily="34" charset="0"/>
              </a:rPr>
              <a:t>Yotvata</a:t>
            </a:r>
            <a:endParaRPr lang="en-US" dirty="0">
              <a:latin typeface="Berlin Sans FB" panose="020E0602020502020306" pitchFamily="34" charset="0"/>
            </a:endParaRPr>
          </a:p>
        </p:txBody>
      </p:sp>
      <p:sp>
        <p:nvSpPr>
          <p:cNvPr id="3" name="Content Placeholder 2"/>
          <p:cNvSpPr>
            <a:spLocks noGrp="1"/>
          </p:cNvSpPr>
          <p:nvPr>
            <p:ph idx="1"/>
          </p:nvPr>
        </p:nvSpPr>
        <p:spPr>
          <a:xfrm>
            <a:off x="123567" y="766120"/>
            <a:ext cx="7024471" cy="3253945"/>
          </a:xfrm>
        </p:spPr>
        <p:txBody>
          <a:bodyPr>
            <a:normAutofit fontScale="85000" lnSpcReduction="20000"/>
          </a:bodyPr>
          <a:lstStyle/>
          <a:p>
            <a:r>
              <a:rPr lang="en-US" dirty="0">
                <a:latin typeface="Berlin Sans FB" panose="020E0602020502020306" pitchFamily="34" charset="0"/>
              </a:rPr>
              <a:t>‘</a:t>
            </a:r>
            <a:r>
              <a:rPr lang="en-US" dirty="0" err="1">
                <a:latin typeface="Berlin Sans FB" panose="020E0602020502020306" pitchFamily="34" charset="0"/>
              </a:rPr>
              <a:t>En</a:t>
            </a:r>
            <a:r>
              <a:rPr lang="en-US" dirty="0">
                <a:latin typeface="Berlin Sans FB" panose="020E0602020502020306" pitchFamily="34" charset="0"/>
              </a:rPr>
              <a:t> </a:t>
            </a:r>
            <a:r>
              <a:rPr lang="en-US" dirty="0" err="1">
                <a:latin typeface="Berlin Sans FB" panose="020E0602020502020306" pitchFamily="34" charset="0"/>
              </a:rPr>
              <a:t>Hazeva</a:t>
            </a:r>
            <a:r>
              <a:rPr lang="en-US" dirty="0">
                <a:latin typeface="Berlin Sans FB" panose="020E0602020502020306" pitchFamily="34" charset="0"/>
              </a:rPr>
              <a:t>, a site identified with biblical Tamar (1 Kgs 9:17-18; 2 </a:t>
            </a:r>
            <a:r>
              <a:rPr lang="en-US" dirty="0" err="1">
                <a:latin typeface="Berlin Sans FB" panose="020E0602020502020306" pitchFamily="34" charset="0"/>
              </a:rPr>
              <a:t>Chr</a:t>
            </a:r>
            <a:r>
              <a:rPr lang="en-US" dirty="0">
                <a:latin typeface="Berlin Sans FB" panose="020E0602020502020306" pitchFamily="34" charset="0"/>
              </a:rPr>
              <a:t> 8:4; Ezekiel 47:19; 48:28), is a large 10,000 square meter rectangular fort at a major crossroads south of the Dead Sea in the Arabah.  Stratum 5 is dated to the ninth-eighth centuries BC and probably served as Judah’s base of operations to the south and east, as well as controlling trade.</a:t>
            </a:r>
          </a:p>
          <a:p>
            <a:r>
              <a:rPr lang="en-US" dirty="0" err="1">
                <a:latin typeface="Berlin Sans FB" panose="020E0602020502020306" pitchFamily="34" charset="0"/>
              </a:rPr>
              <a:t>Yotvata</a:t>
            </a:r>
            <a:r>
              <a:rPr lang="en-US" dirty="0">
                <a:latin typeface="Berlin Sans FB" panose="020E0602020502020306" pitchFamily="34" charset="0"/>
              </a:rPr>
              <a:t>, an oasis farther south in the Arabah, has earlier Iron Age remains on a high butte, but ceramic evidence seems to predate the eighth century BC.</a:t>
            </a:r>
          </a:p>
        </p:txBody>
      </p:sp>
      <p:pic>
        <p:nvPicPr>
          <p:cNvPr id="4098" name="Picture 2" descr="Image result for tell el-kheleifeh"/>
          <p:cNvPicPr>
            <a:picLocks noChangeAspect="1" noChangeArrowheads="1"/>
          </p:cNvPicPr>
          <p:nvPr/>
        </p:nvPicPr>
        <p:blipFill rotWithShape="1">
          <a:blip r:embed="rId2">
            <a:extLst>
              <a:ext uri="{28A0092B-C50C-407E-A947-70E740481C1C}">
                <a14:useLocalDpi xmlns:a14="http://schemas.microsoft.com/office/drawing/2010/main" val="0"/>
              </a:ext>
            </a:extLst>
          </a:blip>
          <a:srcRect b="5199"/>
          <a:stretch/>
        </p:blipFill>
        <p:spPr bwMode="auto">
          <a:xfrm>
            <a:off x="7305332" y="61636"/>
            <a:ext cx="4842389" cy="344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outer tower oph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5332" y="3566985"/>
            <a:ext cx="4842389" cy="32210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Tell el-Kheleife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166" y="4101949"/>
            <a:ext cx="3388873" cy="2686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23567" y="4101949"/>
            <a:ext cx="3566210" cy="2672885"/>
          </a:xfrm>
          <a:prstGeom prst="rect">
            <a:avLst/>
          </a:prstGeom>
        </p:spPr>
      </p:pic>
    </p:spTree>
    <p:extLst>
      <p:ext uri="{BB962C8B-B14F-4D97-AF65-F5344CB8AC3E}">
        <p14:creationId xmlns:p14="http://schemas.microsoft.com/office/powerpoint/2010/main" val="283067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80302"/>
          </a:xfrm>
        </p:spPr>
        <p:txBody>
          <a:bodyPr/>
          <a:lstStyle/>
          <a:p>
            <a:pPr algn="ctr"/>
            <a:r>
              <a:rPr lang="en-US" dirty="0">
                <a:latin typeface="Berlin Sans FB" panose="020E0602020502020306" pitchFamily="34" charset="0"/>
              </a:rPr>
              <a:t>Uzziah at Kadesh </a:t>
            </a:r>
            <a:r>
              <a:rPr lang="en-US" dirty="0" err="1">
                <a:latin typeface="Berlin Sans FB" panose="020E0602020502020306" pitchFamily="34" charset="0"/>
              </a:rPr>
              <a:t>Barnea</a:t>
            </a:r>
            <a:endParaRPr lang="en-US" dirty="0">
              <a:latin typeface="Berlin Sans FB" panose="020E0602020502020306" pitchFamily="34" charset="0"/>
            </a:endParaRPr>
          </a:p>
        </p:txBody>
      </p:sp>
      <p:sp>
        <p:nvSpPr>
          <p:cNvPr id="3" name="Content Placeholder 2"/>
          <p:cNvSpPr>
            <a:spLocks noGrp="1"/>
          </p:cNvSpPr>
          <p:nvPr>
            <p:ph idx="1"/>
          </p:nvPr>
        </p:nvSpPr>
        <p:spPr>
          <a:xfrm>
            <a:off x="81734" y="832022"/>
            <a:ext cx="3668145" cy="3484605"/>
          </a:xfrm>
        </p:spPr>
        <p:txBody>
          <a:bodyPr>
            <a:normAutofit fontScale="85000" lnSpcReduction="20000"/>
          </a:bodyPr>
          <a:lstStyle/>
          <a:p>
            <a:r>
              <a:rPr lang="en-US" dirty="0">
                <a:latin typeface="Berlin Sans FB" panose="020E0602020502020306" pitchFamily="34" charset="0"/>
              </a:rPr>
              <a:t>A massive square fortress with eight towers was unearthed at ‘Ain el </a:t>
            </a:r>
            <a:r>
              <a:rPr lang="en-US" dirty="0" err="1">
                <a:latin typeface="Berlin Sans FB" panose="020E0602020502020306" pitchFamily="34" charset="0"/>
              </a:rPr>
              <a:t>Qudeirat</a:t>
            </a:r>
            <a:r>
              <a:rPr lang="en-US" dirty="0">
                <a:latin typeface="Berlin Sans FB" panose="020E0602020502020306" pitchFamily="34" charset="0"/>
              </a:rPr>
              <a:t> in eastern Sinai and identified with biblical Kadesh </a:t>
            </a:r>
            <a:r>
              <a:rPr lang="en-US" dirty="0" err="1">
                <a:latin typeface="Berlin Sans FB" panose="020E0602020502020306" pitchFamily="34" charset="0"/>
              </a:rPr>
              <a:t>Barnea</a:t>
            </a:r>
            <a:r>
              <a:rPr lang="en-US" dirty="0">
                <a:latin typeface="Berlin Sans FB" panose="020E0602020502020306" pitchFamily="34" charset="0"/>
              </a:rPr>
              <a:t>.  </a:t>
            </a:r>
          </a:p>
          <a:p>
            <a:r>
              <a:rPr lang="en-US" dirty="0">
                <a:latin typeface="Berlin Sans FB" panose="020E0602020502020306" pitchFamily="34" charset="0"/>
              </a:rPr>
              <a:t>The fort shows extensive eighth century BC occupational evidence and served Judah as a border post and also oversaw the spice route.</a:t>
            </a:r>
          </a:p>
        </p:txBody>
      </p:sp>
      <p:pic>
        <p:nvPicPr>
          <p:cNvPr id="12290" name="Picture 2" descr="Image result for kadesh bar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7395" y="4402545"/>
            <a:ext cx="3407460" cy="23681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kadesh barn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269" y="4402545"/>
            <a:ext cx="5065283" cy="236818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kadesh barn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52" y="4402545"/>
            <a:ext cx="3365095" cy="236818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qudeir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3293" y="832022"/>
            <a:ext cx="2731562" cy="348460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mage result for qudeir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2579" y="832022"/>
            <a:ext cx="5303569" cy="348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747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78" y="64641"/>
            <a:ext cx="7076303" cy="825045"/>
          </a:xfrm>
        </p:spPr>
        <p:txBody>
          <a:bodyPr>
            <a:normAutofit fontScale="90000"/>
          </a:bodyPr>
          <a:lstStyle/>
          <a:p>
            <a:r>
              <a:rPr lang="en-US" dirty="0">
                <a:latin typeface="Berlin Sans FB" panose="020E0602020502020306" pitchFamily="34" charset="0"/>
              </a:rPr>
              <a:t>Uzziah’s Expansion into Philistia</a:t>
            </a:r>
          </a:p>
        </p:txBody>
      </p:sp>
      <p:sp>
        <p:nvSpPr>
          <p:cNvPr id="3" name="Content Placeholder 2"/>
          <p:cNvSpPr>
            <a:spLocks noGrp="1"/>
          </p:cNvSpPr>
          <p:nvPr>
            <p:ph idx="1"/>
          </p:nvPr>
        </p:nvSpPr>
        <p:spPr>
          <a:xfrm>
            <a:off x="164757" y="823784"/>
            <a:ext cx="6993923" cy="5898292"/>
          </a:xfrm>
        </p:spPr>
        <p:txBody>
          <a:bodyPr>
            <a:normAutofit fontScale="85000" lnSpcReduction="10000"/>
          </a:bodyPr>
          <a:lstStyle/>
          <a:p>
            <a:r>
              <a:rPr lang="he-IL" dirty="0"/>
              <a:t>וַיֵּצֵא, וַיִּלָּחֶם בַּפְּלִשְׁתִּים, וַיִּפְרֹץ אֶת-חוֹמַת גַּת וְאֵת חוֹמַת יַבְנֵה, וְאֵת חוֹמַת אַשְׁדּוֹד; וַיִּבְנֶה עָרִים, בְּאַשְׁדּוֹד וּבַפְּלִשְׁתִּים</a:t>
            </a:r>
            <a:endParaRPr lang="en-US" dirty="0"/>
          </a:p>
          <a:p>
            <a:r>
              <a:rPr lang="en-US" dirty="0">
                <a:latin typeface="Berlin Sans FB" panose="020E0602020502020306" pitchFamily="34" charset="0"/>
              </a:rPr>
              <a:t>He went out and made war against the Philistines and broke through the wall of Gath and the wall of </a:t>
            </a:r>
            <a:r>
              <a:rPr lang="en-US" dirty="0" err="1">
                <a:latin typeface="Berlin Sans FB" panose="020E0602020502020306" pitchFamily="34" charset="0"/>
              </a:rPr>
              <a:t>Jabneh</a:t>
            </a:r>
            <a:r>
              <a:rPr lang="en-US" dirty="0">
                <a:latin typeface="Berlin Sans FB" panose="020E0602020502020306" pitchFamily="34" charset="0"/>
              </a:rPr>
              <a:t> and the wall of Ashdod, and he built cities in the territory of Ashdod and elsewhere among the Philistines (2 </a:t>
            </a:r>
            <a:r>
              <a:rPr lang="en-US" dirty="0" err="1">
                <a:latin typeface="Berlin Sans FB" panose="020E0602020502020306" pitchFamily="34" charset="0"/>
              </a:rPr>
              <a:t>Chr</a:t>
            </a:r>
            <a:r>
              <a:rPr lang="en-US" dirty="0">
                <a:latin typeface="Berlin Sans FB" panose="020E0602020502020306" pitchFamily="34" charset="0"/>
              </a:rPr>
              <a:t> 26:6 ESV).</a:t>
            </a:r>
          </a:p>
          <a:p>
            <a:r>
              <a:rPr lang="en-US" dirty="0">
                <a:latin typeface="Berlin Sans FB" panose="020E0602020502020306" pitchFamily="34" charset="0"/>
              </a:rPr>
              <a:t>Extensive evidence at numerous sites in the western Shephelah, notably Beer Sheba, Lachish and Tell el </a:t>
            </a:r>
            <a:r>
              <a:rPr lang="en-US" dirty="0" err="1">
                <a:latin typeface="Berlin Sans FB" panose="020E0602020502020306" pitchFamily="34" charset="0"/>
              </a:rPr>
              <a:t>Hesi</a:t>
            </a:r>
            <a:r>
              <a:rPr lang="en-US" dirty="0">
                <a:latin typeface="Berlin Sans FB" panose="020E0602020502020306" pitchFamily="34" charset="0"/>
              </a:rPr>
              <a:t>, as well as many others along the coastal plain show a strong and resurgent Judah.</a:t>
            </a:r>
          </a:p>
          <a:p>
            <a:r>
              <a:rPr lang="en-US" dirty="0">
                <a:latin typeface="Berlin Sans FB" panose="020E0602020502020306" pitchFamily="34" charset="0"/>
              </a:rPr>
              <a:t>Uzziah’s aim undoubtedly was to reassert a Judahite presence along the coastal route and provide direct access to Mediterranean trade</a:t>
            </a:r>
          </a:p>
          <a:p>
            <a:r>
              <a:rPr lang="en-US" dirty="0" err="1">
                <a:latin typeface="Berlin Sans FB" panose="020E0602020502020306" pitchFamily="34" charset="0"/>
              </a:rPr>
              <a:t>Chr’s</a:t>
            </a:r>
            <a:r>
              <a:rPr lang="en-US" dirty="0">
                <a:latin typeface="Berlin Sans FB" panose="020E0602020502020306" pitchFamily="34" charset="0"/>
              </a:rPr>
              <a:t> description also provides a rare example of a recorded campaign route taken by Judah’s army (Aharoni 1979).</a:t>
            </a:r>
          </a:p>
          <a:p>
            <a:endParaRPr lang="en-US" dirty="0"/>
          </a:p>
        </p:txBody>
      </p:sp>
      <p:pic>
        <p:nvPicPr>
          <p:cNvPr id="4" name="Picture 3"/>
          <p:cNvPicPr>
            <a:picLocks noChangeAspect="1"/>
          </p:cNvPicPr>
          <p:nvPr/>
        </p:nvPicPr>
        <p:blipFill>
          <a:blip r:embed="rId2"/>
          <a:stretch>
            <a:fillRect/>
          </a:stretch>
        </p:blipFill>
        <p:spPr>
          <a:xfrm>
            <a:off x="7306962" y="64640"/>
            <a:ext cx="4824207" cy="6719219"/>
          </a:xfrm>
          <a:prstGeom prst="rect">
            <a:avLst/>
          </a:prstGeom>
        </p:spPr>
      </p:pic>
    </p:spTree>
    <p:extLst>
      <p:ext uri="{BB962C8B-B14F-4D97-AF65-F5344CB8AC3E}">
        <p14:creationId xmlns:p14="http://schemas.microsoft.com/office/powerpoint/2010/main" val="108105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1995</TotalTime>
  <Words>2382</Words>
  <Application>Microsoft Office PowerPoint</Application>
  <PresentationFormat>Widescreen</PresentationFormat>
  <Paragraphs>88</Paragraphs>
  <Slides>26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Berlin Sans FB</vt:lpstr>
      <vt:lpstr>Calibri</vt:lpstr>
      <vt:lpstr>Calibri Light</vt:lpstr>
      <vt:lpstr>Matura MT Script Capitals</vt:lpstr>
      <vt:lpstr>Office Theme</vt:lpstr>
      <vt:lpstr>1_Office Theme</vt:lpstr>
      <vt:lpstr>A Footnote to Biblical History:   An Archaeologist looks at Uzziah’s Reign  Jeffrey P. Hudon, Ph.D.  Biblicalelearning.org</vt:lpstr>
      <vt:lpstr>The Reign of  Uzziah (Azariah)  in summary</vt:lpstr>
      <vt:lpstr>A Critical History of 2 Chronicles 26</vt:lpstr>
      <vt:lpstr>Influential Studies on Chronicles as a Historically Reliable Document</vt:lpstr>
      <vt:lpstr>Israel Finkelstein’s Challenge</vt:lpstr>
      <vt:lpstr>Elath and the Arabah</vt:lpstr>
      <vt:lpstr>Tamar and Yotvata</vt:lpstr>
      <vt:lpstr>Uzziah at Kadesh Barnea</vt:lpstr>
      <vt:lpstr>Uzziah’s Expansion into Philistia</vt:lpstr>
      <vt:lpstr>Evidence of Uzziah at Yavneh?</vt:lpstr>
      <vt:lpstr>Uzziah at Gath:  Tell es-Safi or Tell Ras Abu Hamid?</vt:lpstr>
      <vt:lpstr>Uzziah at Ashdod and the Surrounding Settlements</vt:lpstr>
      <vt:lpstr>Uzziah’s Domination of the Ammonites, Arabs and Meunites</vt:lpstr>
      <vt:lpstr>Uzziah’s Towers and Cisterns in the Steppe (Wilderness of Judah)</vt:lpstr>
      <vt:lpstr>Uzziah’s Name was known “to the Borders of Egypt”</vt:lpstr>
      <vt:lpstr>Jerusalem and Environs</vt:lpstr>
      <vt:lpstr>The Ophel Gateway The Royal Quarter of Jerusalem during the Kingdom of Judah</vt:lpstr>
      <vt:lpstr>Uzziah’s Quarantine and Burial  at Ramat Rahel</vt:lpstr>
      <vt:lpstr>Conclusions</vt:lpstr>
      <vt:lpstr>PowerPoint Presentation</vt:lpstr>
      <vt:lpstr>Thank You!</vt:lpstr>
      <vt:lpstr>Ramat Rahel:  A Royal Palace of Judah</vt:lpstr>
      <vt:lpstr>PowerPoint Presentation</vt:lpstr>
      <vt:lpstr>Elath and  Ezion-Geber</vt:lpstr>
      <vt:lpstr>Yotvata</vt:lpstr>
      <vt:lpstr>PowerPoint Presentation</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Critical History of 2 Chronicles 26</dc:title>
  <dc:creator>Jeffrey Hudon</dc:creator>
  <cp:lastModifiedBy>Jeff Hudon</cp:lastModifiedBy>
  <cp:revision>103</cp:revision>
  <dcterms:created xsi:type="dcterms:W3CDTF">2019-02-15T22:10:55Z</dcterms:created>
  <dcterms:modified xsi:type="dcterms:W3CDTF">2023-08-17T17:09:28Z</dcterms:modified>
</cp:coreProperties>
</file>