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3"/>
  </p:notesMasterIdLst>
  <p:sldIdLst>
    <p:sldId id="275" r:id="rId3"/>
    <p:sldId id="276" r:id="rId4"/>
    <p:sldId id="265" r:id="rId5"/>
    <p:sldId id="266" r:id="rId6"/>
    <p:sldId id="267" r:id="rId7"/>
    <p:sldId id="268" r:id="rId8"/>
    <p:sldId id="284" r:id="rId9"/>
    <p:sldId id="269" r:id="rId10"/>
    <p:sldId id="291" r:id="rId11"/>
    <p:sldId id="294" r:id="rId12"/>
    <p:sldId id="296" r:id="rId13"/>
    <p:sldId id="297" r:id="rId14"/>
    <p:sldId id="299" r:id="rId15"/>
    <p:sldId id="298" r:id="rId16"/>
    <p:sldId id="285" r:id="rId17"/>
    <p:sldId id="286" r:id="rId18"/>
    <p:sldId id="287" r:id="rId19"/>
    <p:sldId id="288" r:id="rId20"/>
    <p:sldId id="289" r:id="rId21"/>
    <p:sldId id="290" r:id="rId22"/>
    <p:sldId id="292" r:id="rId23"/>
    <p:sldId id="293" r:id="rId24"/>
    <p:sldId id="303" r:id="rId25"/>
    <p:sldId id="264" r:id="rId26"/>
    <p:sldId id="279" r:id="rId27"/>
    <p:sldId id="295" r:id="rId28"/>
    <p:sldId id="261" r:id="rId29"/>
    <p:sldId id="302" r:id="rId30"/>
    <p:sldId id="256" r:id="rId31"/>
    <p:sldId id="257" r:id="rId32"/>
    <p:sldId id="262" r:id="rId33"/>
    <p:sldId id="258" r:id="rId34"/>
    <p:sldId id="300" r:id="rId35"/>
    <p:sldId id="305" r:id="rId36"/>
    <p:sldId id="301" r:id="rId37"/>
    <p:sldId id="270" r:id="rId38"/>
    <p:sldId id="283" r:id="rId39"/>
    <p:sldId id="304" r:id="rId40"/>
    <p:sldId id="281" r:id="rId41"/>
    <p:sldId id="282"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063" autoAdjust="0"/>
  </p:normalViewPr>
  <p:slideViewPr>
    <p:cSldViewPr>
      <p:cViewPr varScale="1">
        <p:scale>
          <a:sx n="91" d="100"/>
          <a:sy n="91" d="100"/>
        </p:scale>
        <p:origin x="1210" y="8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F0FCE0-62C3-424C-8B5D-40F5EF36FAC9}" type="datetimeFigureOut">
              <a:rPr lang="en-US" smtClean="0"/>
              <a:t>8/17/2023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0775BF-BFB0-4B74-9FCB-BED37090600E}" type="slidenum">
              <a:rPr lang="en-US" smtClean="0"/>
              <a:t>‹#›</a:t>
            </a:fld>
            <a:endParaRPr lang="en-US"/>
          </a:p>
        </p:txBody>
      </p:sp>
    </p:spTree>
    <p:extLst>
      <p:ext uri="{BB962C8B-B14F-4D97-AF65-F5344CB8AC3E}">
        <p14:creationId xmlns:p14="http://schemas.microsoft.com/office/powerpoint/2010/main" val="3696904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0775BF-BFB0-4B74-9FCB-BED37090600E}" type="slidenum">
              <a:rPr lang="en-US" smtClean="0"/>
              <a:t>5</a:t>
            </a:fld>
            <a:endParaRPr lang="en-US"/>
          </a:p>
        </p:txBody>
      </p:sp>
    </p:spTree>
    <p:extLst>
      <p:ext uri="{BB962C8B-B14F-4D97-AF65-F5344CB8AC3E}">
        <p14:creationId xmlns:p14="http://schemas.microsoft.com/office/powerpoint/2010/main" val="54589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56ECD6-668F-4177-80C0-4FB0CA36DAA0}"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4A5AC6-FF09-43E0-B1D2-34E7499DAD9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56ECD6-668F-4177-80C0-4FB0CA36DAA0}"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4A5AC6-FF09-43E0-B1D2-34E7499DAD9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56ECD6-668F-4177-80C0-4FB0CA36DAA0}"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4A5AC6-FF09-43E0-B1D2-34E7499DAD9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1856C83-D807-4B3D-957A-5E958C4A7CC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4336F-D80B-4C8B-95BF-F95356061052}" type="slidenum">
              <a:rPr lang="en-US" smtClean="0"/>
              <a:t>‹#›</a:t>
            </a:fld>
            <a:endParaRPr lang="en-US"/>
          </a:p>
        </p:txBody>
      </p:sp>
    </p:spTree>
    <p:extLst>
      <p:ext uri="{BB962C8B-B14F-4D97-AF65-F5344CB8AC3E}">
        <p14:creationId xmlns:p14="http://schemas.microsoft.com/office/powerpoint/2010/main" val="1106326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856C83-D807-4B3D-957A-5E958C4A7CC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4336F-D80B-4C8B-95BF-F95356061052}" type="slidenum">
              <a:rPr lang="en-US" smtClean="0"/>
              <a:t>‹#›</a:t>
            </a:fld>
            <a:endParaRPr lang="en-US"/>
          </a:p>
        </p:txBody>
      </p:sp>
    </p:spTree>
    <p:extLst>
      <p:ext uri="{BB962C8B-B14F-4D97-AF65-F5344CB8AC3E}">
        <p14:creationId xmlns:p14="http://schemas.microsoft.com/office/powerpoint/2010/main" val="1283617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856C83-D807-4B3D-957A-5E958C4A7CC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4336F-D80B-4C8B-95BF-F95356061052}" type="slidenum">
              <a:rPr lang="en-US" smtClean="0"/>
              <a:t>‹#›</a:t>
            </a:fld>
            <a:endParaRPr lang="en-US"/>
          </a:p>
        </p:txBody>
      </p:sp>
    </p:spTree>
    <p:extLst>
      <p:ext uri="{BB962C8B-B14F-4D97-AF65-F5344CB8AC3E}">
        <p14:creationId xmlns:p14="http://schemas.microsoft.com/office/powerpoint/2010/main" val="2525453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856C83-D807-4B3D-957A-5E958C4A7CCD}"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94336F-D80B-4C8B-95BF-F95356061052}" type="slidenum">
              <a:rPr lang="en-US" smtClean="0"/>
              <a:t>‹#›</a:t>
            </a:fld>
            <a:endParaRPr lang="en-US"/>
          </a:p>
        </p:txBody>
      </p:sp>
    </p:spTree>
    <p:extLst>
      <p:ext uri="{BB962C8B-B14F-4D97-AF65-F5344CB8AC3E}">
        <p14:creationId xmlns:p14="http://schemas.microsoft.com/office/powerpoint/2010/main" val="3455886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856C83-D807-4B3D-957A-5E958C4A7CCD}" type="datetimeFigureOut">
              <a:rPr lang="en-US" smtClean="0"/>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94336F-D80B-4C8B-95BF-F95356061052}" type="slidenum">
              <a:rPr lang="en-US" smtClean="0"/>
              <a:t>‹#›</a:t>
            </a:fld>
            <a:endParaRPr lang="en-US"/>
          </a:p>
        </p:txBody>
      </p:sp>
    </p:spTree>
    <p:extLst>
      <p:ext uri="{BB962C8B-B14F-4D97-AF65-F5344CB8AC3E}">
        <p14:creationId xmlns:p14="http://schemas.microsoft.com/office/powerpoint/2010/main" val="106122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856C83-D807-4B3D-957A-5E958C4A7CCD}" type="datetimeFigureOut">
              <a:rPr lang="en-US" smtClean="0"/>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94336F-D80B-4C8B-95BF-F95356061052}" type="slidenum">
              <a:rPr lang="en-US" smtClean="0"/>
              <a:t>‹#›</a:t>
            </a:fld>
            <a:endParaRPr lang="en-US"/>
          </a:p>
        </p:txBody>
      </p:sp>
    </p:spTree>
    <p:extLst>
      <p:ext uri="{BB962C8B-B14F-4D97-AF65-F5344CB8AC3E}">
        <p14:creationId xmlns:p14="http://schemas.microsoft.com/office/powerpoint/2010/main" val="996006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856C83-D807-4B3D-957A-5E958C4A7CCD}" type="datetimeFigureOut">
              <a:rPr lang="en-US" smtClean="0"/>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94336F-D80B-4C8B-95BF-F95356061052}" type="slidenum">
              <a:rPr lang="en-US" smtClean="0"/>
              <a:t>‹#›</a:t>
            </a:fld>
            <a:endParaRPr lang="en-US"/>
          </a:p>
        </p:txBody>
      </p:sp>
    </p:spTree>
    <p:extLst>
      <p:ext uri="{BB962C8B-B14F-4D97-AF65-F5344CB8AC3E}">
        <p14:creationId xmlns:p14="http://schemas.microsoft.com/office/powerpoint/2010/main" val="2037739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856C83-D807-4B3D-957A-5E958C4A7CCD}"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94336F-D80B-4C8B-95BF-F95356061052}" type="slidenum">
              <a:rPr lang="en-US" smtClean="0"/>
              <a:t>‹#›</a:t>
            </a:fld>
            <a:endParaRPr lang="en-US"/>
          </a:p>
        </p:txBody>
      </p:sp>
    </p:spTree>
    <p:extLst>
      <p:ext uri="{BB962C8B-B14F-4D97-AF65-F5344CB8AC3E}">
        <p14:creationId xmlns:p14="http://schemas.microsoft.com/office/powerpoint/2010/main" val="3399087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56ECD6-668F-4177-80C0-4FB0CA36DAA0}"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4A5AC6-FF09-43E0-B1D2-34E7499DAD9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856C83-D807-4B3D-957A-5E958C4A7CCD}"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94336F-D80B-4C8B-95BF-F95356061052}" type="slidenum">
              <a:rPr lang="en-US" smtClean="0"/>
              <a:t>‹#›</a:t>
            </a:fld>
            <a:endParaRPr lang="en-US"/>
          </a:p>
        </p:txBody>
      </p:sp>
    </p:spTree>
    <p:extLst>
      <p:ext uri="{BB962C8B-B14F-4D97-AF65-F5344CB8AC3E}">
        <p14:creationId xmlns:p14="http://schemas.microsoft.com/office/powerpoint/2010/main" val="4136667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856C83-D807-4B3D-957A-5E958C4A7CC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4336F-D80B-4C8B-95BF-F95356061052}" type="slidenum">
              <a:rPr lang="en-US" smtClean="0"/>
              <a:t>‹#›</a:t>
            </a:fld>
            <a:endParaRPr lang="en-US"/>
          </a:p>
        </p:txBody>
      </p:sp>
    </p:spTree>
    <p:extLst>
      <p:ext uri="{BB962C8B-B14F-4D97-AF65-F5344CB8AC3E}">
        <p14:creationId xmlns:p14="http://schemas.microsoft.com/office/powerpoint/2010/main" val="3013303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856C83-D807-4B3D-957A-5E958C4A7CC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4336F-D80B-4C8B-95BF-F95356061052}" type="slidenum">
              <a:rPr lang="en-US" smtClean="0"/>
              <a:t>‹#›</a:t>
            </a:fld>
            <a:endParaRPr lang="en-US"/>
          </a:p>
        </p:txBody>
      </p:sp>
    </p:spTree>
    <p:extLst>
      <p:ext uri="{BB962C8B-B14F-4D97-AF65-F5344CB8AC3E}">
        <p14:creationId xmlns:p14="http://schemas.microsoft.com/office/powerpoint/2010/main" val="2638056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56ECD6-668F-4177-80C0-4FB0CA36DAA0}"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4A5AC6-FF09-43E0-B1D2-34E7499DAD9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56ECD6-668F-4177-80C0-4FB0CA36DAA0}"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4A5AC6-FF09-43E0-B1D2-34E7499DAD9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56ECD6-668F-4177-80C0-4FB0CA36DAA0}" type="datetimeFigureOut">
              <a:rPr lang="en-US" smtClean="0"/>
              <a:pPr/>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4A5AC6-FF09-43E0-B1D2-34E7499DAD9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56ECD6-668F-4177-80C0-4FB0CA36DAA0}" type="datetimeFigureOut">
              <a:rPr lang="en-US" smtClean="0"/>
              <a:pPr/>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4A5AC6-FF09-43E0-B1D2-34E7499DAD9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56ECD6-668F-4177-80C0-4FB0CA36DAA0}" type="datetimeFigureOut">
              <a:rPr lang="en-US" smtClean="0"/>
              <a:pPr/>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4A5AC6-FF09-43E0-B1D2-34E7499DAD9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56ECD6-668F-4177-80C0-4FB0CA36DAA0}"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4A5AC6-FF09-43E0-B1D2-34E7499DAD9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56ECD6-668F-4177-80C0-4FB0CA36DAA0}"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4A5AC6-FF09-43E0-B1D2-34E7499DAD9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56ECD6-668F-4177-80C0-4FB0CA36DAA0}" type="datetimeFigureOut">
              <a:rPr lang="en-US" smtClean="0"/>
              <a:pPr/>
              <a:t>8/17/2023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4A5AC6-FF09-43E0-B1D2-34E7499DAD9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856C83-D807-4B3D-957A-5E958C4A7CCD}" type="datetimeFigureOut">
              <a:rPr lang="en-US" smtClean="0"/>
              <a:t>8/17/2023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94336F-D80B-4C8B-95BF-F95356061052}" type="slidenum">
              <a:rPr lang="en-US" smtClean="0"/>
              <a:t>‹#›</a:t>
            </a:fld>
            <a:endParaRPr lang="en-US"/>
          </a:p>
        </p:txBody>
      </p:sp>
    </p:spTree>
    <p:extLst>
      <p:ext uri="{BB962C8B-B14F-4D97-AF65-F5344CB8AC3E}">
        <p14:creationId xmlns:p14="http://schemas.microsoft.com/office/powerpoint/2010/main" val="11160327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2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2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2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biblegateway.com/passage/?search=1+Kings+12&amp;version=NIV#fen-NIV-9154a"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3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13.xml"/><Relationship Id="rId4" Type="http://schemas.openxmlformats.org/officeDocument/2006/relationships/image" Target="../media/image130.jpeg"/></Relationships>
</file>

<file path=ppt/slides/_rels/slide3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jpeg"/></Relationships>
</file>

<file path=ppt/slides/_rels/slide3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youtube.com/watch?v=KwewfO4Ijxw" TargetMode="Externa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64" y="0"/>
            <a:ext cx="9144000" cy="959962"/>
          </a:xfrm>
        </p:spPr>
        <p:txBody>
          <a:bodyPr>
            <a:noAutofit/>
          </a:bodyPr>
          <a:lstStyle/>
          <a:p>
            <a:r>
              <a:rPr lang="en-US" sz="2800" dirty="0">
                <a:latin typeface="Matura MT Script Capitals" panose="03020802060602070202" pitchFamily="66" charset="0"/>
              </a:rPr>
              <a:t>The Archaeology of the Divided Monarchies </a:t>
            </a:r>
            <a:br>
              <a:rPr lang="en-US" sz="2800" dirty="0">
                <a:latin typeface="Matura MT Script Capitals" panose="03020802060602070202" pitchFamily="66" charset="0"/>
              </a:rPr>
            </a:br>
            <a:r>
              <a:rPr lang="en-US" sz="2800" dirty="0">
                <a:latin typeface="Matura MT Script Capitals" panose="03020802060602070202" pitchFamily="66" charset="0"/>
              </a:rPr>
              <a:t>of Israel and Judah</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629689"/>
            <a:ext cx="4572000" cy="3123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460"/>
          <a:stretch/>
        </p:blipFill>
        <p:spPr bwMode="auto">
          <a:xfrm>
            <a:off x="4862945" y="3766128"/>
            <a:ext cx="4191000" cy="3003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375" y="1085553"/>
            <a:ext cx="4675225" cy="2474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1100" y="1085553"/>
            <a:ext cx="3962400" cy="2615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5891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dirty="0">
                <a:latin typeface="Matura MT Script Capitals" panose="03020802060602070202" pitchFamily="66" charset="0"/>
              </a:rPr>
              <a:t>The Samaria Ostraca and Pottery</a:t>
            </a:r>
          </a:p>
        </p:txBody>
      </p:sp>
      <p:sp>
        <p:nvSpPr>
          <p:cNvPr id="3" name="Content Placeholder 2"/>
          <p:cNvSpPr>
            <a:spLocks noGrp="1"/>
          </p:cNvSpPr>
          <p:nvPr>
            <p:ph idx="1"/>
          </p:nvPr>
        </p:nvSpPr>
        <p:spPr>
          <a:xfrm>
            <a:off x="76199" y="838200"/>
            <a:ext cx="4349093" cy="2514599"/>
          </a:xfrm>
        </p:spPr>
        <p:txBody>
          <a:bodyPr>
            <a:normAutofit fontScale="47500" lnSpcReduction="20000"/>
          </a:bodyPr>
          <a:lstStyle/>
          <a:p>
            <a:pPr marL="0" indent="0">
              <a:buNone/>
            </a:pPr>
            <a:r>
              <a:rPr lang="en-US" dirty="0">
                <a:latin typeface="Berlin Sans FB" panose="020E0602020502020306" pitchFamily="34" charset="0"/>
              </a:rPr>
              <a:t>In 1910, George </a:t>
            </a:r>
            <a:r>
              <a:rPr lang="en-US" dirty="0" err="1">
                <a:latin typeface="Berlin Sans FB" panose="020E0602020502020306" pitchFamily="34" charset="0"/>
              </a:rPr>
              <a:t>Reisner</a:t>
            </a:r>
            <a:r>
              <a:rPr lang="en-US" dirty="0">
                <a:latin typeface="Berlin Sans FB" panose="020E0602020502020306" pitchFamily="34" charset="0"/>
              </a:rPr>
              <a:t> found 102 ostraca in the palace at Samaria.  Less than 70 are legible and the corpus seem to date to around 800 BC.  They are legers and receipts for goods arriving at the palace from farms of tribal clans of Manasseh as well as surrounding royal estates.</a:t>
            </a:r>
          </a:p>
          <a:p>
            <a:pPr marL="0" indent="0">
              <a:buNone/>
            </a:pPr>
            <a:r>
              <a:rPr lang="en-US" dirty="0">
                <a:latin typeface="Berlin Sans FB" panose="020E0602020502020306" pitchFamily="34" charset="0"/>
              </a:rPr>
              <a:t>Samaria Ware (below) is found at Israelite sites.  It is among the most highly and beautifully crafted pottery of the Iron Age and dates to the eighth century BC.  Examples are uncommon, which means this probably served only the royal household and Israel’s elite.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8536" y="4191000"/>
            <a:ext cx="1903538" cy="2333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485686"/>
            <a:ext cx="4191000" cy="323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5293" y="3048000"/>
            <a:ext cx="2488542" cy="3676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78535" y="979802"/>
            <a:ext cx="1903539" cy="304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2" y="942975"/>
            <a:ext cx="2341833" cy="1754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8796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69887"/>
          </a:xfrm>
        </p:spPr>
        <p:txBody>
          <a:bodyPr/>
          <a:lstStyle/>
          <a:p>
            <a:r>
              <a:rPr lang="en-US" dirty="0">
                <a:latin typeface="Matura MT Script Capitals" panose="03020802060602070202" pitchFamily="66" charset="0"/>
              </a:rPr>
              <a:t>Royal Cities of Israel: </a:t>
            </a:r>
            <a:r>
              <a:rPr lang="en-US" dirty="0" err="1">
                <a:latin typeface="Matura MT Script Capitals" panose="03020802060602070202" pitchFamily="66" charset="0"/>
              </a:rPr>
              <a:t>Hazor</a:t>
            </a:r>
            <a:r>
              <a:rPr lang="en-US" dirty="0">
                <a:latin typeface="Matura MT Script Capitals" panose="03020802060602070202" pitchFamily="66" charset="0"/>
              </a:rPr>
              <a:t> </a:t>
            </a:r>
          </a:p>
        </p:txBody>
      </p:sp>
      <p:sp>
        <p:nvSpPr>
          <p:cNvPr id="3" name="Content Placeholder 2"/>
          <p:cNvSpPr>
            <a:spLocks noGrp="1"/>
          </p:cNvSpPr>
          <p:nvPr>
            <p:ph idx="1"/>
          </p:nvPr>
        </p:nvSpPr>
        <p:spPr>
          <a:xfrm>
            <a:off x="152400" y="869886"/>
            <a:ext cx="2438400" cy="2482913"/>
          </a:xfrm>
        </p:spPr>
        <p:txBody>
          <a:bodyPr>
            <a:normAutofit fontScale="47500" lnSpcReduction="20000"/>
          </a:bodyPr>
          <a:lstStyle/>
          <a:p>
            <a:pPr marL="0" indent="0">
              <a:buNone/>
            </a:pPr>
            <a:r>
              <a:rPr lang="en-US" dirty="0"/>
              <a:t>2 Kings 15:29 (NIV)</a:t>
            </a:r>
          </a:p>
          <a:p>
            <a:pPr marL="0" indent="0">
              <a:buNone/>
            </a:pPr>
            <a:r>
              <a:rPr lang="en-US" dirty="0"/>
              <a:t>In the time of </a:t>
            </a:r>
            <a:r>
              <a:rPr lang="en-US" dirty="0" err="1"/>
              <a:t>Pekah</a:t>
            </a:r>
            <a:r>
              <a:rPr lang="en-US" dirty="0"/>
              <a:t> king of Israel, </a:t>
            </a:r>
            <a:r>
              <a:rPr lang="en-US" dirty="0" err="1"/>
              <a:t>Tiglath-Pileser</a:t>
            </a:r>
            <a:r>
              <a:rPr lang="en-US" dirty="0"/>
              <a:t> king of Assyria came and took </a:t>
            </a:r>
            <a:r>
              <a:rPr lang="en-US" dirty="0" err="1"/>
              <a:t>Ijon</a:t>
            </a:r>
            <a:r>
              <a:rPr lang="en-US" dirty="0"/>
              <a:t>, Abel Beth </a:t>
            </a:r>
            <a:r>
              <a:rPr lang="en-US" dirty="0" err="1"/>
              <a:t>Maakah</a:t>
            </a:r>
            <a:r>
              <a:rPr lang="en-US" dirty="0"/>
              <a:t>, </a:t>
            </a:r>
            <a:r>
              <a:rPr lang="en-US" dirty="0" err="1"/>
              <a:t>Janoah</a:t>
            </a:r>
            <a:r>
              <a:rPr lang="en-US" dirty="0"/>
              <a:t>, </a:t>
            </a:r>
            <a:r>
              <a:rPr lang="en-US" dirty="0" err="1"/>
              <a:t>Kedesh</a:t>
            </a:r>
            <a:r>
              <a:rPr lang="en-US" dirty="0"/>
              <a:t> and </a:t>
            </a:r>
            <a:r>
              <a:rPr lang="en-US" b="1" dirty="0" err="1"/>
              <a:t>Hazor</a:t>
            </a:r>
            <a:r>
              <a:rPr lang="en-US" dirty="0"/>
              <a:t>. He took Gilead and Galilee, including all the land of Naphtali, and deported the people to Assyria.</a:t>
            </a:r>
          </a:p>
          <a:p>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6600" y="4267200"/>
            <a:ext cx="32512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4390" y="2909499"/>
            <a:ext cx="3010610" cy="3854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1" y="709944"/>
            <a:ext cx="3200400" cy="3358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9552" y="4808351"/>
            <a:ext cx="2457451" cy="1843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977" y="3048000"/>
            <a:ext cx="2421723" cy="1522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1895" y="850837"/>
            <a:ext cx="2895600" cy="1927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1846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sz="4000" dirty="0">
                <a:latin typeface="Matura MT Script Capitals" panose="03020802060602070202" pitchFamily="66" charset="0"/>
              </a:rPr>
              <a:t>Royal Cities of Israel:  Megiddo</a:t>
            </a:r>
          </a:p>
        </p:txBody>
      </p:sp>
      <p:sp>
        <p:nvSpPr>
          <p:cNvPr id="3" name="Content Placeholder 2"/>
          <p:cNvSpPr>
            <a:spLocks noGrp="1"/>
          </p:cNvSpPr>
          <p:nvPr>
            <p:ph idx="1"/>
          </p:nvPr>
        </p:nvSpPr>
        <p:spPr>
          <a:xfrm>
            <a:off x="76199" y="762000"/>
            <a:ext cx="4724401" cy="3235315"/>
          </a:xfrm>
        </p:spPr>
        <p:txBody>
          <a:bodyPr>
            <a:normAutofit fontScale="77500" lnSpcReduction="20000"/>
          </a:bodyPr>
          <a:lstStyle/>
          <a:p>
            <a:pPr marL="0" indent="0">
              <a:buNone/>
            </a:pPr>
            <a:r>
              <a:rPr lang="en-US" dirty="0">
                <a:latin typeface="Berlin Sans FB" panose="020E0602020502020306" pitchFamily="34" charset="0"/>
              </a:rPr>
              <a:t>Megiddo was a strategic city throughout its long history.  David conquered and Solomon fortified and made it an administrative center (1 Kings 9:15).  Later Ahab developed it as a major chariot and store city.  Its stratigraphy and architecture is still debated, especially the Iron Age IIA-B levels (VA-IVB and IVA).</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1398" y="762000"/>
            <a:ext cx="4059252"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1398" y="3997315"/>
            <a:ext cx="4068777" cy="2811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99" y="3997315"/>
            <a:ext cx="4826577" cy="2811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0419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a:latin typeface="Matura MT Script Capitals" panose="03020802060602070202" pitchFamily="66" charset="0"/>
              </a:rPr>
              <a:t>Megiddo:  Additional Features</a:t>
            </a:r>
          </a:p>
        </p:txBody>
      </p:sp>
      <p:sp>
        <p:nvSpPr>
          <p:cNvPr id="3" name="Content Placeholder 2"/>
          <p:cNvSpPr>
            <a:spLocks noGrp="1"/>
          </p:cNvSpPr>
          <p:nvPr>
            <p:ph idx="1"/>
          </p:nvPr>
        </p:nvSpPr>
        <p:spPr>
          <a:xfrm>
            <a:off x="0" y="685800"/>
            <a:ext cx="9086850" cy="1066801"/>
          </a:xfrm>
        </p:spPr>
        <p:txBody>
          <a:bodyPr>
            <a:normAutofit fontScale="62500" lnSpcReduction="20000"/>
          </a:bodyPr>
          <a:lstStyle/>
          <a:p>
            <a:pPr marL="0" indent="0">
              <a:buNone/>
            </a:pPr>
            <a:r>
              <a:rPr lang="en-US" dirty="0">
                <a:latin typeface="Berlin Sans FB" panose="020E0602020502020306" pitchFamily="34" charset="0"/>
              </a:rPr>
              <a:t>Megiddo also boasted a northern palace from the reign of Solomon (6000), a later palace (1723) and a monumental water shaft and tunnel that allowed its population to retrieve water from the spring at the foot of the mound without going outside the city.  Megiddo was a “state of the art” city during the Old Testament.</a:t>
            </a: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6607" y="3806857"/>
            <a:ext cx="4420243" cy="2946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350" y="1694633"/>
            <a:ext cx="3371850" cy="206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7132" y="1760499"/>
            <a:ext cx="2309718" cy="1970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825" y="3806857"/>
            <a:ext cx="4420243" cy="2946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7600" y="1733448"/>
            <a:ext cx="3032598" cy="2024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3161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a:latin typeface="Matura MT Script Capitals" panose="03020802060602070202" pitchFamily="66" charset="0"/>
              </a:rPr>
              <a:t>Royal Cities of Israel:  Jezreel</a:t>
            </a:r>
          </a:p>
        </p:txBody>
      </p:sp>
      <p:sp>
        <p:nvSpPr>
          <p:cNvPr id="3" name="Content Placeholder 2"/>
          <p:cNvSpPr>
            <a:spLocks noGrp="1"/>
          </p:cNvSpPr>
          <p:nvPr>
            <p:ph idx="1"/>
          </p:nvPr>
        </p:nvSpPr>
        <p:spPr>
          <a:xfrm>
            <a:off x="0" y="762000"/>
            <a:ext cx="5317656" cy="2870299"/>
          </a:xfrm>
        </p:spPr>
        <p:txBody>
          <a:bodyPr>
            <a:noAutofit/>
          </a:bodyPr>
          <a:lstStyle/>
          <a:p>
            <a:pPr marL="0" indent="0">
              <a:buNone/>
            </a:pPr>
            <a:r>
              <a:rPr lang="en-US" sz="1400" dirty="0">
                <a:latin typeface="Berlin Sans FB" panose="020E0602020502020306" pitchFamily="34" charset="0"/>
              </a:rPr>
              <a:t>Jezreel was a “second capital” for the </a:t>
            </a:r>
            <a:r>
              <a:rPr lang="en-US" sz="1400" dirty="0" err="1">
                <a:latin typeface="Berlin Sans FB" panose="020E0602020502020306" pitchFamily="34" charset="0"/>
              </a:rPr>
              <a:t>Omride</a:t>
            </a:r>
            <a:r>
              <a:rPr lang="en-US" sz="1400" dirty="0">
                <a:latin typeface="Berlin Sans FB" panose="020E0602020502020306" pitchFamily="34" charset="0"/>
              </a:rPr>
              <a:t> Dynasty of Israel (ca. 880-840 BC) for two reasons, its strategic location and its warm climate, ideal for a winter retreat from cold Samaria.  Famous for the story of </a:t>
            </a:r>
            <a:r>
              <a:rPr lang="en-US" sz="1400" dirty="0" err="1">
                <a:latin typeface="Berlin Sans FB" panose="020E0602020502020306" pitchFamily="34" charset="0"/>
              </a:rPr>
              <a:t>Naboth’s</a:t>
            </a:r>
            <a:r>
              <a:rPr lang="en-US" sz="1400" dirty="0">
                <a:latin typeface="Berlin Sans FB" panose="020E0602020502020306" pitchFamily="34" charset="0"/>
              </a:rPr>
              <a:t> Vineyard (1 Kings 21), Jezreel was also a military center for </a:t>
            </a:r>
            <a:r>
              <a:rPr lang="en-US" sz="1400" dirty="0" err="1">
                <a:latin typeface="Berlin Sans FB" panose="020E0602020502020306" pitchFamily="34" charset="0"/>
              </a:rPr>
              <a:t>chariotry</a:t>
            </a:r>
            <a:r>
              <a:rPr lang="en-US" sz="1400" dirty="0">
                <a:latin typeface="Berlin Sans FB" panose="020E0602020502020306" pitchFamily="34" charset="0"/>
              </a:rPr>
              <a:t> and cavalry.  In 2 Kings 9, Ahab has died and </a:t>
            </a:r>
            <a:r>
              <a:rPr lang="en-US" sz="1400" dirty="0" err="1">
                <a:latin typeface="Berlin Sans FB" panose="020E0602020502020306" pitchFamily="34" charset="0"/>
              </a:rPr>
              <a:t>Jehoram</a:t>
            </a:r>
            <a:r>
              <a:rPr lang="en-US" sz="1400" dirty="0">
                <a:latin typeface="Berlin Sans FB" panose="020E0602020502020306" pitchFamily="34" charset="0"/>
              </a:rPr>
              <a:t>, his son is king.  A war with Aram brings dissatisfaction to the army and Jehu, a career soldier, leads a coup and takes power, killing </a:t>
            </a:r>
            <a:r>
              <a:rPr lang="en-US" sz="1400" dirty="0" err="1">
                <a:latin typeface="Berlin Sans FB" panose="020E0602020502020306" pitchFamily="34" charset="0"/>
              </a:rPr>
              <a:t>Jehoram</a:t>
            </a:r>
            <a:r>
              <a:rPr lang="en-US" sz="1400" dirty="0">
                <a:latin typeface="Berlin Sans FB" panose="020E0602020502020306" pitchFamily="34" charset="0"/>
              </a:rPr>
              <a:t>, king </a:t>
            </a:r>
            <a:r>
              <a:rPr lang="en-US" sz="1400" dirty="0" err="1">
                <a:latin typeface="Berlin Sans FB" panose="020E0602020502020306" pitchFamily="34" charset="0"/>
              </a:rPr>
              <a:t>Ahaziah</a:t>
            </a:r>
            <a:r>
              <a:rPr lang="en-US" sz="1400" dirty="0">
                <a:latin typeface="Berlin Sans FB" panose="020E0602020502020306" pitchFamily="34" charset="0"/>
              </a:rPr>
              <a:t> of Judah and Jezebel when he arrives at Jezreel.  Jehu later murders all of the remaining </a:t>
            </a:r>
            <a:r>
              <a:rPr lang="en-US" sz="1400" dirty="0" err="1">
                <a:latin typeface="Berlin Sans FB" panose="020E0602020502020306" pitchFamily="34" charset="0"/>
              </a:rPr>
              <a:t>Omride</a:t>
            </a:r>
            <a:r>
              <a:rPr lang="en-US" sz="1400" dirty="0">
                <a:latin typeface="Berlin Sans FB" panose="020E0602020502020306" pitchFamily="34" charset="0"/>
              </a:rPr>
              <a:t> family members (2 Kings 10) at the temple of </a:t>
            </a:r>
            <a:r>
              <a:rPr lang="en-US" sz="1400" dirty="0" err="1">
                <a:latin typeface="Berlin Sans FB" panose="020E0602020502020306" pitchFamily="34" charset="0"/>
              </a:rPr>
              <a:t>Ba’al</a:t>
            </a:r>
            <a:r>
              <a:rPr lang="en-US" sz="1400" dirty="0">
                <a:latin typeface="Berlin Sans FB" panose="020E0602020502020306" pitchFamily="34" charset="0"/>
              </a:rPr>
              <a:t> in Samaria.  Recent excavations revealed that the royal compound was poorly preserved, but boasted a four chamber gate, two corner towers and a monumental moat.</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7656" y="838200"/>
            <a:ext cx="3689819"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3675" y="3802113"/>
            <a:ext cx="373380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99" y="3622775"/>
            <a:ext cx="5072927" cy="3159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9353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32620"/>
          </a:xfrm>
        </p:spPr>
        <p:txBody>
          <a:bodyPr>
            <a:normAutofit/>
          </a:bodyPr>
          <a:lstStyle/>
          <a:p>
            <a:r>
              <a:rPr lang="en-US" sz="3600" dirty="0">
                <a:latin typeface="Matura MT Script Capitals" panose="03020802060602070202" pitchFamily="66" charset="0"/>
              </a:rPr>
              <a:t>Monumental Art:  The Volute Capital</a:t>
            </a:r>
          </a:p>
        </p:txBody>
      </p:sp>
      <p:sp>
        <p:nvSpPr>
          <p:cNvPr id="3" name="Content Placeholder 2"/>
          <p:cNvSpPr>
            <a:spLocks noGrp="1"/>
          </p:cNvSpPr>
          <p:nvPr>
            <p:ph idx="1"/>
          </p:nvPr>
        </p:nvSpPr>
        <p:spPr>
          <a:xfrm>
            <a:off x="0" y="685800"/>
            <a:ext cx="3592830" cy="1904999"/>
          </a:xfrm>
        </p:spPr>
        <p:txBody>
          <a:bodyPr>
            <a:normAutofit fontScale="55000" lnSpcReduction="20000"/>
          </a:bodyPr>
          <a:lstStyle/>
          <a:p>
            <a:pPr marL="0" indent="0">
              <a:buNone/>
            </a:pPr>
            <a:r>
              <a:rPr lang="en-US" dirty="0">
                <a:latin typeface="Berlin Sans FB" panose="020E0602020502020306" pitchFamily="34" charset="0"/>
              </a:rPr>
              <a:t>Volute style column capitals, a variation of similar capitals known from Phoenicia and Cyprus, began to appear during the reign of Solomon.  Artistic development of these continued at major Israelite and Judahite sites until the end of the monarchy.  </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929"/>
          <a:stretch/>
        </p:blipFill>
        <p:spPr bwMode="auto">
          <a:xfrm>
            <a:off x="6165056" y="3257550"/>
            <a:ext cx="2867025"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876800"/>
            <a:ext cx="2395538" cy="1795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4931" y="1986458"/>
            <a:ext cx="2286000"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13475" b="14989"/>
          <a:stretch/>
        </p:blipFill>
        <p:spPr bwMode="auto">
          <a:xfrm>
            <a:off x="3498056" y="5319847"/>
            <a:ext cx="2667000"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2830" y="3257550"/>
            <a:ext cx="2217420"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2667000"/>
            <a:ext cx="3255836"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64255" y="2086470"/>
            <a:ext cx="1484780"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46181" y="986333"/>
            <a:ext cx="1495425"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rotWithShape="1">
          <a:blip r:embed="rId10">
            <a:extLst>
              <a:ext uri="{28A0092B-C50C-407E-A947-70E740481C1C}">
                <a14:useLocalDpi xmlns:a14="http://schemas.microsoft.com/office/drawing/2010/main" val="0"/>
              </a:ext>
            </a:extLst>
          </a:blip>
          <a:srcRect t="21167" b="25000"/>
          <a:stretch/>
        </p:blipFill>
        <p:spPr bwMode="auto">
          <a:xfrm>
            <a:off x="3717130" y="732620"/>
            <a:ext cx="3674269" cy="1197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0347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sz="3600" dirty="0">
                <a:latin typeface="Matura MT Script Capitals" panose="03020802060602070202" pitchFamily="66" charset="0"/>
              </a:rPr>
              <a:t>Monumental Art:  Window Balustrades</a:t>
            </a:r>
          </a:p>
        </p:txBody>
      </p:sp>
      <p:sp>
        <p:nvSpPr>
          <p:cNvPr id="3" name="Content Placeholder 2"/>
          <p:cNvSpPr>
            <a:spLocks noGrp="1"/>
          </p:cNvSpPr>
          <p:nvPr>
            <p:ph idx="1"/>
          </p:nvPr>
        </p:nvSpPr>
        <p:spPr>
          <a:xfrm>
            <a:off x="152400" y="708215"/>
            <a:ext cx="4191000" cy="2492186"/>
          </a:xfrm>
        </p:spPr>
        <p:txBody>
          <a:bodyPr>
            <a:normAutofit lnSpcReduction="10000"/>
          </a:bodyPr>
          <a:lstStyle/>
          <a:p>
            <a:pPr marL="0" indent="0">
              <a:buNone/>
            </a:pPr>
            <a:r>
              <a:rPr lang="en-US" dirty="0">
                <a:latin typeface="Berlin Sans FB" panose="020E0602020502020306" pitchFamily="34" charset="0"/>
              </a:rPr>
              <a:t>Window Balustrades from Ramat Rahel and a close Assyrian parallel on an Ivory plaque from Nimrud</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276600"/>
            <a:ext cx="2743200"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429125"/>
            <a:ext cx="5943600"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014193"/>
            <a:ext cx="2723438" cy="1732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669959"/>
            <a:ext cx="3086100" cy="3652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2727" r="10727"/>
          <a:stretch/>
        </p:blipFill>
        <p:spPr bwMode="auto">
          <a:xfrm>
            <a:off x="3405187" y="2598163"/>
            <a:ext cx="2266951"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708215"/>
            <a:ext cx="1271588" cy="1804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8672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dirty="0">
                <a:latin typeface="Matura MT Script Capitals" panose="03020802060602070202" pitchFamily="66" charset="0"/>
              </a:rPr>
              <a:t>The Pillar Figurines of Judah</a:t>
            </a:r>
          </a:p>
        </p:txBody>
      </p:sp>
      <p:sp>
        <p:nvSpPr>
          <p:cNvPr id="3" name="Content Placeholder 2"/>
          <p:cNvSpPr>
            <a:spLocks noGrp="1"/>
          </p:cNvSpPr>
          <p:nvPr>
            <p:ph idx="1"/>
          </p:nvPr>
        </p:nvSpPr>
        <p:spPr>
          <a:xfrm>
            <a:off x="76198" y="724336"/>
            <a:ext cx="4648201" cy="2280585"/>
          </a:xfrm>
        </p:spPr>
        <p:txBody>
          <a:bodyPr>
            <a:noAutofit/>
          </a:bodyPr>
          <a:lstStyle/>
          <a:p>
            <a:pPr marL="0" indent="0">
              <a:buNone/>
            </a:pPr>
            <a:r>
              <a:rPr lang="en-US" sz="2000" dirty="0">
                <a:latin typeface="Berlin Sans FB" panose="020E0602020502020306" pitchFamily="34" charset="0"/>
              </a:rPr>
              <a:t>Variants of these interesting terracotta figurines have been found at sites throughout Judah, but rare elsewhere.  Are they fertility figurines or images of Asherah, the Canaanite goddess or both?  What can they tell us about the political borders and religious life of Judah?</a:t>
            </a: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079" b="2079"/>
          <a:stretch/>
        </p:blipFill>
        <p:spPr bwMode="auto">
          <a:xfrm>
            <a:off x="207971" y="3124200"/>
            <a:ext cx="8839200" cy="3600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0250" y="724336"/>
            <a:ext cx="3456921" cy="2304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724336"/>
            <a:ext cx="769966" cy="1071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4123" t="4440" r="9279" b="4054"/>
          <a:stretch/>
        </p:blipFill>
        <p:spPr bwMode="auto">
          <a:xfrm>
            <a:off x="4724400" y="1933575"/>
            <a:ext cx="759435" cy="1071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9126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a:latin typeface="Matura MT Script Capitals" panose="03020802060602070202" pitchFamily="66" charset="0"/>
              </a:rPr>
              <a:t>Religious Art:  Cultic Bulls</a:t>
            </a:r>
          </a:p>
        </p:txBody>
      </p:sp>
      <p:sp>
        <p:nvSpPr>
          <p:cNvPr id="3" name="Content Placeholder 2"/>
          <p:cNvSpPr>
            <a:spLocks noGrp="1"/>
          </p:cNvSpPr>
          <p:nvPr>
            <p:ph idx="1"/>
          </p:nvPr>
        </p:nvSpPr>
        <p:spPr>
          <a:xfrm>
            <a:off x="0" y="790155"/>
            <a:ext cx="2514600" cy="3623782"/>
          </a:xfrm>
        </p:spPr>
        <p:txBody>
          <a:bodyPr>
            <a:normAutofit fontScale="70000" lnSpcReduction="20000"/>
          </a:bodyPr>
          <a:lstStyle/>
          <a:p>
            <a:pPr marL="0" indent="0">
              <a:buNone/>
            </a:pPr>
            <a:r>
              <a:rPr lang="en-US" dirty="0">
                <a:latin typeface="Berlin Sans FB" panose="020E0602020502020306" pitchFamily="34" charset="0"/>
              </a:rPr>
              <a:t>The worship of Bulls was popular in Egypt (</a:t>
            </a:r>
            <a:r>
              <a:rPr lang="en-US" dirty="0" err="1">
                <a:latin typeface="Berlin Sans FB" panose="020E0602020502020306" pitchFamily="34" charset="0"/>
              </a:rPr>
              <a:t>Apis</a:t>
            </a:r>
            <a:r>
              <a:rPr lang="en-US" dirty="0">
                <a:latin typeface="Berlin Sans FB" panose="020E0602020502020306" pitchFamily="34" charset="0"/>
              </a:rPr>
              <a:t> Bulls) and among the Canaanites.  The Bible deliberately names these pagan idols as calves as an implication to their religious impotence.  The illustrations reflect various historical periods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0840" y="761998"/>
            <a:ext cx="2496443" cy="3651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4507828"/>
            <a:ext cx="2524125" cy="2312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790155"/>
            <a:ext cx="3798953" cy="3642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507828"/>
            <a:ext cx="3042021"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1711" b="4276"/>
          <a:stretch/>
        </p:blipFill>
        <p:spPr bwMode="auto">
          <a:xfrm>
            <a:off x="3347293" y="4558964"/>
            <a:ext cx="3005724"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9304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a:latin typeface="Matura MT Script Capitals" panose="03020802060602070202" pitchFamily="66" charset="0"/>
              </a:rPr>
              <a:t>Ancient Ivories from Samaria</a:t>
            </a:r>
          </a:p>
        </p:txBody>
      </p:sp>
      <p:sp>
        <p:nvSpPr>
          <p:cNvPr id="3" name="Content Placeholder 2"/>
          <p:cNvSpPr>
            <a:spLocks noGrp="1"/>
          </p:cNvSpPr>
          <p:nvPr>
            <p:ph idx="1"/>
          </p:nvPr>
        </p:nvSpPr>
        <p:spPr>
          <a:xfrm>
            <a:off x="76199" y="762001"/>
            <a:ext cx="3971925" cy="1371600"/>
          </a:xfrm>
        </p:spPr>
        <p:txBody>
          <a:bodyPr>
            <a:normAutofit fontScale="47500" lnSpcReduction="20000"/>
          </a:bodyPr>
          <a:lstStyle/>
          <a:p>
            <a:pPr marL="0" indent="0">
              <a:buNone/>
            </a:pPr>
            <a:r>
              <a:rPr lang="en-US" dirty="0">
                <a:latin typeface="Berlin Sans FB" panose="020E0602020502020306" pitchFamily="34" charset="0"/>
              </a:rPr>
              <a:t>The Prophet Amos ridiculed Israel and the wealthy of Samaria for their decadent lifestyle:</a:t>
            </a:r>
          </a:p>
          <a:p>
            <a:pPr marL="0" indent="0">
              <a:buNone/>
            </a:pPr>
            <a:r>
              <a:rPr lang="en-US" i="1" dirty="0">
                <a:latin typeface="Berlin Sans FB" panose="020E0602020502020306" pitchFamily="34" charset="0"/>
              </a:rPr>
              <a:t>You lie on beds adorned with ivory and lounge on your couches. You dine on choice lambs and fattened calves </a:t>
            </a:r>
            <a:r>
              <a:rPr lang="en-US" dirty="0">
                <a:latin typeface="Berlin Sans FB" panose="020E0602020502020306" pitchFamily="34" charset="0"/>
              </a:rPr>
              <a:t>(Amos 6:4).</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8999" y="4018287"/>
            <a:ext cx="1790700" cy="2696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25" y="3248025"/>
            <a:ext cx="3076575" cy="346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3021" y="762000"/>
            <a:ext cx="3245069" cy="2319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105" y="2209686"/>
            <a:ext cx="3581400" cy="2399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580" y="4647323"/>
            <a:ext cx="3694720" cy="2067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8999" y="685800"/>
            <a:ext cx="1790699" cy="3228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6371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43000"/>
          </a:xfrm>
        </p:spPr>
        <p:txBody>
          <a:bodyPr>
            <a:normAutofit fontScale="90000"/>
          </a:bodyPr>
          <a:lstStyle/>
          <a:p>
            <a:r>
              <a:rPr lang="en-US" dirty="0">
                <a:latin typeface="Matura MT Script Capitals" panose="03020802060602070202" pitchFamily="66" charset="0"/>
              </a:rPr>
              <a:t>Introduction to the Books of Kings </a:t>
            </a:r>
            <a:br>
              <a:rPr lang="en-US" dirty="0">
                <a:latin typeface="Matura MT Script Capitals" panose="03020802060602070202" pitchFamily="66" charset="0"/>
              </a:rPr>
            </a:br>
            <a:r>
              <a:rPr lang="en-US" dirty="0">
                <a:latin typeface="Matura MT Script Capitals" panose="03020802060602070202" pitchFamily="66" charset="0"/>
              </a:rPr>
              <a:t>and Chronicles</a:t>
            </a:r>
          </a:p>
        </p:txBody>
      </p:sp>
      <p:sp>
        <p:nvSpPr>
          <p:cNvPr id="4" name="Content Placeholder 3"/>
          <p:cNvSpPr>
            <a:spLocks noGrp="1"/>
          </p:cNvSpPr>
          <p:nvPr>
            <p:ph idx="1"/>
          </p:nvPr>
        </p:nvSpPr>
        <p:spPr>
          <a:xfrm>
            <a:off x="76200" y="1143000"/>
            <a:ext cx="8915400" cy="5486400"/>
          </a:xfrm>
        </p:spPr>
        <p:txBody>
          <a:bodyPr>
            <a:normAutofit fontScale="55000" lnSpcReduction="20000"/>
          </a:bodyPr>
          <a:lstStyle/>
          <a:p>
            <a:pPr marL="0" indent="0">
              <a:buNone/>
            </a:pPr>
            <a:r>
              <a:rPr lang="en-US" dirty="0">
                <a:latin typeface="Berlin Sans FB" panose="020E0602020502020306" pitchFamily="34" charset="0"/>
              </a:rPr>
              <a:t>The biblical account of Israel's and Judah's kings is recorded in two parallel histories:  The Book of 1-2 Kings and the Book of 1-2 Chronicles.  These great works of history were written at different times to different initial audiences and each one written from a different theological perspective.  Both books are not strictly political annals or records, although they use and actually cite these for their sources.  Rather, Kings and Chronicles are </a:t>
            </a:r>
            <a:r>
              <a:rPr lang="en-US" b="1" i="1" dirty="0">
                <a:latin typeface="Berlin Sans FB" panose="020E0602020502020306" pitchFamily="34" charset="0"/>
              </a:rPr>
              <a:t>theological histories </a:t>
            </a:r>
            <a:r>
              <a:rPr lang="en-US" dirty="0">
                <a:latin typeface="Berlin Sans FB" panose="020E0602020502020306" pitchFamily="34" charset="0"/>
              </a:rPr>
              <a:t>that utilize events to illustrate the acts of God in Israel’s history.</a:t>
            </a:r>
          </a:p>
          <a:p>
            <a:pPr marL="0" indent="0">
              <a:buNone/>
            </a:pPr>
            <a:r>
              <a:rPr lang="en-US" b="1" dirty="0">
                <a:latin typeface="Berlin Sans FB" panose="020E0602020502020306" pitchFamily="34" charset="0"/>
              </a:rPr>
              <a:t>The Book of Kings </a:t>
            </a:r>
            <a:r>
              <a:rPr lang="en-US" dirty="0">
                <a:latin typeface="Berlin Sans FB" panose="020E0602020502020306" pitchFamily="34" charset="0"/>
              </a:rPr>
              <a:t>was written for the Jewish people while they enduring the exile in Babylon in order to answer their question:  "Why are we here!" and “What went wrong.” The writer of Kings then recounts their history; a history of one sinful generation after another.  Israel and Judah had a few godly kings and revivals, but sadly failed to keep the covenant given them by God through Moses and Joshua.  Their sinful actions eventually sealed their collective fate.  The Book of Kings depicts </a:t>
            </a:r>
            <a:r>
              <a:rPr lang="en-US" b="1" i="1" dirty="0">
                <a:latin typeface="Berlin Sans FB" panose="020E0602020502020306" pitchFamily="34" charset="0"/>
              </a:rPr>
              <a:t>a theology of delayed or cumulative retribution</a:t>
            </a:r>
            <a:r>
              <a:rPr lang="en-US" dirty="0">
                <a:latin typeface="Berlin Sans FB" panose="020E0602020502020306" pitchFamily="34" charset="0"/>
              </a:rPr>
              <a:t> as a consequence for sin and wickedness over time.  </a:t>
            </a:r>
          </a:p>
          <a:p>
            <a:pPr marL="0" indent="0">
              <a:buNone/>
            </a:pPr>
            <a:r>
              <a:rPr lang="en-US" b="1" dirty="0">
                <a:latin typeface="Berlin Sans FB" panose="020E0602020502020306" pitchFamily="34" charset="0"/>
              </a:rPr>
              <a:t>The Book of Chronicles </a:t>
            </a:r>
            <a:r>
              <a:rPr lang="en-US" dirty="0">
                <a:latin typeface="Berlin Sans FB" panose="020E0602020502020306" pitchFamily="34" charset="0"/>
              </a:rPr>
              <a:t>was written after the exile and speaks to the Jewish people after they returned to Israel and begin rebuilding their nation and lives.  While they repair the Temple and farm the land, they are acutely aware of their lack of and need for a ruler from the Davidic line; a Messiah to completely restore their nation and renew their covenant with the LORD.  Ironically, Chronicles, not Malachi, is the last book in the Hebrew Old Testament.  Thus, the Old Testament ends with this recognized need for a Messiah, a Savior to arrive!  It is no coincidence that the Gospel of Matthew, which opens the New Testament, begins with a genealogy showing the direct Messianic lineage of Jesus Christ!</a:t>
            </a:r>
          </a:p>
          <a:p>
            <a:pPr marL="0" indent="0">
              <a:buNone/>
            </a:pPr>
            <a:r>
              <a:rPr lang="en-US" dirty="0">
                <a:latin typeface="Berlin Sans FB" panose="020E0602020502020306" pitchFamily="34" charset="0"/>
              </a:rPr>
              <a:t>The Book of Chronicles relates </a:t>
            </a:r>
            <a:r>
              <a:rPr lang="en-US" b="1" dirty="0">
                <a:latin typeface="Berlin Sans FB" panose="020E0602020502020306" pitchFamily="34" charset="0"/>
              </a:rPr>
              <a:t>a theology of immediate retribution </a:t>
            </a:r>
            <a:r>
              <a:rPr lang="en-US" dirty="0">
                <a:latin typeface="Berlin Sans FB" panose="020E0602020502020306" pitchFamily="34" charset="0"/>
              </a:rPr>
              <a:t>for sinfulness.   In other words, the consequences of the sin is carried by the person who sinned.</a:t>
            </a:r>
          </a:p>
        </p:txBody>
      </p:sp>
    </p:spTree>
    <p:extLst>
      <p:ext uri="{BB962C8B-B14F-4D97-AF65-F5344CB8AC3E}">
        <p14:creationId xmlns:p14="http://schemas.microsoft.com/office/powerpoint/2010/main" val="376892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dirty="0">
                <a:latin typeface="Matura MT Script Capitals" panose="03020802060602070202" pitchFamily="66" charset="0"/>
              </a:rPr>
              <a:t>The Woman at the Window</a:t>
            </a:r>
          </a:p>
        </p:txBody>
      </p:sp>
      <p:sp>
        <p:nvSpPr>
          <p:cNvPr id="3" name="Content Placeholder 2"/>
          <p:cNvSpPr>
            <a:spLocks noGrp="1"/>
          </p:cNvSpPr>
          <p:nvPr>
            <p:ph idx="1"/>
          </p:nvPr>
        </p:nvSpPr>
        <p:spPr>
          <a:xfrm>
            <a:off x="152400" y="866776"/>
            <a:ext cx="2819400" cy="5866710"/>
          </a:xfrm>
        </p:spPr>
        <p:txBody>
          <a:bodyPr>
            <a:normAutofit fontScale="70000" lnSpcReduction="20000"/>
          </a:bodyPr>
          <a:lstStyle/>
          <a:p>
            <a:pPr marL="0" indent="0">
              <a:buNone/>
            </a:pPr>
            <a:r>
              <a:rPr lang="en-US" dirty="0">
                <a:latin typeface="Berlin Sans FB" panose="020E0602020502020306" pitchFamily="34" charset="0"/>
              </a:rPr>
              <a:t>Judges 5:28: </a:t>
            </a:r>
          </a:p>
          <a:p>
            <a:pPr marL="0" indent="0">
              <a:buNone/>
            </a:pPr>
            <a:r>
              <a:rPr lang="en-US" i="1" dirty="0">
                <a:latin typeface="Berlin Sans FB" panose="020E0602020502020306" pitchFamily="34" charset="0"/>
              </a:rPr>
              <a:t>Through the window peered </a:t>
            </a:r>
            <a:r>
              <a:rPr lang="en-US" i="1" dirty="0" err="1">
                <a:latin typeface="Berlin Sans FB" panose="020E0602020502020306" pitchFamily="34" charset="0"/>
              </a:rPr>
              <a:t>Sisera’s</a:t>
            </a:r>
            <a:r>
              <a:rPr lang="en-US" i="1" dirty="0">
                <a:latin typeface="Berlin Sans FB" panose="020E0602020502020306" pitchFamily="34" charset="0"/>
              </a:rPr>
              <a:t> mother; behind the lattice she cried out, ‘Why is his chariot so long in coming?  Why is the clatter of his chariots delayed?’</a:t>
            </a:r>
            <a:endParaRPr lang="en-US" dirty="0">
              <a:latin typeface="Berlin Sans FB" panose="020E0602020502020306" pitchFamily="34" charset="0"/>
            </a:endParaRPr>
          </a:p>
          <a:p>
            <a:pPr marL="0" indent="0">
              <a:buNone/>
            </a:pPr>
            <a:r>
              <a:rPr lang="en-US" dirty="0">
                <a:latin typeface="Berlin Sans FB" panose="020E0602020502020306" pitchFamily="34" charset="0"/>
              </a:rPr>
              <a:t>2 Kings 9:30:</a:t>
            </a:r>
          </a:p>
          <a:p>
            <a:pPr marL="0" indent="0">
              <a:buNone/>
            </a:pPr>
            <a:r>
              <a:rPr lang="en-US" i="1" dirty="0">
                <a:latin typeface="Berlin Sans FB" panose="020E0602020502020306" pitchFamily="34" charset="0"/>
              </a:rPr>
              <a:t>Then Jehu went to Jezreel. When Jezebel heard about it, she put on eye makeup, arranged her hair and looked out of a window.</a:t>
            </a:r>
          </a:p>
          <a:p>
            <a:pPr marL="0" indent="0">
              <a:buNone/>
            </a:pPr>
            <a:r>
              <a:rPr lang="en-US" dirty="0">
                <a:latin typeface="Berlin Sans FB" panose="020E0602020502020306" pitchFamily="34" charset="0"/>
              </a:rPr>
              <a:t>Proverbs 7:6-13</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866775"/>
            <a:ext cx="2812458" cy="5866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4783" y="847725"/>
            <a:ext cx="2920255" cy="345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4783" y="4407799"/>
            <a:ext cx="3025871" cy="232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8850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7086600" cy="914400"/>
          </a:xfrm>
        </p:spPr>
        <p:txBody>
          <a:bodyPr/>
          <a:lstStyle/>
          <a:p>
            <a:r>
              <a:rPr lang="en-US" dirty="0">
                <a:latin typeface="Matura MT Script Capitals" panose="03020802060602070202" pitchFamily="66" charset="0"/>
              </a:rPr>
              <a:t>Israelite Iconography</a:t>
            </a:r>
          </a:p>
        </p:txBody>
      </p:sp>
      <p:sp>
        <p:nvSpPr>
          <p:cNvPr id="3" name="Content Placeholder 2"/>
          <p:cNvSpPr>
            <a:spLocks noGrp="1"/>
          </p:cNvSpPr>
          <p:nvPr>
            <p:ph idx="1"/>
          </p:nvPr>
        </p:nvSpPr>
        <p:spPr>
          <a:xfrm>
            <a:off x="1" y="762000"/>
            <a:ext cx="4219574" cy="1788537"/>
          </a:xfrm>
        </p:spPr>
        <p:txBody>
          <a:bodyPr>
            <a:noAutofit/>
          </a:bodyPr>
          <a:lstStyle/>
          <a:p>
            <a:pPr marL="0" indent="0">
              <a:buNone/>
            </a:pPr>
            <a:r>
              <a:rPr lang="en-US" sz="1300" dirty="0">
                <a:latin typeface="Berlin Sans FB" panose="020E0602020502020306" pitchFamily="34" charset="0"/>
              </a:rPr>
              <a:t>Seal of </a:t>
            </a:r>
            <a:r>
              <a:rPr lang="en-US" sz="1300" dirty="0" err="1">
                <a:latin typeface="Berlin Sans FB" panose="020E0602020502020306" pitchFamily="34" charset="0"/>
              </a:rPr>
              <a:t>Jotham</a:t>
            </a:r>
            <a:r>
              <a:rPr lang="en-US" sz="1300" dirty="0">
                <a:latin typeface="Berlin Sans FB" panose="020E0602020502020306" pitchFamily="34" charset="0"/>
              </a:rPr>
              <a:t> (son of Uzziah); “The Governor of the City" Seal; Seal of </a:t>
            </a:r>
            <a:r>
              <a:rPr lang="en-US" sz="1300" dirty="0" err="1">
                <a:latin typeface="Berlin Sans FB" panose="020E0602020502020306" pitchFamily="34" charset="0"/>
              </a:rPr>
              <a:t>Ja’azaniah</a:t>
            </a:r>
            <a:r>
              <a:rPr lang="en-US" sz="1300" dirty="0">
                <a:latin typeface="Berlin Sans FB" panose="020E0602020502020306" pitchFamily="34" charset="0"/>
              </a:rPr>
              <a:t>, Servant of the king (Zedekiah; Ezekiel 8:11, Tell </a:t>
            </a:r>
            <a:r>
              <a:rPr lang="en-US" sz="1300" dirty="0" err="1">
                <a:latin typeface="Berlin Sans FB" panose="020E0602020502020306" pitchFamily="34" charset="0"/>
              </a:rPr>
              <a:t>en</a:t>
            </a:r>
            <a:r>
              <a:rPr lang="en-US" sz="1300" dirty="0">
                <a:latin typeface="Berlin Sans FB" panose="020E0602020502020306" pitchFamily="34" charset="0"/>
              </a:rPr>
              <a:t> </a:t>
            </a:r>
            <a:r>
              <a:rPr lang="en-US" sz="1300" dirty="0" err="1">
                <a:latin typeface="Berlin Sans FB" panose="020E0602020502020306" pitchFamily="34" charset="0"/>
              </a:rPr>
              <a:t>Nasbeh</a:t>
            </a:r>
            <a:r>
              <a:rPr lang="en-US" sz="1300" dirty="0">
                <a:latin typeface="Berlin Sans FB" panose="020E0602020502020306" pitchFamily="34" charset="0"/>
              </a:rPr>
              <a:t>); Seal of </a:t>
            </a:r>
            <a:r>
              <a:rPr lang="en-US" sz="1300" dirty="0" err="1">
                <a:latin typeface="Berlin Sans FB" panose="020E0602020502020306" pitchFamily="34" charset="0"/>
              </a:rPr>
              <a:t>Ma’adanah</a:t>
            </a:r>
            <a:r>
              <a:rPr lang="en-US" sz="1300" dirty="0">
                <a:latin typeface="Berlin Sans FB" panose="020E0602020502020306" pitchFamily="34" charset="0"/>
              </a:rPr>
              <a:t>, daughter of the King (Jerusalem, 7</a:t>
            </a:r>
            <a:r>
              <a:rPr lang="en-US" sz="1300" baseline="30000" dirty="0">
                <a:latin typeface="Berlin Sans FB" panose="020E0602020502020306" pitchFamily="34" charset="0"/>
              </a:rPr>
              <a:t>th</a:t>
            </a:r>
            <a:r>
              <a:rPr lang="en-US" sz="1300" dirty="0">
                <a:latin typeface="Berlin Sans FB" panose="020E0602020502020306" pitchFamily="34" charset="0"/>
              </a:rPr>
              <a:t> century BC); Seal of Jezebel; Seal of Manasseh, son of the king; Seal of Shema, Servant of Jeroboam (II); Seal of </a:t>
            </a:r>
            <a:r>
              <a:rPr lang="en-US" sz="1300" dirty="0" err="1">
                <a:latin typeface="Berlin Sans FB" panose="020E0602020502020306" pitchFamily="34" charset="0"/>
              </a:rPr>
              <a:t>Hagab</a:t>
            </a:r>
            <a:r>
              <a:rPr lang="en-US" sz="1300" dirty="0">
                <a:latin typeface="Berlin Sans FB" panose="020E0602020502020306" pitchFamily="34" charset="0"/>
              </a:rPr>
              <a:t> (Jerusalem, 7</a:t>
            </a:r>
            <a:r>
              <a:rPr lang="en-US" sz="1300" baseline="30000" dirty="0">
                <a:latin typeface="Berlin Sans FB" panose="020E0602020502020306" pitchFamily="34" charset="0"/>
              </a:rPr>
              <a:t>th</a:t>
            </a:r>
            <a:r>
              <a:rPr lang="en-US" sz="1300" dirty="0">
                <a:latin typeface="Berlin Sans FB" panose="020E0602020502020306" pitchFamily="34" charset="0"/>
              </a:rPr>
              <a:t> century BC); Royal seals of Judah:  Two and Four winged “</a:t>
            </a:r>
            <a:r>
              <a:rPr lang="en-US" sz="1300" dirty="0" err="1">
                <a:latin typeface="Berlin Sans FB" panose="020E0602020502020306" pitchFamily="34" charset="0"/>
              </a:rPr>
              <a:t>lmlk</a:t>
            </a:r>
            <a:r>
              <a:rPr lang="en-US" sz="1300" dirty="0">
                <a:latin typeface="Berlin Sans FB" panose="020E0602020502020306" pitchFamily="34" charset="0"/>
              </a:rPr>
              <a:t>” seal impressions (8</a:t>
            </a:r>
            <a:r>
              <a:rPr lang="en-US" sz="1300" baseline="30000" dirty="0">
                <a:latin typeface="Berlin Sans FB" panose="020E0602020502020306" pitchFamily="34" charset="0"/>
              </a:rPr>
              <a:t>th</a:t>
            </a:r>
            <a:r>
              <a:rPr lang="en-US" sz="1300" dirty="0">
                <a:latin typeface="Berlin Sans FB" panose="020E0602020502020306" pitchFamily="34" charset="0"/>
              </a:rPr>
              <a:t> century BC) and a rosette seal impression (7</a:t>
            </a:r>
            <a:r>
              <a:rPr lang="en-US" sz="1300" baseline="30000" dirty="0">
                <a:latin typeface="Berlin Sans FB" panose="020E0602020502020306" pitchFamily="34" charset="0"/>
              </a:rPr>
              <a:t>th</a:t>
            </a:r>
            <a:r>
              <a:rPr lang="en-US" sz="1300" dirty="0">
                <a:latin typeface="Berlin Sans FB" panose="020E0602020502020306" pitchFamily="34" charset="0"/>
              </a:rPr>
              <a:t> century BC)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660226"/>
            <a:ext cx="1630098" cy="196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9506" y="2822001"/>
            <a:ext cx="22860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7283" y="914619"/>
            <a:ext cx="2923367" cy="1745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5079" y="97441"/>
            <a:ext cx="896188" cy="72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7060" y="4710254"/>
            <a:ext cx="1691790" cy="2023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4462998"/>
            <a:ext cx="2990850" cy="2271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1421" y="4717353"/>
            <a:ext cx="2749579" cy="2007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30" y="4672154"/>
            <a:ext cx="1281113" cy="2042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rotWithShape="1">
          <a:blip r:embed="rId10">
            <a:extLst>
              <a:ext uri="{28A0092B-C50C-407E-A947-70E740481C1C}">
                <a14:useLocalDpi xmlns:a14="http://schemas.microsoft.com/office/drawing/2010/main" val="0"/>
              </a:ext>
            </a:extLst>
          </a:blip>
          <a:srcRect l="21944" r="13326"/>
          <a:stretch/>
        </p:blipFill>
        <p:spPr bwMode="auto">
          <a:xfrm>
            <a:off x="1905000" y="2414828"/>
            <a:ext cx="1643063" cy="216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67425" y="2745581"/>
            <a:ext cx="2971800" cy="1633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19575" y="829266"/>
            <a:ext cx="1808471" cy="1916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70629" y="114891"/>
            <a:ext cx="1314450"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4380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dirty="0">
                <a:latin typeface="Matura MT Script Capitals" panose="03020802060602070202" pitchFamily="66" charset="0"/>
              </a:rPr>
              <a:t>The </a:t>
            </a:r>
            <a:r>
              <a:rPr lang="en-US" dirty="0" err="1">
                <a:latin typeface="Matura MT Script Capitals" panose="03020802060602070202" pitchFamily="66" charset="0"/>
              </a:rPr>
              <a:t>Ta’anach</a:t>
            </a:r>
            <a:r>
              <a:rPr lang="en-US" dirty="0">
                <a:latin typeface="Matura MT Script Capitals" panose="03020802060602070202" pitchFamily="66" charset="0"/>
              </a:rPr>
              <a:t> Cult Stand</a:t>
            </a:r>
          </a:p>
        </p:txBody>
      </p:sp>
      <p:sp>
        <p:nvSpPr>
          <p:cNvPr id="3" name="Content Placeholder 2"/>
          <p:cNvSpPr>
            <a:spLocks noGrp="1"/>
          </p:cNvSpPr>
          <p:nvPr>
            <p:ph idx="1"/>
          </p:nvPr>
        </p:nvSpPr>
        <p:spPr>
          <a:xfrm>
            <a:off x="76199" y="1066800"/>
            <a:ext cx="3505201" cy="2286000"/>
          </a:xfrm>
        </p:spPr>
        <p:txBody>
          <a:bodyPr>
            <a:normAutofit fontScale="47500" lnSpcReduction="20000"/>
          </a:bodyPr>
          <a:lstStyle/>
          <a:p>
            <a:pPr marL="0" indent="0">
              <a:buNone/>
            </a:pPr>
            <a:r>
              <a:rPr lang="en-US" dirty="0">
                <a:latin typeface="Berlin Sans FB" panose="020E0602020502020306" pitchFamily="34" charset="0"/>
              </a:rPr>
              <a:t>This elaborate cultic stand was discovered at the ancient city of </a:t>
            </a:r>
            <a:r>
              <a:rPr lang="en-US" dirty="0" err="1">
                <a:latin typeface="Berlin Sans FB" panose="020E0602020502020306" pitchFamily="34" charset="0"/>
              </a:rPr>
              <a:t>Ta’anach</a:t>
            </a:r>
            <a:r>
              <a:rPr lang="en-US" dirty="0">
                <a:latin typeface="Berlin Sans FB" panose="020E0602020502020306" pitchFamily="34" charset="0"/>
              </a:rPr>
              <a:t> by Paul Lapp in 1968 in a 10</a:t>
            </a:r>
            <a:r>
              <a:rPr lang="en-US" baseline="30000" dirty="0">
                <a:latin typeface="Berlin Sans FB" panose="020E0602020502020306" pitchFamily="34" charset="0"/>
              </a:rPr>
              <a:t>th</a:t>
            </a:r>
            <a:r>
              <a:rPr lang="en-US" dirty="0">
                <a:latin typeface="Berlin Sans FB" panose="020E0602020502020306" pitchFamily="34" charset="0"/>
              </a:rPr>
              <a:t> century BC context, during the reign of Solomon.  The iconography of the stand is probably syncretistic in nature and seems to blend worship of YHWH with Canaanite motifs.  Cult stands have been found at other sites, most recently Yavneh, but this is the largest, most ornate and detailed.</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066800"/>
            <a:ext cx="318135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6978" y="1066800"/>
            <a:ext cx="213082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977785"/>
            <a:ext cx="2739798" cy="1985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5010379"/>
            <a:ext cx="2739798" cy="1771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014582"/>
            <a:ext cx="2286000" cy="3719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4975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74D7B-5480-4C1F-9A42-8D272A3C3F2D}"/>
              </a:ext>
            </a:extLst>
          </p:cNvPr>
          <p:cNvSpPr>
            <a:spLocks noGrp="1"/>
          </p:cNvSpPr>
          <p:nvPr>
            <p:ph type="title"/>
          </p:nvPr>
        </p:nvSpPr>
        <p:spPr>
          <a:xfrm>
            <a:off x="0" y="0"/>
            <a:ext cx="9144000" cy="731837"/>
          </a:xfrm>
        </p:spPr>
        <p:txBody>
          <a:bodyPr>
            <a:normAutofit fontScale="90000"/>
          </a:bodyPr>
          <a:lstStyle/>
          <a:p>
            <a:r>
              <a:rPr lang="en-US">
                <a:latin typeface="Berlin Sans FB" panose="020E0602020502020306" pitchFamily="34" charset="0"/>
              </a:rPr>
              <a:t>Battle of Qarqar in 853 BC</a:t>
            </a:r>
            <a:endParaRPr lang="en-US" dirty="0">
              <a:latin typeface="Berlin Sans FB" panose="020E0602020502020306" pitchFamily="34" charset="0"/>
            </a:endParaRPr>
          </a:p>
        </p:txBody>
      </p:sp>
      <p:sp>
        <p:nvSpPr>
          <p:cNvPr id="3" name="Content Placeholder 2">
            <a:extLst>
              <a:ext uri="{FF2B5EF4-FFF2-40B4-BE49-F238E27FC236}">
                <a16:creationId xmlns:a16="http://schemas.microsoft.com/office/drawing/2014/main" id="{7BC7A0B9-4CA6-421F-8641-9F48F96EBB8E}"/>
              </a:ext>
            </a:extLst>
          </p:cNvPr>
          <p:cNvSpPr>
            <a:spLocks noGrp="1"/>
          </p:cNvSpPr>
          <p:nvPr>
            <p:ph idx="1"/>
          </p:nvPr>
        </p:nvSpPr>
        <p:spPr>
          <a:xfrm>
            <a:off x="75438" y="829402"/>
            <a:ext cx="5334762" cy="5952397"/>
          </a:xfrm>
        </p:spPr>
        <p:txBody>
          <a:bodyPr>
            <a:normAutofit fontScale="70000" lnSpcReduction="20000"/>
          </a:bodyPr>
          <a:lstStyle/>
          <a:p>
            <a:r>
              <a:rPr lang="en-US" dirty="0">
                <a:latin typeface="Berlin Sans FB" panose="020E0602020502020306" pitchFamily="34" charset="0"/>
              </a:rPr>
              <a:t>1 Kings 22:1:  Three years of peace between Aram and Israel, ca. 853 BC (due to Assyrian threat).  The OT makes no mention of this </a:t>
            </a:r>
            <a:r>
              <a:rPr lang="en-US">
                <a:latin typeface="Berlin Sans FB" panose="020E0602020502020306" pitchFamily="34" charset="0"/>
              </a:rPr>
              <a:t>epic battle!</a:t>
            </a:r>
            <a:endParaRPr lang="en-US" dirty="0">
              <a:latin typeface="Berlin Sans FB" panose="020E0602020502020306" pitchFamily="34" charset="0"/>
            </a:endParaRPr>
          </a:p>
          <a:p>
            <a:r>
              <a:rPr lang="en-US" dirty="0" err="1">
                <a:latin typeface="Berlin Sans FB" panose="020E0602020502020306" pitchFamily="34" charset="0"/>
              </a:rPr>
              <a:t>Kurkh</a:t>
            </a:r>
            <a:r>
              <a:rPr lang="en-US" dirty="0">
                <a:latin typeface="Berlin Sans FB" panose="020E0602020502020306" pitchFamily="34" charset="0"/>
              </a:rPr>
              <a:t> Stele of Shalmaneser III describes a great battle between a Levantine coalition of kings and Assyria.  King Ahab of Israel mentioned with 2000 chariots and 10,000 soldiers!</a:t>
            </a:r>
          </a:p>
          <a:p>
            <a:r>
              <a:rPr lang="en-US" dirty="0">
                <a:latin typeface="Berlin Sans FB" panose="020E0602020502020306" pitchFamily="34" charset="0"/>
              </a:rPr>
              <a:t>Perhaps this very large number includes client kingdoms of Judah, Moab and Edom (Kelle)</a:t>
            </a:r>
          </a:p>
          <a:p>
            <a:r>
              <a:rPr lang="en-US" dirty="0">
                <a:latin typeface="Berlin Sans FB" panose="020E0602020502020306" pitchFamily="34" charset="0"/>
              </a:rPr>
              <a:t>Claimed as a victory, but no further Assyrian campaigns in the west for a decade</a:t>
            </a:r>
          </a:p>
          <a:p>
            <a:r>
              <a:rPr lang="en-US" dirty="0">
                <a:latin typeface="Berlin Sans FB" panose="020E0602020502020306" pitchFamily="34" charset="0"/>
              </a:rPr>
              <a:t>Found in Turkey with another stele in 1861 and donated to the British Museum</a:t>
            </a:r>
          </a:p>
          <a:p>
            <a:endParaRPr lang="en-US" dirty="0"/>
          </a:p>
        </p:txBody>
      </p:sp>
      <p:pic>
        <p:nvPicPr>
          <p:cNvPr id="4" name="Picture 3">
            <a:extLst>
              <a:ext uri="{FF2B5EF4-FFF2-40B4-BE49-F238E27FC236}">
                <a16:creationId xmlns:a16="http://schemas.microsoft.com/office/drawing/2014/main" id="{25EFB1AC-7E35-4F43-AFD0-1ECA84FDA44F}"/>
              </a:ext>
            </a:extLst>
          </p:cNvPr>
          <p:cNvPicPr>
            <a:picLocks noChangeAspect="1"/>
          </p:cNvPicPr>
          <p:nvPr/>
        </p:nvPicPr>
        <p:blipFill>
          <a:blip r:embed="rId2"/>
          <a:stretch>
            <a:fillRect/>
          </a:stretch>
        </p:blipFill>
        <p:spPr>
          <a:xfrm>
            <a:off x="5562600" y="829402"/>
            <a:ext cx="3505962" cy="5952397"/>
          </a:xfrm>
          <a:prstGeom prst="rect">
            <a:avLst/>
          </a:prstGeom>
        </p:spPr>
      </p:pic>
    </p:spTree>
    <p:extLst>
      <p:ext uri="{BB962C8B-B14F-4D97-AF65-F5344CB8AC3E}">
        <p14:creationId xmlns:p14="http://schemas.microsoft.com/office/powerpoint/2010/main" val="2778150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762000"/>
          </a:xfrm>
        </p:spPr>
        <p:txBody>
          <a:bodyPr>
            <a:normAutofit/>
          </a:bodyPr>
          <a:lstStyle/>
          <a:p>
            <a:r>
              <a:rPr lang="en-US" sz="4000" dirty="0">
                <a:latin typeface="Matura MT Script Capitals" panose="03020802060602070202" pitchFamily="66" charset="0"/>
              </a:rPr>
              <a:t>The Death of Ahab at </a:t>
            </a:r>
            <a:r>
              <a:rPr lang="en-US" sz="4000" dirty="0" err="1">
                <a:latin typeface="Matura MT Script Capitals" panose="03020802060602070202" pitchFamily="66" charset="0"/>
              </a:rPr>
              <a:t>Ramoth</a:t>
            </a:r>
            <a:r>
              <a:rPr lang="en-US" sz="4000" dirty="0">
                <a:latin typeface="Matura MT Script Capitals" panose="03020802060602070202" pitchFamily="66" charset="0"/>
              </a:rPr>
              <a:t> Gilead</a:t>
            </a:r>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b="5845"/>
          <a:stretch/>
        </p:blipFill>
        <p:spPr>
          <a:xfrm>
            <a:off x="76200" y="3358581"/>
            <a:ext cx="6593305" cy="3414137"/>
          </a:xfr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776669"/>
            <a:ext cx="2326482" cy="3007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685800"/>
            <a:ext cx="2340337" cy="3032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 y="762000"/>
            <a:ext cx="6553200" cy="2308324"/>
          </a:xfrm>
          <a:prstGeom prst="rect">
            <a:avLst/>
          </a:prstGeom>
          <a:noFill/>
        </p:spPr>
        <p:txBody>
          <a:bodyPr wrap="square" rtlCol="0">
            <a:spAutoFit/>
          </a:bodyPr>
          <a:lstStyle/>
          <a:p>
            <a:r>
              <a:rPr lang="en-US" sz="1200" dirty="0">
                <a:latin typeface="Berlin Sans FB" panose="020E0602020502020306" pitchFamily="34" charset="0"/>
              </a:rPr>
              <a:t>Ahab was a powerful king of Israel, but followed after his Phoenician wife Jezebel and worshipped pagan gods.  A somewhat comical, but ultimately poignant account (1 Kings 22) relates to a joint military campaign against Aram by Israel and Judah.  As was the custom, both Ahab of Israel and Jehoshaphat of Judah called forth prophets of Samaria to inquire what the LORD had told them concerning the upcoming battle. Then we pick up the narrative… </a:t>
            </a:r>
          </a:p>
          <a:p>
            <a:r>
              <a:rPr lang="en-US" sz="1200" dirty="0">
                <a:latin typeface="Berlin Sans FB" panose="020E0602020502020306" pitchFamily="34" charset="0"/>
              </a:rPr>
              <a:t>(read the account copied on the following slide).</a:t>
            </a:r>
          </a:p>
          <a:p>
            <a:r>
              <a:rPr lang="en-US" sz="1200" dirty="0">
                <a:latin typeface="Berlin Sans FB" panose="020E0602020502020306" pitchFamily="34" charset="0"/>
              </a:rPr>
              <a:t>Despite the ominous warning of Micaiah, Ahab and Jehoshaphat nevertheless led their armies across the Jordan River and climbed up to the Gilead plateau, where they fought a disastrous battle against Aram.  Despite being dressed in disguise, Ahab was mortally wounded by an arrow and died at sunset.  Micaiah’s prophecy was true.  The photo below shows the site of Tell </a:t>
            </a:r>
            <a:r>
              <a:rPr lang="en-US" sz="1200" dirty="0" err="1">
                <a:latin typeface="Berlin Sans FB" panose="020E0602020502020306" pitchFamily="34" charset="0"/>
              </a:rPr>
              <a:t>er-Rumeith</a:t>
            </a:r>
            <a:r>
              <a:rPr lang="en-US" sz="1200" dirty="0">
                <a:latin typeface="Berlin Sans FB" panose="020E0602020502020306" pitchFamily="34" charset="0"/>
              </a:rPr>
              <a:t>, ancient </a:t>
            </a:r>
            <a:r>
              <a:rPr lang="en-US" sz="1200" dirty="0" err="1">
                <a:latin typeface="Berlin Sans FB" panose="020E0602020502020306" pitchFamily="34" charset="0"/>
              </a:rPr>
              <a:t>Ramoth</a:t>
            </a:r>
            <a:r>
              <a:rPr lang="en-US" sz="1200" dirty="0">
                <a:latin typeface="Berlin Sans FB" panose="020E0602020502020306" pitchFamily="34" charset="0"/>
              </a:rPr>
              <a:t> Gilead and the scene of Ahab’s death.  The ruins are of a fortress from the time of Ahab and the archaeological report on the lower right.</a:t>
            </a:r>
          </a:p>
        </p:txBody>
      </p:sp>
    </p:spTree>
    <p:extLst>
      <p:ext uri="{BB962C8B-B14F-4D97-AF65-F5344CB8AC3E}">
        <p14:creationId xmlns:p14="http://schemas.microsoft.com/office/powerpoint/2010/main" val="4260618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latin typeface="Matura MT Script Capitals" panose="03020802060602070202" pitchFamily="66" charset="0"/>
              </a:rPr>
              <a:t>Elijah and Elisha:  Prophets of God</a:t>
            </a:r>
          </a:p>
        </p:txBody>
      </p:sp>
      <p:sp>
        <p:nvSpPr>
          <p:cNvPr id="3" name="Content Placeholder 2"/>
          <p:cNvSpPr>
            <a:spLocks noGrp="1"/>
          </p:cNvSpPr>
          <p:nvPr>
            <p:ph idx="1"/>
          </p:nvPr>
        </p:nvSpPr>
        <p:spPr>
          <a:xfrm>
            <a:off x="0" y="855482"/>
            <a:ext cx="5314950" cy="3411718"/>
          </a:xfrm>
        </p:spPr>
        <p:txBody>
          <a:bodyPr>
            <a:noAutofit/>
          </a:bodyPr>
          <a:lstStyle/>
          <a:p>
            <a:pPr marL="0" indent="0">
              <a:spcBef>
                <a:spcPts val="0"/>
              </a:spcBef>
              <a:buNone/>
            </a:pPr>
            <a:r>
              <a:rPr lang="en-US" sz="2200" dirty="0">
                <a:latin typeface="Berlin Sans FB" panose="020E0602020502020306" pitchFamily="34" charset="0"/>
              </a:rPr>
              <a:t>The photos and art here represent the dramatic events taken from the lives of Elijah and Elisha.  Clockwise from right:  The view from Mount Carmel looking east over the </a:t>
            </a:r>
            <a:r>
              <a:rPr lang="en-US" sz="2200" dirty="0" err="1">
                <a:latin typeface="Berlin Sans FB" panose="020E0602020502020306" pitchFamily="34" charset="0"/>
              </a:rPr>
              <a:t>Jezreel</a:t>
            </a:r>
            <a:r>
              <a:rPr lang="en-US" sz="2200" dirty="0">
                <a:latin typeface="Berlin Sans FB" panose="020E0602020502020306" pitchFamily="34" charset="0"/>
              </a:rPr>
              <a:t> Valley from near the scene of Elijah’s contest with the prophets of </a:t>
            </a:r>
            <a:r>
              <a:rPr lang="en-US" sz="2200" dirty="0" err="1">
                <a:latin typeface="Berlin Sans FB" panose="020E0602020502020306" pitchFamily="34" charset="0"/>
              </a:rPr>
              <a:t>Ba’al</a:t>
            </a:r>
            <a:r>
              <a:rPr lang="en-US" sz="2200" dirty="0">
                <a:latin typeface="Berlin Sans FB" panose="020E0602020502020306" pitchFamily="34" charset="0"/>
              </a:rPr>
              <a:t> (1 Kings 18);  Elisha and the </a:t>
            </a:r>
            <a:r>
              <a:rPr lang="en-US" sz="2200" dirty="0" err="1">
                <a:latin typeface="Berlin Sans FB" panose="020E0602020502020306" pitchFamily="34" charset="0"/>
              </a:rPr>
              <a:t>Shunamite</a:t>
            </a:r>
            <a:r>
              <a:rPr lang="en-US" sz="2200" dirty="0">
                <a:latin typeface="Berlin Sans FB" panose="020E0602020502020306" pitchFamily="34" charset="0"/>
              </a:rPr>
              <a:t> woman (1 Kings 4:8-37); A statue of Elijah on Mount Carmel; A wine press at </a:t>
            </a:r>
            <a:r>
              <a:rPr lang="en-US" sz="2200" dirty="0" err="1">
                <a:latin typeface="Berlin Sans FB" panose="020E0602020502020306" pitchFamily="34" charset="0"/>
              </a:rPr>
              <a:t>Jezreel</a:t>
            </a:r>
            <a:r>
              <a:rPr lang="en-US" sz="2200" dirty="0">
                <a:latin typeface="Berlin Sans FB" panose="020E0602020502020306" pitchFamily="34" charset="0"/>
              </a:rPr>
              <a:t>, the remnants of </a:t>
            </a:r>
            <a:r>
              <a:rPr lang="en-US" sz="2200" dirty="0" err="1">
                <a:latin typeface="Berlin Sans FB" panose="020E0602020502020306" pitchFamily="34" charset="0"/>
              </a:rPr>
              <a:t>Naboth’s</a:t>
            </a:r>
            <a:r>
              <a:rPr lang="en-US" sz="2200" dirty="0">
                <a:latin typeface="Berlin Sans FB" panose="020E0602020502020306" pitchFamily="34" charset="0"/>
              </a:rPr>
              <a:t> vineyard (1 Kings 21).</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912" y="3712393"/>
            <a:ext cx="3667125"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1624" y="855482"/>
            <a:ext cx="3695700" cy="277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400" y="4429943"/>
            <a:ext cx="1733550" cy="231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4388190"/>
            <a:ext cx="3352800" cy="2353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7459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r>
              <a:rPr lang="en-US" sz="3600" dirty="0">
                <a:latin typeface="Matura MT Script Capitals" panose="03020802060602070202" pitchFamily="66" charset="0"/>
              </a:rPr>
              <a:t>Rise and Fall of the Northern Kingdom</a:t>
            </a:r>
          </a:p>
        </p:txBody>
      </p:sp>
      <p:sp>
        <p:nvSpPr>
          <p:cNvPr id="3" name="Content Placeholder 2"/>
          <p:cNvSpPr>
            <a:spLocks noGrp="1"/>
          </p:cNvSpPr>
          <p:nvPr>
            <p:ph idx="1"/>
          </p:nvPr>
        </p:nvSpPr>
        <p:spPr>
          <a:xfrm>
            <a:off x="76200" y="838200"/>
            <a:ext cx="5105400" cy="3068348"/>
          </a:xfrm>
        </p:spPr>
        <p:txBody>
          <a:bodyPr>
            <a:normAutofit fontScale="70000" lnSpcReduction="20000"/>
          </a:bodyPr>
          <a:lstStyle/>
          <a:p>
            <a:pPr marL="0" indent="0">
              <a:buNone/>
            </a:pPr>
            <a:r>
              <a:rPr lang="en-US" dirty="0">
                <a:latin typeface="Berlin Sans FB" panose="020E0602020502020306" pitchFamily="34" charset="0"/>
              </a:rPr>
              <a:t>The Northern Kingdom reached its height of power during the Jehu dynasty and especially  under the rule of Jeroboam II (786-746 BC), but a series of coups after his death, coupled with the rise of Assyria, led to the fall of the kingdom in 722 BC.  The Assyrian relief below depicts King Jehu of Israel bowing before </a:t>
            </a:r>
            <a:r>
              <a:rPr lang="en-US" dirty="0" err="1">
                <a:latin typeface="Berlin Sans FB" panose="020E0602020502020306" pitchFamily="34" charset="0"/>
              </a:rPr>
              <a:t>Shalmaneser</a:t>
            </a:r>
            <a:r>
              <a:rPr lang="en-US" dirty="0">
                <a:latin typeface="Berlin Sans FB" panose="020E0602020502020306" pitchFamily="34" charset="0"/>
              </a:rPr>
              <a:t> III of Assyria (ca. 840 BC).  It is the only known image of an Israelite king yet known.</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990600"/>
            <a:ext cx="3584477" cy="2626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 b="2749"/>
          <a:stretch/>
        </p:blipFill>
        <p:spPr bwMode="auto">
          <a:xfrm>
            <a:off x="76200" y="3952874"/>
            <a:ext cx="4629150"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8982" y="3906548"/>
            <a:ext cx="1217018" cy="275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870406"/>
            <a:ext cx="2647852" cy="291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7733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914400"/>
          </a:xfrm>
        </p:spPr>
        <p:txBody>
          <a:bodyPr>
            <a:normAutofit fontScale="90000"/>
          </a:bodyPr>
          <a:lstStyle/>
          <a:p>
            <a:pPr algn="ctr"/>
            <a:r>
              <a:rPr lang="en-US" sz="2800" dirty="0">
                <a:latin typeface="Matura MT Script Capitals" panose="03020802060602070202" pitchFamily="66" charset="0"/>
              </a:rPr>
              <a:t>Judah and her Neighbors during the Reign of Jehoshaphat</a:t>
            </a:r>
          </a:p>
        </p:txBody>
      </p:sp>
      <p:sp>
        <p:nvSpPr>
          <p:cNvPr id="6" name="Text Placeholder 5"/>
          <p:cNvSpPr>
            <a:spLocks noGrp="1"/>
          </p:cNvSpPr>
          <p:nvPr>
            <p:ph idx="1"/>
          </p:nvPr>
        </p:nvSpPr>
        <p:spPr>
          <a:xfrm>
            <a:off x="76200" y="726080"/>
            <a:ext cx="4572000" cy="5979520"/>
          </a:xfrm>
        </p:spPr>
        <p:txBody>
          <a:bodyPr>
            <a:normAutofit/>
          </a:bodyPr>
          <a:lstStyle/>
          <a:p>
            <a:pPr marL="0" indent="0">
              <a:buNone/>
            </a:pPr>
            <a:r>
              <a:rPr lang="en-US" sz="1600" dirty="0">
                <a:latin typeface="Berlin Sans FB" panose="020E0602020502020306" pitchFamily="34" charset="0"/>
              </a:rPr>
              <a:t>After the defeat at </a:t>
            </a:r>
            <a:r>
              <a:rPr lang="en-US" sz="1600" dirty="0" err="1">
                <a:latin typeface="Berlin Sans FB" panose="020E0602020502020306" pitchFamily="34" charset="0"/>
              </a:rPr>
              <a:t>Ramoth</a:t>
            </a:r>
            <a:r>
              <a:rPr lang="en-US" sz="1600" dirty="0">
                <a:latin typeface="Berlin Sans FB" panose="020E0602020502020306" pitchFamily="34" charset="0"/>
              </a:rPr>
              <a:t> Gilead, where he barely escaped with his life, Jehoshaphat faced another threat, this time from Transjordan.  He recognized that the odds were greatly stacked against him and Judah’s survival was in doubt.  Jehoshaphat turned to God for divine deliverance.  The account that follows in 2 Chronicles 20 describes an episode of Holy War, where the LORD fights on behalf of His people.  The geo-political realities were as follows: </a:t>
            </a:r>
          </a:p>
          <a:p>
            <a:pPr>
              <a:buFont typeface="Arial" pitchFamily="34" charset="0"/>
              <a:buChar char="•"/>
            </a:pPr>
            <a:r>
              <a:rPr lang="en-US" sz="1600" b="1" dirty="0">
                <a:latin typeface="Berlin Sans FB" panose="020E0602020502020306" pitchFamily="34" charset="0"/>
              </a:rPr>
              <a:t>Israel</a:t>
            </a:r>
            <a:r>
              <a:rPr lang="en-US" sz="1600" dirty="0">
                <a:latin typeface="Berlin Sans FB" panose="020E0602020502020306" pitchFamily="34" charset="0"/>
              </a:rPr>
              <a:t>  (often Judah’s enemy, but now her unlikely ally) was directly to the North</a:t>
            </a:r>
          </a:p>
          <a:p>
            <a:pPr>
              <a:buFont typeface="Arial" pitchFamily="34" charset="0"/>
              <a:buChar char="•"/>
            </a:pPr>
            <a:r>
              <a:rPr lang="en-US" sz="1600" b="1" dirty="0">
                <a:latin typeface="Berlin Sans FB" panose="020E0602020502020306" pitchFamily="34" charset="0"/>
              </a:rPr>
              <a:t>Philistia</a:t>
            </a:r>
            <a:r>
              <a:rPr lang="en-US" sz="1600" dirty="0">
                <a:latin typeface="Berlin Sans FB" panose="020E0602020502020306" pitchFamily="34" charset="0"/>
              </a:rPr>
              <a:t> (the Land of the </a:t>
            </a:r>
            <a:r>
              <a:rPr lang="en-US" sz="1600" b="1" dirty="0">
                <a:latin typeface="Berlin Sans FB" panose="020E0602020502020306" pitchFamily="34" charset="0"/>
              </a:rPr>
              <a:t>Philistines</a:t>
            </a:r>
            <a:r>
              <a:rPr lang="en-US" sz="1600" dirty="0">
                <a:latin typeface="Berlin Sans FB" panose="020E0602020502020306" pitchFamily="34" charset="0"/>
              </a:rPr>
              <a:t>) was to the South West</a:t>
            </a:r>
          </a:p>
          <a:p>
            <a:pPr>
              <a:buFont typeface="Arial" pitchFamily="34" charset="0"/>
              <a:buChar char="•"/>
            </a:pPr>
            <a:r>
              <a:rPr lang="en-US" sz="1600" dirty="0">
                <a:latin typeface="Berlin Sans FB" panose="020E0602020502020306" pitchFamily="34" charset="0"/>
              </a:rPr>
              <a:t>The </a:t>
            </a:r>
            <a:r>
              <a:rPr lang="en-US" sz="1600" b="1" dirty="0">
                <a:latin typeface="Berlin Sans FB" panose="020E0602020502020306" pitchFamily="34" charset="0"/>
              </a:rPr>
              <a:t>Ammonites</a:t>
            </a:r>
            <a:r>
              <a:rPr lang="en-US" sz="1600" dirty="0">
                <a:latin typeface="Berlin Sans FB" panose="020E0602020502020306" pitchFamily="34" charset="0"/>
              </a:rPr>
              <a:t> (the Land of Bene Ammon or Ammon) were across the Jordan to the East</a:t>
            </a:r>
          </a:p>
          <a:p>
            <a:pPr>
              <a:buFont typeface="Arial" pitchFamily="34" charset="0"/>
              <a:buChar char="•"/>
            </a:pPr>
            <a:r>
              <a:rPr lang="en-US" sz="1600" dirty="0">
                <a:latin typeface="Berlin Sans FB" panose="020E0602020502020306" pitchFamily="34" charset="0"/>
              </a:rPr>
              <a:t>The </a:t>
            </a:r>
            <a:r>
              <a:rPr lang="en-US" sz="1600" b="1" dirty="0">
                <a:latin typeface="Berlin Sans FB" panose="020E0602020502020306" pitchFamily="34" charset="0"/>
              </a:rPr>
              <a:t>Moabites</a:t>
            </a:r>
            <a:r>
              <a:rPr lang="en-US" sz="1600" dirty="0">
                <a:latin typeface="Berlin Sans FB" panose="020E0602020502020306" pitchFamily="34" charset="0"/>
              </a:rPr>
              <a:t> (the Land of Moab) were across the Dead Sea to the East</a:t>
            </a:r>
          </a:p>
          <a:p>
            <a:pPr>
              <a:buFont typeface="Arial" pitchFamily="34" charset="0"/>
              <a:buChar char="•"/>
            </a:pPr>
            <a:r>
              <a:rPr lang="en-US" sz="1600" dirty="0">
                <a:latin typeface="Berlin Sans FB" panose="020E0602020502020306" pitchFamily="34" charset="0"/>
              </a:rPr>
              <a:t>The </a:t>
            </a:r>
            <a:r>
              <a:rPr lang="en-US" sz="1600" b="1" dirty="0">
                <a:latin typeface="Berlin Sans FB" panose="020E0602020502020306" pitchFamily="34" charset="0"/>
              </a:rPr>
              <a:t>Edomites</a:t>
            </a:r>
            <a:r>
              <a:rPr lang="en-US" sz="1600" dirty="0">
                <a:latin typeface="Berlin Sans FB" panose="020E0602020502020306" pitchFamily="34" charset="0"/>
              </a:rPr>
              <a:t> (the Land or Edom:  aka </a:t>
            </a:r>
            <a:r>
              <a:rPr lang="en-US" sz="1600" b="1" dirty="0">
                <a:latin typeface="Berlin Sans FB" panose="020E0602020502020306" pitchFamily="34" charset="0"/>
              </a:rPr>
              <a:t>Mount </a:t>
            </a:r>
            <a:r>
              <a:rPr lang="en-US" sz="1600" b="1" dirty="0" err="1">
                <a:latin typeface="Berlin Sans FB" panose="020E0602020502020306" pitchFamily="34" charset="0"/>
              </a:rPr>
              <a:t>Seir</a:t>
            </a:r>
            <a:r>
              <a:rPr lang="en-US" sz="1600" b="1" dirty="0">
                <a:latin typeface="Berlin Sans FB" panose="020E0602020502020306" pitchFamily="34" charset="0"/>
              </a:rPr>
              <a:t> </a:t>
            </a:r>
            <a:r>
              <a:rPr lang="en-US" sz="1600" dirty="0">
                <a:latin typeface="Berlin Sans FB" panose="020E0602020502020306" pitchFamily="34" charset="0"/>
              </a:rPr>
              <a:t>or the </a:t>
            </a:r>
            <a:r>
              <a:rPr lang="en-US" sz="1600" b="1" dirty="0" err="1">
                <a:latin typeface="Berlin Sans FB" panose="020E0602020502020306" pitchFamily="34" charset="0"/>
              </a:rPr>
              <a:t>Meunites</a:t>
            </a:r>
            <a:r>
              <a:rPr lang="en-US" sz="1600" dirty="0">
                <a:latin typeface="Berlin Sans FB" panose="020E0602020502020306" pitchFamily="34" charset="0"/>
              </a:rPr>
              <a:t>) were south and across the Dead Sea to the East</a:t>
            </a:r>
            <a:endParaRPr lang="en-US" dirty="0"/>
          </a:p>
          <a:p>
            <a:pPr marL="0" indent="0">
              <a:buNone/>
            </a:pPr>
            <a:r>
              <a:rPr lang="en-US" sz="1600" dirty="0">
                <a:latin typeface="Berlin Sans FB" panose="020E0602020502020306" pitchFamily="34" charset="0"/>
              </a:rPr>
              <a:t>Jehoshaphat led a praise band, not an army, into battle and God faithfully delivered Judah that day.</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726080"/>
            <a:ext cx="4279427" cy="6055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9EA9A-F694-435F-BC43-B8919056418D}"/>
              </a:ext>
            </a:extLst>
          </p:cNvPr>
          <p:cNvSpPr>
            <a:spLocks noGrp="1"/>
          </p:cNvSpPr>
          <p:nvPr>
            <p:ph type="title"/>
          </p:nvPr>
        </p:nvSpPr>
        <p:spPr>
          <a:xfrm>
            <a:off x="0" y="0"/>
            <a:ext cx="9144000" cy="838200"/>
          </a:xfrm>
        </p:spPr>
        <p:txBody>
          <a:bodyPr/>
          <a:lstStyle/>
          <a:p>
            <a:r>
              <a:rPr lang="en-US" dirty="0">
                <a:latin typeface="Berlin Sans FB" panose="020E0602020502020306" pitchFamily="34" charset="0"/>
              </a:rPr>
              <a:t>The </a:t>
            </a:r>
            <a:r>
              <a:rPr lang="en-US" dirty="0" err="1">
                <a:latin typeface="Berlin Sans FB" panose="020E0602020502020306" pitchFamily="34" charset="0"/>
              </a:rPr>
              <a:t>Mesha</a:t>
            </a:r>
            <a:r>
              <a:rPr lang="en-US" dirty="0">
                <a:latin typeface="Berlin Sans FB" panose="020E0602020502020306" pitchFamily="34" charset="0"/>
              </a:rPr>
              <a:t> Stele</a:t>
            </a:r>
          </a:p>
        </p:txBody>
      </p:sp>
      <p:sp>
        <p:nvSpPr>
          <p:cNvPr id="3" name="Content Placeholder 2">
            <a:extLst>
              <a:ext uri="{FF2B5EF4-FFF2-40B4-BE49-F238E27FC236}">
                <a16:creationId xmlns:a16="http://schemas.microsoft.com/office/drawing/2014/main" id="{5BED9061-8D9E-4D2B-AF49-357EC040508E}"/>
              </a:ext>
            </a:extLst>
          </p:cNvPr>
          <p:cNvSpPr>
            <a:spLocks noGrp="1"/>
          </p:cNvSpPr>
          <p:nvPr>
            <p:ph idx="1"/>
          </p:nvPr>
        </p:nvSpPr>
        <p:spPr>
          <a:xfrm>
            <a:off x="76200" y="753827"/>
            <a:ext cx="5008418" cy="5951773"/>
          </a:xfrm>
        </p:spPr>
        <p:txBody>
          <a:bodyPr>
            <a:normAutofit fontScale="92500" lnSpcReduction="20000"/>
          </a:bodyPr>
          <a:lstStyle/>
          <a:p>
            <a:r>
              <a:rPr lang="en-US" dirty="0">
                <a:latin typeface="Berlin Sans FB" panose="020E0602020502020306" pitchFamily="34" charset="0"/>
              </a:rPr>
              <a:t>Dates to ca. 840 BC and is the longest Levantine inscription from the period of the Old Testament</a:t>
            </a:r>
          </a:p>
          <a:p>
            <a:r>
              <a:rPr lang="en-US" dirty="0">
                <a:latin typeface="Berlin Sans FB" panose="020E0602020502020306" pitchFamily="34" charset="0"/>
              </a:rPr>
              <a:t>Monumental stele erected by </a:t>
            </a:r>
            <a:r>
              <a:rPr lang="en-US" dirty="0" err="1">
                <a:latin typeface="Berlin Sans FB" panose="020E0602020502020306" pitchFamily="34" charset="0"/>
              </a:rPr>
              <a:t>Mesha</a:t>
            </a:r>
            <a:r>
              <a:rPr lang="en-US" dirty="0">
                <a:latin typeface="Berlin Sans FB" panose="020E0602020502020306" pitchFamily="34" charset="0"/>
              </a:rPr>
              <a:t>, king of Moab</a:t>
            </a:r>
          </a:p>
          <a:p>
            <a:r>
              <a:rPr lang="en-US" dirty="0">
                <a:latin typeface="Berlin Sans FB" panose="020E0602020502020306" pitchFamily="34" charset="0"/>
              </a:rPr>
              <a:t>Found at </a:t>
            </a:r>
            <a:r>
              <a:rPr lang="en-US" dirty="0" err="1">
                <a:latin typeface="Berlin Sans FB" panose="020E0602020502020306" pitchFamily="34" charset="0"/>
              </a:rPr>
              <a:t>Dhiban</a:t>
            </a:r>
            <a:r>
              <a:rPr lang="en-US" dirty="0">
                <a:latin typeface="Berlin Sans FB" panose="020E0602020502020306" pitchFamily="34" charset="0"/>
              </a:rPr>
              <a:t> in 1868.</a:t>
            </a:r>
          </a:p>
          <a:p>
            <a:r>
              <a:rPr lang="en-US" dirty="0">
                <a:latin typeface="Berlin Sans FB" panose="020E0602020502020306" pitchFamily="34" charset="0"/>
              </a:rPr>
              <a:t>Describes a war with Israel and Judah that is recorded in 2 Kings 3 as well as various building activities of </a:t>
            </a:r>
            <a:r>
              <a:rPr lang="en-US" dirty="0" err="1">
                <a:latin typeface="Berlin Sans FB" panose="020E0602020502020306" pitchFamily="34" charset="0"/>
              </a:rPr>
              <a:t>Mesha</a:t>
            </a:r>
            <a:r>
              <a:rPr lang="en-US" dirty="0">
                <a:latin typeface="Berlin Sans FB" panose="020E0602020502020306" pitchFamily="34" charset="0"/>
              </a:rPr>
              <a:t>.</a:t>
            </a:r>
          </a:p>
          <a:p>
            <a:r>
              <a:rPr lang="en-US" dirty="0" err="1">
                <a:latin typeface="Berlin Sans FB" panose="020E0602020502020306" pitchFamily="34" charset="0"/>
              </a:rPr>
              <a:t>Omri</a:t>
            </a:r>
            <a:r>
              <a:rPr lang="en-US" dirty="0">
                <a:latin typeface="Berlin Sans FB" panose="020E0602020502020306" pitchFamily="34" charset="0"/>
              </a:rPr>
              <a:t> king of Israel and House of David are mentioned in this inscription</a:t>
            </a:r>
          </a:p>
        </p:txBody>
      </p:sp>
      <p:pic>
        <p:nvPicPr>
          <p:cNvPr id="4" name="Picture 3">
            <a:extLst>
              <a:ext uri="{FF2B5EF4-FFF2-40B4-BE49-F238E27FC236}">
                <a16:creationId xmlns:a16="http://schemas.microsoft.com/office/drawing/2014/main" id="{7EEE24F5-E131-4B11-AB16-E9B00D689D67}"/>
              </a:ext>
            </a:extLst>
          </p:cNvPr>
          <p:cNvPicPr>
            <a:picLocks noChangeAspect="1"/>
          </p:cNvPicPr>
          <p:nvPr/>
        </p:nvPicPr>
        <p:blipFill>
          <a:blip r:embed="rId2"/>
          <a:stretch>
            <a:fillRect/>
          </a:stretch>
        </p:blipFill>
        <p:spPr>
          <a:xfrm>
            <a:off x="5181600" y="753827"/>
            <a:ext cx="3865418" cy="5965628"/>
          </a:xfrm>
          <a:prstGeom prst="rect">
            <a:avLst/>
          </a:prstGeom>
        </p:spPr>
      </p:pic>
    </p:spTree>
    <p:extLst>
      <p:ext uri="{BB962C8B-B14F-4D97-AF65-F5344CB8AC3E}">
        <p14:creationId xmlns:p14="http://schemas.microsoft.com/office/powerpoint/2010/main" val="1565189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857002"/>
          </a:xfrm>
        </p:spPr>
        <p:txBody>
          <a:bodyPr/>
          <a:lstStyle/>
          <a:p>
            <a:r>
              <a:rPr lang="en-US" dirty="0">
                <a:latin typeface="Matura MT Script Capitals" panose="03020802060602070202" pitchFamily="66" charset="0"/>
              </a:rPr>
              <a:t>The En </a:t>
            </a:r>
            <a:r>
              <a:rPr lang="en-US" dirty="0" err="1">
                <a:latin typeface="Matura MT Script Capitals" panose="03020802060602070202" pitchFamily="66" charset="0"/>
              </a:rPr>
              <a:t>Gedi</a:t>
            </a:r>
            <a:r>
              <a:rPr lang="en-US" dirty="0">
                <a:latin typeface="Matura MT Script Capitals" panose="03020802060602070202" pitchFamily="66" charset="0"/>
              </a:rPr>
              <a:t> Region</a:t>
            </a:r>
          </a:p>
        </p:txBody>
      </p:sp>
      <p:sp>
        <p:nvSpPr>
          <p:cNvPr id="2" name="Content Placeholder 1"/>
          <p:cNvSpPr>
            <a:spLocks noGrp="1"/>
          </p:cNvSpPr>
          <p:nvPr>
            <p:ph idx="1"/>
          </p:nvPr>
        </p:nvSpPr>
        <p:spPr>
          <a:xfrm>
            <a:off x="0" y="3905250"/>
            <a:ext cx="6738232" cy="2871786"/>
          </a:xfrm>
        </p:spPr>
        <p:txBody>
          <a:bodyPr>
            <a:normAutofit lnSpcReduction="10000"/>
          </a:bodyPr>
          <a:lstStyle/>
          <a:p>
            <a:pPr marL="0" indent="0">
              <a:buNone/>
            </a:pPr>
            <a:r>
              <a:rPr lang="en-US" dirty="0" err="1">
                <a:latin typeface="Berlin Sans FB" panose="020E0602020502020306" pitchFamily="34" charset="0"/>
              </a:rPr>
              <a:t>En</a:t>
            </a:r>
            <a:r>
              <a:rPr lang="en-US" dirty="0">
                <a:latin typeface="Berlin Sans FB" panose="020E0602020502020306" pitchFamily="34" charset="0"/>
              </a:rPr>
              <a:t> </a:t>
            </a:r>
            <a:r>
              <a:rPr lang="en-US" dirty="0" err="1">
                <a:latin typeface="Berlin Sans FB" panose="020E0602020502020306" pitchFamily="34" charset="0"/>
              </a:rPr>
              <a:t>Gedi</a:t>
            </a:r>
            <a:r>
              <a:rPr lang="en-US" dirty="0">
                <a:latin typeface="Berlin Sans FB" panose="020E0602020502020306" pitchFamily="34" charset="0"/>
              </a:rPr>
              <a:t> (Goat’s Spring) is an ancient biblical town along the Dead Sea shore.  To the west, the rugged steppe of the Wilderness of Judah looms.  Only a steep path, called the Ascent of </a:t>
            </a:r>
            <a:r>
              <a:rPr lang="en-US" dirty="0" err="1">
                <a:latin typeface="Berlin Sans FB" panose="020E0602020502020306" pitchFamily="34" charset="0"/>
              </a:rPr>
              <a:t>Ziz</a:t>
            </a:r>
            <a:r>
              <a:rPr lang="en-US" dirty="0">
                <a:latin typeface="Berlin Sans FB" panose="020E0602020502020306" pitchFamily="34" charset="0"/>
              </a:rPr>
              <a:t>, climbs up into Judah and Jerusalem.  </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3172" y="762000"/>
            <a:ext cx="4655561"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958" y="762000"/>
            <a:ext cx="419100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8232" y="3772547"/>
            <a:ext cx="2253367" cy="3004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34291"/>
          </a:xfrm>
        </p:spPr>
        <p:txBody>
          <a:bodyPr>
            <a:noAutofit/>
          </a:bodyPr>
          <a:lstStyle/>
          <a:p>
            <a:r>
              <a:rPr lang="en-US" sz="3200" dirty="0">
                <a:latin typeface="Matura MT Script Capitals" panose="03020802060602070202" pitchFamily="66" charset="0"/>
              </a:rPr>
              <a:t>The Divided Monarchy of Israel and Judah</a:t>
            </a:r>
          </a:p>
        </p:txBody>
      </p:sp>
      <p:sp>
        <p:nvSpPr>
          <p:cNvPr id="5" name="Content Placeholder 4"/>
          <p:cNvSpPr>
            <a:spLocks noGrp="1"/>
          </p:cNvSpPr>
          <p:nvPr>
            <p:ph idx="1"/>
          </p:nvPr>
        </p:nvSpPr>
        <p:spPr>
          <a:xfrm>
            <a:off x="76200" y="734290"/>
            <a:ext cx="4572000" cy="6123709"/>
          </a:xfrm>
        </p:spPr>
        <p:txBody>
          <a:bodyPr>
            <a:normAutofit fontScale="47500" lnSpcReduction="20000"/>
          </a:bodyPr>
          <a:lstStyle/>
          <a:p>
            <a:pPr marL="0" indent="0" algn="ctr">
              <a:buNone/>
            </a:pPr>
            <a:r>
              <a:rPr lang="en-US" dirty="0">
                <a:latin typeface="Matura MT Script Capitals" panose="03020802060602070202" pitchFamily="66" charset="0"/>
              </a:rPr>
              <a:t>The Great Schism:  </a:t>
            </a:r>
            <a:r>
              <a:rPr lang="en-US" sz="2000" dirty="0">
                <a:latin typeface="Berlin Sans FB" panose="020E0602020502020306" pitchFamily="34" charset="0"/>
              </a:rPr>
              <a:t>(1 Kings 12; 2 Chronicles 10)</a:t>
            </a:r>
          </a:p>
          <a:p>
            <a:pPr marL="0" indent="0" algn="ctr">
              <a:buNone/>
            </a:pPr>
            <a:r>
              <a:rPr lang="en-US" sz="2900" dirty="0">
                <a:latin typeface="Berlin Sans FB" panose="020E0602020502020306" pitchFamily="34" charset="0"/>
              </a:rPr>
              <a:t>Israel Rebels Against Rehoboam</a:t>
            </a:r>
          </a:p>
          <a:p>
            <a:pPr marL="0" indent="0">
              <a:buNone/>
            </a:pPr>
            <a:r>
              <a:rPr lang="en-US" sz="2300" b="1" dirty="0">
                <a:latin typeface="Berlin Sans FB" panose="020E0602020502020306" pitchFamily="34" charset="0"/>
              </a:rPr>
              <a:t>12 </a:t>
            </a:r>
            <a:r>
              <a:rPr lang="en-US" sz="2300" dirty="0">
                <a:latin typeface="Berlin Sans FB" panose="020E0602020502020306" pitchFamily="34" charset="0"/>
              </a:rPr>
              <a:t>Rehoboam went to Shechem, for all Israel had gone there to make him king. </a:t>
            </a:r>
            <a:r>
              <a:rPr lang="en-US" sz="2300" b="1" baseline="30000" dirty="0">
                <a:latin typeface="Berlin Sans FB" panose="020E0602020502020306" pitchFamily="34" charset="0"/>
              </a:rPr>
              <a:t>2 </a:t>
            </a:r>
            <a:r>
              <a:rPr lang="en-US" sz="2300" dirty="0">
                <a:latin typeface="Berlin Sans FB" panose="020E0602020502020306" pitchFamily="34" charset="0"/>
              </a:rPr>
              <a:t>When Jeroboam son of </a:t>
            </a:r>
            <a:r>
              <a:rPr lang="en-US" sz="2300" dirty="0" err="1">
                <a:latin typeface="Berlin Sans FB" panose="020E0602020502020306" pitchFamily="34" charset="0"/>
              </a:rPr>
              <a:t>Nebat</a:t>
            </a:r>
            <a:r>
              <a:rPr lang="en-US" sz="2300" dirty="0">
                <a:latin typeface="Berlin Sans FB" panose="020E0602020502020306" pitchFamily="34" charset="0"/>
              </a:rPr>
              <a:t> heard this (he was still in Egypt, where he had fled from King Solomon), he returned from</a:t>
            </a:r>
            <a:r>
              <a:rPr lang="en-US" sz="2300" baseline="30000" dirty="0">
                <a:latin typeface="Berlin Sans FB" panose="020E0602020502020306" pitchFamily="34" charset="0"/>
              </a:rPr>
              <a:t>[</a:t>
            </a:r>
            <a:r>
              <a:rPr lang="en-US" sz="2300" baseline="30000" dirty="0">
                <a:latin typeface="Berlin Sans FB" panose="020E0602020502020306" pitchFamily="34" charset="0"/>
                <a:hlinkClick r:id="rId2" tooltip="See footnote a"/>
              </a:rPr>
              <a:t>a</a:t>
            </a:r>
            <a:r>
              <a:rPr lang="en-US" sz="2300" baseline="30000" dirty="0">
                <a:latin typeface="Berlin Sans FB" panose="020E0602020502020306" pitchFamily="34" charset="0"/>
              </a:rPr>
              <a:t>]</a:t>
            </a:r>
            <a:r>
              <a:rPr lang="en-US" sz="2300" dirty="0">
                <a:latin typeface="Berlin Sans FB" panose="020E0602020502020306" pitchFamily="34" charset="0"/>
              </a:rPr>
              <a:t> Egypt. </a:t>
            </a:r>
            <a:r>
              <a:rPr lang="en-US" sz="2300" b="1" baseline="30000" dirty="0">
                <a:latin typeface="Berlin Sans FB" panose="020E0602020502020306" pitchFamily="34" charset="0"/>
              </a:rPr>
              <a:t>3 </a:t>
            </a:r>
            <a:r>
              <a:rPr lang="en-US" sz="2300" dirty="0">
                <a:latin typeface="Berlin Sans FB" panose="020E0602020502020306" pitchFamily="34" charset="0"/>
              </a:rPr>
              <a:t>So they sent for Jeroboam, and he and the whole assembly of Israel went to Rehoboam and said to him: </a:t>
            </a:r>
            <a:r>
              <a:rPr lang="en-US" sz="2300" b="1" baseline="30000" dirty="0">
                <a:latin typeface="Berlin Sans FB" panose="020E0602020502020306" pitchFamily="34" charset="0"/>
              </a:rPr>
              <a:t>4 </a:t>
            </a:r>
            <a:r>
              <a:rPr lang="en-US" sz="2300" dirty="0">
                <a:latin typeface="Berlin Sans FB" panose="020E0602020502020306" pitchFamily="34" charset="0"/>
              </a:rPr>
              <a:t>“Your father put a heavy yoke on us, but now lighten the harsh labor and the heavy yoke he put on us, and we will serve you.”</a:t>
            </a:r>
          </a:p>
          <a:p>
            <a:pPr marL="0" indent="0">
              <a:buNone/>
            </a:pPr>
            <a:r>
              <a:rPr lang="en-US" sz="2300" b="1" baseline="30000" dirty="0">
                <a:latin typeface="Berlin Sans FB" panose="020E0602020502020306" pitchFamily="34" charset="0"/>
              </a:rPr>
              <a:t>5 </a:t>
            </a:r>
            <a:r>
              <a:rPr lang="en-US" sz="2300" dirty="0" err="1">
                <a:latin typeface="Berlin Sans FB" panose="020E0602020502020306" pitchFamily="34" charset="0"/>
              </a:rPr>
              <a:t>Rehoboam</a:t>
            </a:r>
            <a:r>
              <a:rPr lang="en-US" sz="2300" dirty="0">
                <a:latin typeface="Berlin Sans FB" panose="020E0602020502020306" pitchFamily="34" charset="0"/>
              </a:rPr>
              <a:t> answered, “Go away for three days and then come back to me.” So the people went away.</a:t>
            </a:r>
          </a:p>
          <a:p>
            <a:pPr marL="0" indent="0">
              <a:buNone/>
            </a:pPr>
            <a:r>
              <a:rPr lang="en-US" sz="2300" b="1" baseline="30000" dirty="0">
                <a:latin typeface="Berlin Sans FB" panose="020E0602020502020306" pitchFamily="34" charset="0"/>
              </a:rPr>
              <a:t>6 </a:t>
            </a:r>
            <a:r>
              <a:rPr lang="en-US" sz="2300" dirty="0">
                <a:latin typeface="Berlin Sans FB" panose="020E0602020502020306" pitchFamily="34" charset="0"/>
              </a:rPr>
              <a:t>Then King </a:t>
            </a:r>
            <a:r>
              <a:rPr lang="en-US" sz="2300" dirty="0" err="1">
                <a:latin typeface="Berlin Sans FB" panose="020E0602020502020306" pitchFamily="34" charset="0"/>
              </a:rPr>
              <a:t>Rehoboam</a:t>
            </a:r>
            <a:r>
              <a:rPr lang="en-US" sz="2300" dirty="0">
                <a:latin typeface="Berlin Sans FB" panose="020E0602020502020306" pitchFamily="34" charset="0"/>
              </a:rPr>
              <a:t> consulted the elders who had served his father Solomon during his lifetime. “How would you advise me to answer these people?” he asked.</a:t>
            </a:r>
          </a:p>
          <a:p>
            <a:pPr marL="0" indent="0">
              <a:buNone/>
            </a:pPr>
            <a:r>
              <a:rPr lang="en-US" sz="2300" b="1" baseline="30000" dirty="0">
                <a:latin typeface="Berlin Sans FB" panose="020E0602020502020306" pitchFamily="34" charset="0"/>
              </a:rPr>
              <a:t>7 </a:t>
            </a:r>
            <a:r>
              <a:rPr lang="en-US" sz="2300" dirty="0">
                <a:latin typeface="Berlin Sans FB" panose="020E0602020502020306" pitchFamily="34" charset="0"/>
              </a:rPr>
              <a:t>They replied, “If today you will be a servant to these people and serve them and give them a favorable answer, they will always be your servants.”</a:t>
            </a:r>
          </a:p>
          <a:p>
            <a:pPr marL="0" indent="0">
              <a:buNone/>
            </a:pPr>
            <a:r>
              <a:rPr lang="en-US" sz="2300" b="1" baseline="30000" dirty="0">
                <a:latin typeface="Berlin Sans FB" panose="020E0602020502020306" pitchFamily="34" charset="0"/>
              </a:rPr>
              <a:t>8 </a:t>
            </a:r>
            <a:r>
              <a:rPr lang="en-US" sz="2300" dirty="0">
                <a:latin typeface="Berlin Sans FB" panose="020E0602020502020306" pitchFamily="34" charset="0"/>
              </a:rPr>
              <a:t>But </a:t>
            </a:r>
            <a:r>
              <a:rPr lang="en-US" sz="2300" dirty="0" err="1">
                <a:latin typeface="Berlin Sans FB" panose="020E0602020502020306" pitchFamily="34" charset="0"/>
              </a:rPr>
              <a:t>Rehoboam</a:t>
            </a:r>
            <a:r>
              <a:rPr lang="en-US" sz="2300" dirty="0">
                <a:latin typeface="Berlin Sans FB" panose="020E0602020502020306" pitchFamily="34" charset="0"/>
              </a:rPr>
              <a:t> rejected the advice the elders gave him and consulted the young men who had grown up with him and were serving him. </a:t>
            </a:r>
            <a:r>
              <a:rPr lang="en-US" sz="2300" b="1" baseline="30000" dirty="0">
                <a:latin typeface="Berlin Sans FB" panose="020E0602020502020306" pitchFamily="34" charset="0"/>
              </a:rPr>
              <a:t>9 </a:t>
            </a:r>
            <a:r>
              <a:rPr lang="en-US" sz="2300" dirty="0">
                <a:latin typeface="Berlin Sans FB" panose="020E0602020502020306" pitchFamily="34" charset="0"/>
              </a:rPr>
              <a:t>He asked them, “What is your advice? How should we answer these people who say to me, ‘Lighten the yoke your father put on us’?”</a:t>
            </a:r>
          </a:p>
          <a:p>
            <a:pPr marL="0" indent="0">
              <a:buNone/>
            </a:pPr>
            <a:r>
              <a:rPr lang="en-US" sz="2300" b="1" baseline="30000" dirty="0">
                <a:latin typeface="Berlin Sans FB" panose="020E0602020502020306" pitchFamily="34" charset="0"/>
              </a:rPr>
              <a:t>10 </a:t>
            </a:r>
            <a:r>
              <a:rPr lang="en-US" sz="2300" dirty="0">
                <a:latin typeface="Berlin Sans FB" panose="020E0602020502020306" pitchFamily="34" charset="0"/>
              </a:rPr>
              <a:t>The young men who had grown up with him replied, “These people have said to you, ‘Your father put a heavy yoke on us, but make our yoke lighter.’ Now tell them, ‘My little finger is thicker than my father’s waist. </a:t>
            </a:r>
            <a:r>
              <a:rPr lang="en-US" sz="2300" b="1" baseline="30000" dirty="0">
                <a:latin typeface="Berlin Sans FB" panose="020E0602020502020306" pitchFamily="34" charset="0"/>
              </a:rPr>
              <a:t>11 </a:t>
            </a:r>
            <a:r>
              <a:rPr lang="en-US" sz="2300" dirty="0">
                <a:latin typeface="Berlin Sans FB" panose="020E0602020502020306" pitchFamily="34" charset="0"/>
              </a:rPr>
              <a:t>My father laid on you a heavy yoke; I will make it even heavier. My father scourged you with whips; I will scourge you with scorpions.’”</a:t>
            </a:r>
          </a:p>
          <a:p>
            <a:pPr marL="0" indent="0">
              <a:buNone/>
            </a:pPr>
            <a:r>
              <a:rPr lang="en-US" sz="2300" b="1" baseline="30000" dirty="0">
                <a:latin typeface="Berlin Sans FB" panose="020E0602020502020306" pitchFamily="34" charset="0"/>
              </a:rPr>
              <a:t>12 </a:t>
            </a:r>
            <a:r>
              <a:rPr lang="en-US" sz="2300" dirty="0">
                <a:latin typeface="Berlin Sans FB" panose="020E0602020502020306" pitchFamily="34" charset="0"/>
              </a:rPr>
              <a:t>Three days later Jeroboam and all the people returned to </a:t>
            </a:r>
            <a:r>
              <a:rPr lang="en-US" sz="2300" dirty="0" err="1">
                <a:latin typeface="Berlin Sans FB" panose="020E0602020502020306" pitchFamily="34" charset="0"/>
              </a:rPr>
              <a:t>Rehoboam</a:t>
            </a:r>
            <a:r>
              <a:rPr lang="en-US" sz="2300" dirty="0">
                <a:latin typeface="Berlin Sans FB" panose="020E0602020502020306" pitchFamily="34" charset="0"/>
              </a:rPr>
              <a:t>, as the king had said, “Come back to me in three days.” </a:t>
            </a:r>
            <a:r>
              <a:rPr lang="en-US" sz="2300" b="1" baseline="30000" dirty="0">
                <a:latin typeface="Berlin Sans FB" panose="020E0602020502020306" pitchFamily="34" charset="0"/>
              </a:rPr>
              <a:t>13 </a:t>
            </a:r>
            <a:r>
              <a:rPr lang="en-US" sz="2300" dirty="0">
                <a:latin typeface="Berlin Sans FB" panose="020E0602020502020306" pitchFamily="34" charset="0"/>
              </a:rPr>
              <a:t>The king answered the people harshly. Rejecting the advice given him by the elders, </a:t>
            </a:r>
            <a:r>
              <a:rPr lang="en-US" sz="2300" b="1" baseline="30000" dirty="0">
                <a:latin typeface="Berlin Sans FB" panose="020E0602020502020306" pitchFamily="34" charset="0"/>
              </a:rPr>
              <a:t>14 </a:t>
            </a:r>
            <a:r>
              <a:rPr lang="en-US" sz="2300" dirty="0">
                <a:latin typeface="Berlin Sans FB" panose="020E0602020502020306" pitchFamily="34" charset="0"/>
              </a:rPr>
              <a:t>he followed the advice of the young men and said, “My father made your yoke heavy; I will make it even heavier. My father scourged you with whips; I will scourge you with scorpions.” </a:t>
            </a:r>
            <a:r>
              <a:rPr lang="en-US" sz="2300" b="1" baseline="30000" dirty="0">
                <a:latin typeface="Berlin Sans FB" panose="020E0602020502020306" pitchFamily="34" charset="0"/>
              </a:rPr>
              <a:t>15 </a:t>
            </a:r>
            <a:r>
              <a:rPr lang="en-US" sz="2300" dirty="0">
                <a:latin typeface="Berlin Sans FB" panose="020E0602020502020306" pitchFamily="34" charset="0"/>
              </a:rPr>
              <a:t>So the king did not listen to the people, for this turn of events was from the </a:t>
            </a:r>
            <a:r>
              <a:rPr lang="en-US" sz="2300" cap="small" dirty="0">
                <a:latin typeface="Berlin Sans FB" panose="020E0602020502020306" pitchFamily="34" charset="0"/>
              </a:rPr>
              <a:t>Lord</a:t>
            </a:r>
            <a:r>
              <a:rPr lang="en-US" sz="2300" dirty="0">
                <a:latin typeface="Berlin Sans FB" panose="020E0602020502020306" pitchFamily="34" charset="0"/>
              </a:rPr>
              <a:t>, to fulfill the word the </a:t>
            </a:r>
            <a:r>
              <a:rPr lang="en-US" sz="2300" cap="small" dirty="0">
                <a:latin typeface="Berlin Sans FB" panose="020E0602020502020306" pitchFamily="34" charset="0"/>
              </a:rPr>
              <a:t>Lord</a:t>
            </a:r>
            <a:r>
              <a:rPr lang="en-US" sz="2300" dirty="0">
                <a:latin typeface="Berlin Sans FB" panose="020E0602020502020306" pitchFamily="34" charset="0"/>
              </a:rPr>
              <a:t> had spoken to Jeroboam son of </a:t>
            </a:r>
            <a:r>
              <a:rPr lang="en-US" sz="2300" dirty="0" err="1">
                <a:latin typeface="Berlin Sans FB" panose="020E0602020502020306" pitchFamily="34" charset="0"/>
              </a:rPr>
              <a:t>Nebat</a:t>
            </a:r>
            <a:r>
              <a:rPr lang="en-US" sz="2300" dirty="0">
                <a:latin typeface="Berlin Sans FB" panose="020E0602020502020306" pitchFamily="34" charset="0"/>
              </a:rPr>
              <a:t> through </a:t>
            </a:r>
            <a:r>
              <a:rPr lang="en-US" sz="2300" dirty="0" err="1">
                <a:latin typeface="Berlin Sans FB" panose="020E0602020502020306" pitchFamily="34" charset="0"/>
              </a:rPr>
              <a:t>Ahijah</a:t>
            </a:r>
            <a:r>
              <a:rPr lang="en-US" sz="2300" dirty="0">
                <a:latin typeface="Berlin Sans FB" panose="020E0602020502020306" pitchFamily="34" charset="0"/>
              </a:rPr>
              <a:t> the </a:t>
            </a:r>
            <a:r>
              <a:rPr lang="en-US" sz="2300" dirty="0" err="1">
                <a:latin typeface="Berlin Sans FB" panose="020E0602020502020306" pitchFamily="34" charset="0"/>
              </a:rPr>
              <a:t>Shilonite</a:t>
            </a:r>
            <a:r>
              <a:rPr lang="en-US" sz="2300" dirty="0">
                <a:latin typeface="Berlin Sans FB" panose="020E0602020502020306" pitchFamily="34" charset="0"/>
              </a:rPr>
              <a:t>.</a:t>
            </a:r>
          </a:p>
          <a:p>
            <a:pPr marL="0" indent="0">
              <a:buNone/>
            </a:pPr>
            <a:r>
              <a:rPr lang="en-US" sz="2300" b="1" baseline="30000" dirty="0">
                <a:latin typeface="Berlin Sans FB" panose="020E0602020502020306" pitchFamily="34" charset="0"/>
              </a:rPr>
              <a:t>16 </a:t>
            </a:r>
            <a:r>
              <a:rPr lang="en-US" sz="2300" dirty="0">
                <a:latin typeface="Berlin Sans FB" panose="020E0602020502020306" pitchFamily="34" charset="0"/>
              </a:rPr>
              <a:t>When all Israel saw that the king refused to listen to them, they answered the king:</a:t>
            </a:r>
          </a:p>
          <a:p>
            <a:pPr marL="0" indent="0" algn="ctr">
              <a:buNone/>
            </a:pPr>
            <a:r>
              <a:rPr lang="en-US" sz="2300" dirty="0">
                <a:latin typeface="Berlin Sans FB" panose="020E0602020502020306" pitchFamily="34" charset="0"/>
              </a:rPr>
              <a:t>“What share do we have in David,</a:t>
            </a:r>
            <a:br>
              <a:rPr lang="en-US" sz="2300" dirty="0">
                <a:latin typeface="Berlin Sans FB" panose="020E0602020502020306" pitchFamily="34" charset="0"/>
              </a:rPr>
            </a:br>
            <a:r>
              <a:rPr lang="en-US" sz="2300" dirty="0">
                <a:latin typeface="Berlin Sans FB" panose="020E0602020502020306" pitchFamily="34" charset="0"/>
              </a:rPr>
              <a:t>    what part in Jesse’s son?</a:t>
            </a:r>
            <a:br>
              <a:rPr lang="en-US" sz="2300" dirty="0">
                <a:latin typeface="Berlin Sans FB" panose="020E0602020502020306" pitchFamily="34" charset="0"/>
              </a:rPr>
            </a:br>
            <a:r>
              <a:rPr lang="en-US" sz="2300" dirty="0">
                <a:latin typeface="Berlin Sans FB" panose="020E0602020502020306" pitchFamily="34" charset="0"/>
              </a:rPr>
              <a:t>To your tents, Israel!</a:t>
            </a:r>
            <a:br>
              <a:rPr lang="en-US" sz="2300" dirty="0">
                <a:latin typeface="Berlin Sans FB" panose="020E0602020502020306" pitchFamily="34" charset="0"/>
              </a:rPr>
            </a:br>
            <a:r>
              <a:rPr lang="en-US" sz="2300" dirty="0">
                <a:latin typeface="Berlin Sans FB" panose="020E0602020502020306" pitchFamily="34" charset="0"/>
              </a:rPr>
              <a:t>    Look after your own house, David!”</a:t>
            </a:r>
          </a:p>
          <a:p>
            <a:pPr marL="0" indent="0">
              <a:buNone/>
            </a:pPr>
            <a:r>
              <a:rPr lang="en-US" sz="2300" dirty="0">
                <a:latin typeface="Berlin Sans FB" panose="020E0602020502020306" pitchFamily="34" charset="0"/>
              </a:rPr>
              <a:t>So the Israelites went home. </a:t>
            </a:r>
            <a:r>
              <a:rPr lang="en-US" sz="2300" b="1" baseline="30000" dirty="0">
                <a:latin typeface="Berlin Sans FB" panose="020E0602020502020306" pitchFamily="34" charset="0"/>
              </a:rPr>
              <a:t>17 </a:t>
            </a:r>
            <a:r>
              <a:rPr lang="en-US" sz="2300" dirty="0">
                <a:latin typeface="Berlin Sans FB" panose="020E0602020502020306" pitchFamily="34" charset="0"/>
              </a:rPr>
              <a:t>But as for the Israelites who were living in the towns of Judah, Rehoboam still ruled over them.</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734291"/>
            <a:ext cx="4105275" cy="5971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7973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fontScale="90000"/>
          </a:bodyPr>
          <a:lstStyle/>
          <a:p>
            <a:r>
              <a:rPr lang="en-US" sz="2800" dirty="0">
                <a:latin typeface="Berlin Sans FB" panose="020E0602020502020306" pitchFamily="34" charset="0"/>
              </a:rPr>
              <a:t>Views from the Biblical “Ascent of </a:t>
            </a:r>
            <a:r>
              <a:rPr lang="en-US" sz="2800" dirty="0" err="1">
                <a:latin typeface="Berlin Sans FB" panose="020E0602020502020306" pitchFamily="34" charset="0"/>
              </a:rPr>
              <a:t>Ziz</a:t>
            </a:r>
            <a:r>
              <a:rPr lang="en-US" sz="2800" dirty="0">
                <a:latin typeface="Berlin Sans FB" panose="020E0602020502020306" pitchFamily="34" charset="0"/>
              </a:rPr>
              <a:t>”:  The Climb from the Dead Sea, through the Judean Desert to the Hill Country and </a:t>
            </a:r>
            <a:r>
              <a:rPr lang="en-US" sz="2800" dirty="0" err="1">
                <a:latin typeface="Berlin Sans FB" panose="020E0602020502020306" pitchFamily="34" charset="0"/>
              </a:rPr>
              <a:t>Tekoa</a:t>
            </a:r>
            <a:endParaRPr lang="en-US" sz="2800" dirty="0">
              <a:latin typeface="Berlin Sans FB" panose="020E0602020502020306" pitchFamily="34" charset="0"/>
            </a:endParaRPr>
          </a:p>
        </p:txBody>
      </p:sp>
      <p:pic>
        <p:nvPicPr>
          <p:cNvPr id="4" name="Content Placeholder 3" descr="Ascent_of_Ziz_above_En_Gedi,_tb_q021603.jpg"/>
          <p:cNvPicPr>
            <a:picLocks noGrp="1" noChangeAspect="1"/>
          </p:cNvPicPr>
          <p:nvPr>
            <p:ph idx="1"/>
          </p:nvPr>
        </p:nvPicPr>
        <p:blipFill rotWithShape="1">
          <a:blip r:embed="rId2"/>
          <a:srcRect b="5909"/>
          <a:stretch/>
        </p:blipFill>
        <p:spPr>
          <a:xfrm>
            <a:off x="346170" y="1030093"/>
            <a:ext cx="3644660" cy="2571972"/>
          </a:xfrm>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8254" y="1050758"/>
            <a:ext cx="4666951" cy="2530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4580"/>
          <a:stretch/>
        </p:blipFill>
        <p:spPr bwMode="auto">
          <a:xfrm>
            <a:off x="4318254" y="3733800"/>
            <a:ext cx="4673346" cy="2995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083" y="3698828"/>
            <a:ext cx="4086834" cy="306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normAutofit fontScale="90000"/>
          </a:bodyPr>
          <a:lstStyle/>
          <a:p>
            <a:r>
              <a:rPr lang="en-US" dirty="0">
                <a:latin typeface="Berlin Sans FB" panose="020E0602020502020306" pitchFamily="34" charset="0"/>
              </a:rPr>
              <a:t>The Ascent of </a:t>
            </a:r>
            <a:r>
              <a:rPr lang="en-US" dirty="0" err="1">
                <a:latin typeface="Berlin Sans FB" panose="020E0602020502020306" pitchFamily="34" charset="0"/>
              </a:rPr>
              <a:t>Ziz</a:t>
            </a:r>
            <a:r>
              <a:rPr lang="en-US" dirty="0">
                <a:latin typeface="Berlin Sans FB" panose="020E0602020502020306" pitchFamily="34" charset="0"/>
              </a:rPr>
              <a:t> at the Desert of </a:t>
            </a:r>
            <a:r>
              <a:rPr lang="en-US" dirty="0" err="1">
                <a:latin typeface="Berlin Sans FB" panose="020E0602020502020306" pitchFamily="34" charset="0"/>
              </a:rPr>
              <a:t>Tekoa</a:t>
            </a:r>
            <a:r>
              <a:rPr lang="en-US" dirty="0">
                <a:latin typeface="Berlin Sans FB" panose="020E0602020502020306" pitchFamily="34" charset="0"/>
              </a:rPr>
              <a:t>:</a:t>
            </a:r>
            <a:br>
              <a:rPr lang="en-US" dirty="0">
                <a:latin typeface="Berlin Sans FB" panose="020E0602020502020306" pitchFamily="34" charset="0"/>
              </a:rPr>
            </a:br>
            <a:r>
              <a:rPr lang="en-US" sz="4000" dirty="0">
                <a:latin typeface="Berlin Sans FB" panose="020E0602020502020306" pitchFamily="34" charset="0"/>
              </a:rPr>
              <a:t>View to the Southeast from near </a:t>
            </a:r>
            <a:r>
              <a:rPr lang="en-US" sz="4000" dirty="0" err="1">
                <a:latin typeface="Berlin Sans FB" panose="020E0602020502020306" pitchFamily="34" charset="0"/>
              </a:rPr>
              <a:t>Tekoa</a:t>
            </a:r>
            <a:endParaRPr lang="en-US" sz="4000" dirty="0">
              <a:latin typeface="Berlin Sans FB" panose="020E0602020502020306" pitchFamily="34" charset="0"/>
            </a:endParaRPr>
          </a:p>
        </p:txBody>
      </p:sp>
      <p:pic>
        <p:nvPicPr>
          <p:cNvPr id="4" name="Content Placeholder 3" descr="1902080046_5af4e2a106_b.jpg"/>
          <p:cNvPicPr>
            <a:picLocks noGrp="1" noChangeAspect="1"/>
          </p:cNvPicPr>
          <p:nvPr>
            <p:ph idx="1"/>
          </p:nvPr>
        </p:nvPicPr>
        <p:blipFill>
          <a:blip r:embed="rId2"/>
          <a:stretch>
            <a:fillRect/>
          </a:stretch>
        </p:blipFill>
        <p:spPr>
          <a:xfrm>
            <a:off x="110067" y="1676400"/>
            <a:ext cx="8983133" cy="5053013"/>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fontScale="90000"/>
          </a:bodyPr>
          <a:lstStyle/>
          <a:p>
            <a:r>
              <a:rPr lang="en-US" dirty="0">
                <a:latin typeface="Matura MT Script Capitals" panose="03020802060602070202" pitchFamily="66" charset="0"/>
              </a:rPr>
              <a:t>The Valley of </a:t>
            </a:r>
            <a:r>
              <a:rPr lang="en-US" dirty="0" err="1">
                <a:latin typeface="Matura MT Script Capitals" panose="03020802060602070202" pitchFamily="66" charset="0"/>
              </a:rPr>
              <a:t>Berakah</a:t>
            </a:r>
            <a:endParaRPr lang="en-US" dirty="0">
              <a:latin typeface="Matura MT Script Capitals" panose="03020802060602070202" pitchFamily="66" charset="0"/>
            </a:endParaRPr>
          </a:p>
        </p:txBody>
      </p:sp>
      <p:pic>
        <p:nvPicPr>
          <p:cNvPr id="4" name="Content Placeholder 3" descr="Beracah-Valley_fjenkins_05192010_037sm.jpg"/>
          <p:cNvPicPr>
            <a:picLocks noGrp="1" noChangeAspect="1"/>
          </p:cNvPicPr>
          <p:nvPr>
            <p:ph idx="1"/>
          </p:nvPr>
        </p:nvPicPr>
        <p:blipFill rotWithShape="1">
          <a:blip r:embed="rId2"/>
          <a:srcRect b="4062"/>
          <a:stretch/>
        </p:blipFill>
        <p:spPr>
          <a:xfrm>
            <a:off x="381000" y="685800"/>
            <a:ext cx="8432801" cy="6067642"/>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39E77-3455-4B39-BDDF-8E4DA7501159}"/>
              </a:ext>
            </a:extLst>
          </p:cNvPr>
          <p:cNvSpPr>
            <a:spLocks noGrp="1"/>
          </p:cNvSpPr>
          <p:nvPr>
            <p:ph type="title"/>
          </p:nvPr>
        </p:nvSpPr>
        <p:spPr>
          <a:xfrm>
            <a:off x="0" y="0"/>
            <a:ext cx="9144000" cy="992188"/>
          </a:xfrm>
        </p:spPr>
        <p:txBody>
          <a:bodyPr/>
          <a:lstStyle/>
          <a:p>
            <a:r>
              <a:rPr lang="en-US" dirty="0">
                <a:latin typeface="Berlin Sans FB" panose="020E0602020502020306" pitchFamily="34" charset="0"/>
              </a:rPr>
              <a:t>The </a:t>
            </a:r>
            <a:r>
              <a:rPr lang="en-US" dirty="0" err="1">
                <a:latin typeface="Berlin Sans FB" panose="020E0602020502020306" pitchFamily="34" charset="0"/>
              </a:rPr>
              <a:t>Joash</a:t>
            </a:r>
            <a:r>
              <a:rPr lang="en-US" dirty="0">
                <a:latin typeface="Berlin Sans FB" panose="020E0602020502020306" pitchFamily="34" charset="0"/>
              </a:rPr>
              <a:t> Stele</a:t>
            </a:r>
          </a:p>
        </p:txBody>
      </p:sp>
      <p:sp>
        <p:nvSpPr>
          <p:cNvPr id="3" name="Content Placeholder 2">
            <a:extLst>
              <a:ext uri="{FF2B5EF4-FFF2-40B4-BE49-F238E27FC236}">
                <a16:creationId xmlns:a16="http://schemas.microsoft.com/office/drawing/2014/main" id="{56C9963D-35F3-4D63-95EC-DD61661F69E6}"/>
              </a:ext>
            </a:extLst>
          </p:cNvPr>
          <p:cNvSpPr>
            <a:spLocks noGrp="1"/>
          </p:cNvSpPr>
          <p:nvPr>
            <p:ph idx="1"/>
          </p:nvPr>
        </p:nvSpPr>
        <p:spPr>
          <a:xfrm>
            <a:off x="76200" y="855746"/>
            <a:ext cx="3962400" cy="5878429"/>
          </a:xfrm>
        </p:spPr>
        <p:txBody>
          <a:bodyPr>
            <a:normAutofit fontScale="85000" lnSpcReduction="10000"/>
          </a:bodyPr>
          <a:lstStyle/>
          <a:p>
            <a:r>
              <a:rPr lang="en-US" dirty="0">
                <a:latin typeface="Berlin Sans FB" panose="020E0602020502020306" pitchFamily="34" charset="0"/>
              </a:rPr>
              <a:t>A monumental Hebrew inscriptions supposedly found in a Muslim cemetery near the Temple Mount in Jerusalem.</a:t>
            </a:r>
          </a:p>
          <a:p>
            <a:r>
              <a:rPr lang="en-US" dirty="0">
                <a:latin typeface="Berlin Sans FB" panose="020E0602020502020306" pitchFamily="34" charset="0"/>
              </a:rPr>
              <a:t>Describes repairs made to the Temple by </a:t>
            </a:r>
            <a:r>
              <a:rPr lang="en-US" dirty="0" err="1">
                <a:latin typeface="Berlin Sans FB" panose="020E0602020502020306" pitchFamily="34" charset="0"/>
              </a:rPr>
              <a:t>Joash</a:t>
            </a:r>
            <a:r>
              <a:rPr lang="en-US" dirty="0">
                <a:latin typeface="Berlin Sans FB" panose="020E0602020502020306" pitchFamily="34" charset="0"/>
              </a:rPr>
              <a:t>, king of Judah in ca. 835-792 BC) as recorded in 2 Kings 12</a:t>
            </a:r>
          </a:p>
          <a:p>
            <a:r>
              <a:rPr lang="en-US" dirty="0">
                <a:latin typeface="Berlin Sans FB" panose="020E0602020502020306" pitchFamily="34" charset="0"/>
              </a:rPr>
              <a:t>Most scholars view this unprovenanced object as a forgery, but others argue for its </a:t>
            </a:r>
            <a:r>
              <a:rPr lang="en-US" dirty="0" err="1">
                <a:latin typeface="Berlin Sans FB" panose="020E0602020502020306" pitchFamily="34" charset="0"/>
              </a:rPr>
              <a:t>genuiness</a:t>
            </a:r>
            <a:r>
              <a:rPr lang="en-US" dirty="0">
                <a:latin typeface="Berlin Sans FB" panose="020E0602020502020306" pitchFamily="34" charset="0"/>
              </a:rPr>
              <a:t>.</a:t>
            </a:r>
          </a:p>
        </p:txBody>
      </p:sp>
      <p:pic>
        <p:nvPicPr>
          <p:cNvPr id="4" name="Picture 3">
            <a:extLst>
              <a:ext uri="{FF2B5EF4-FFF2-40B4-BE49-F238E27FC236}">
                <a16:creationId xmlns:a16="http://schemas.microsoft.com/office/drawing/2014/main" id="{A2981581-A95D-4779-9B38-93BE7D3521A0}"/>
              </a:ext>
            </a:extLst>
          </p:cNvPr>
          <p:cNvPicPr>
            <a:picLocks noChangeAspect="1"/>
          </p:cNvPicPr>
          <p:nvPr/>
        </p:nvPicPr>
        <p:blipFill>
          <a:blip r:embed="rId2"/>
          <a:stretch>
            <a:fillRect/>
          </a:stretch>
        </p:blipFill>
        <p:spPr>
          <a:xfrm>
            <a:off x="4191000" y="855746"/>
            <a:ext cx="4953000" cy="5878429"/>
          </a:xfrm>
          <a:prstGeom prst="rect">
            <a:avLst/>
          </a:prstGeom>
        </p:spPr>
      </p:pic>
    </p:spTree>
    <p:extLst>
      <p:ext uri="{BB962C8B-B14F-4D97-AF65-F5344CB8AC3E}">
        <p14:creationId xmlns:p14="http://schemas.microsoft.com/office/powerpoint/2010/main" val="3647073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8CF25-B78A-6C29-5A64-DAFC8FC13D2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24DB4C9-5362-27F7-DAE4-93D1036B275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132209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81192"/>
            <a:ext cx="4250725" cy="956776"/>
          </a:xfrm>
        </p:spPr>
        <p:txBody>
          <a:bodyPr>
            <a:noAutofit/>
          </a:bodyPr>
          <a:lstStyle/>
          <a:p>
            <a:pPr algn="ctr"/>
            <a:r>
              <a:rPr lang="en-US" sz="3200" dirty="0">
                <a:latin typeface="Berlin Sans FB" panose="020E0602020502020306" pitchFamily="34" charset="0"/>
              </a:rPr>
              <a:t>The Reign of Uzziah of Judah (792-740 BC)</a:t>
            </a:r>
          </a:p>
        </p:txBody>
      </p:sp>
      <p:sp>
        <p:nvSpPr>
          <p:cNvPr id="2" name="Content Placeholder 1"/>
          <p:cNvSpPr>
            <a:spLocks noGrp="1"/>
          </p:cNvSpPr>
          <p:nvPr>
            <p:ph idx="1"/>
          </p:nvPr>
        </p:nvSpPr>
        <p:spPr>
          <a:xfrm>
            <a:off x="65904" y="1037968"/>
            <a:ext cx="4375542" cy="2907956"/>
          </a:xfrm>
        </p:spPr>
        <p:txBody>
          <a:bodyPr>
            <a:normAutofit fontScale="55000" lnSpcReduction="20000"/>
          </a:bodyPr>
          <a:lstStyle/>
          <a:p>
            <a:r>
              <a:rPr lang="en-US" dirty="0">
                <a:latin typeface="Berlin Sans FB" panose="020E0602020502020306" pitchFamily="34" charset="0"/>
              </a:rPr>
              <a:t>Uzziah reigned 52 years, built and fortified Jerusalem, and the cities of Judah; towers, cisterns and isolated posts such as Tamar and </a:t>
            </a:r>
            <a:r>
              <a:rPr lang="en-US" dirty="0" err="1">
                <a:latin typeface="Berlin Sans FB" panose="020E0602020502020306" pitchFamily="34" charset="0"/>
              </a:rPr>
              <a:t>Ezion</a:t>
            </a:r>
            <a:r>
              <a:rPr lang="en-US" dirty="0">
                <a:latin typeface="Berlin Sans FB" panose="020E0602020502020306" pitchFamily="34" charset="0"/>
              </a:rPr>
              <a:t> Geber</a:t>
            </a:r>
          </a:p>
          <a:p>
            <a:r>
              <a:rPr lang="en-US" dirty="0">
                <a:latin typeface="Berlin Sans FB" panose="020E0602020502020306" pitchFamily="34" charset="0"/>
              </a:rPr>
              <a:t>Successful wars with Philistines and Arabs (2 </a:t>
            </a:r>
            <a:r>
              <a:rPr lang="en-US" dirty="0" err="1">
                <a:latin typeface="Berlin Sans FB" panose="020E0602020502020306" pitchFamily="34" charset="0"/>
              </a:rPr>
              <a:t>Chr</a:t>
            </a:r>
            <a:r>
              <a:rPr lang="en-US" dirty="0">
                <a:latin typeface="Berlin Sans FB" panose="020E0602020502020306" pitchFamily="34" charset="0"/>
              </a:rPr>
              <a:t> 26:6-7)</a:t>
            </a:r>
          </a:p>
          <a:p>
            <a:r>
              <a:rPr lang="en-US" dirty="0">
                <a:latin typeface="Berlin Sans FB" panose="020E0602020502020306" pitchFamily="34" charset="0"/>
              </a:rPr>
              <a:t>Agricultural activities:  Royal Estates, Desert farming and herding in Transjordan and control over the Negeb trade routes (2 </a:t>
            </a:r>
            <a:r>
              <a:rPr lang="en-US" dirty="0" err="1">
                <a:latin typeface="Berlin Sans FB" panose="020E0602020502020306" pitchFamily="34" charset="0"/>
              </a:rPr>
              <a:t>Chr</a:t>
            </a:r>
            <a:r>
              <a:rPr lang="en-US" dirty="0">
                <a:latin typeface="Berlin Sans FB" panose="020E0602020502020306" pitchFamily="34" charset="0"/>
              </a:rPr>
              <a:t> 26:8-10)</a:t>
            </a:r>
          </a:p>
          <a:p>
            <a:r>
              <a:rPr lang="en-US" dirty="0">
                <a:latin typeface="Berlin Sans FB" panose="020E0602020502020306" pitchFamily="34" charset="0"/>
              </a:rPr>
              <a:t>All of Judah’s </a:t>
            </a:r>
            <a:r>
              <a:rPr lang="en-US" dirty="0" err="1">
                <a:latin typeface="Berlin Sans FB" panose="020E0602020502020306" pitchFamily="34" charset="0"/>
              </a:rPr>
              <a:t>citie</a:t>
            </a:r>
            <a:r>
              <a:rPr lang="en-US" dirty="0">
                <a:latin typeface="Berlin Sans FB" panose="020E0602020502020306" pitchFamily="34" charset="0"/>
              </a:rPr>
              <a:t> show a flourishing, vigorous economy and strong military (2 </a:t>
            </a:r>
            <a:r>
              <a:rPr lang="en-US" dirty="0" err="1">
                <a:latin typeface="Berlin Sans FB" panose="020E0602020502020306" pitchFamily="34" charset="0"/>
              </a:rPr>
              <a:t>Chr</a:t>
            </a:r>
            <a:r>
              <a:rPr lang="en-US" dirty="0">
                <a:latin typeface="Berlin Sans FB" panose="020E0602020502020306" pitchFamily="34" charset="0"/>
              </a:rPr>
              <a:t> 26:11-15)</a:t>
            </a:r>
          </a:p>
          <a:p>
            <a:r>
              <a:rPr lang="en-US" dirty="0">
                <a:latin typeface="Berlin Sans FB" panose="020E0602020502020306" pitchFamily="34" charset="0"/>
              </a:rPr>
              <a:t>The palace at Ramat </a:t>
            </a:r>
            <a:r>
              <a:rPr lang="en-US" dirty="0" err="1">
                <a:latin typeface="Berlin Sans FB" panose="020E0602020502020306" pitchFamily="34" charset="0"/>
              </a:rPr>
              <a:t>Rahel</a:t>
            </a:r>
            <a:r>
              <a:rPr lang="en-US" dirty="0">
                <a:latin typeface="Berlin Sans FB" panose="020E0602020502020306" pitchFamily="34" charset="0"/>
              </a:rPr>
              <a:t>, a site 3 miles south of Jerusalem (biblical Beth </a:t>
            </a:r>
            <a:r>
              <a:rPr lang="en-US" dirty="0" err="1">
                <a:latin typeface="Berlin Sans FB" panose="020E0602020502020306" pitchFamily="34" charset="0"/>
              </a:rPr>
              <a:t>Hakerem</a:t>
            </a:r>
            <a:r>
              <a:rPr lang="en-US" dirty="0">
                <a:latin typeface="Berlin Sans FB" panose="020E0602020502020306" pitchFamily="34" charset="0"/>
              </a:rPr>
              <a:t>), was probably built during </a:t>
            </a:r>
            <a:r>
              <a:rPr lang="en-US" dirty="0" err="1">
                <a:latin typeface="Berlin Sans FB" panose="020E0602020502020306" pitchFamily="34" charset="0"/>
              </a:rPr>
              <a:t>Uzziah’s</a:t>
            </a:r>
            <a:r>
              <a:rPr lang="en-US" dirty="0">
                <a:latin typeface="Berlin Sans FB" panose="020E0602020502020306" pitchFamily="34" charset="0"/>
              </a:rPr>
              <a:t> reign to oversee the royal estate in the </a:t>
            </a:r>
            <a:r>
              <a:rPr lang="en-US" dirty="0" err="1">
                <a:latin typeface="Berlin Sans FB" panose="020E0602020502020306" pitchFamily="34" charset="0"/>
              </a:rPr>
              <a:t>Rephaim</a:t>
            </a:r>
            <a:r>
              <a:rPr lang="en-US" dirty="0">
                <a:latin typeface="Berlin Sans FB" panose="020E0602020502020306" pitchFamily="34" charset="0"/>
              </a:rPr>
              <a:t> Valley</a:t>
            </a:r>
          </a:p>
        </p:txBody>
      </p:sp>
      <p:pic>
        <p:nvPicPr>
          <p:cNvPr id="512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7715" y="453081"/>
            <a:ext cx="4529565" cy="6309197"/>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Image result for uzziah tombston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44" r="11653"/>
          <a:stretch/>
        </p:blipFill>
        <p:spPr bwMode="auto">
          <a:xfrm>
            <a:off x="65904" y="4020065"/>
            <a:ext cx="2385160" cy="2742213"/>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Image result for uzziah engi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058" y="4020065"/>
            <a:ext cx="1941388" cy="2742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5925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a:latin typeface="Matura MT Script Capitals" panose="03020802060602070202" pitchFamily="66" charset="0"/>
              </a:rPr>
              <a:t>Hezekiah and the Assyrian Crisis</a:t>
            </a:r>
          </a:p>
        </p:txBody>
      </p:sp>
      <p:sp>
        <p:nvSpPr>
          <p:cNvPr id="3" name="Content Placeholder 2"/>
          <p:cNvSpPr>
            <a:spLocks noGrp="1"/>
          </p:cNvSpPr>
          <p:nvPr>
            <p:ph idx="1"/>
          </p:nvPr>
        </p:nvSpPr>
        <p:spPr>
          <a:xfrm>
            <a:off x="1" y="762001"/>
            <a:ext cx="4750402" cy="4114800"/>
          </a:xfrm>
        </p:spPr>
        <p:txBody>
          <a:bodyPr>
            <a:noAutofit/>
          </a:bodyPr>
          <a:lstStyle/>
          <a:p>
            <a:pPr marL="0" indent="0">
              <a:buNone/>
            </a:pPr>
            <a:r>
              <a:rPr lang="en-US" sz="1600" dirty="0">
                <a:latin typeface="Berlin Sans FB" panose="020E0602020502020306" pitchFamily="34" charset="0"/>
              </a:rPr>
              <a:t>Judah’s King Hezekiah revolted against Assyria in 705 BC and hurriedly prepared the nation for war.  A long tunnel was hewn out of bedrock to bring water from the Gihon Spring into Jerusalem (2 Chronicles 32:30; upper right).  A massive new wall surrounded the western part of Jerusalem (lower right) and thousands of storage jars with special royal stamps (below center) were distributed to all the fortified cities of Judah.  A seal impression belonging to Hezekiah himself was also found (below left). A huge Assyrian army finally arrived in 701 BC and destroyed 46 of Judah’s largest cities.  Jerusalem was miraculously saved, but the kingdom was devastated and rebuilding was slow.  The experience led to a false belief, called Royal Zion Theology, which held that God would never allow Jerusalem to fall.  Just over a century later Jerusalem was destroyed.</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163"/>
          <a:stretch/>
        </p:blipFill>
        <p:spPr bwMode="auto">
          <a:xfrm>
            <a:off x="4750403" y="802257"/>
            <a:ext cx="4291393" cy="2708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015091"/>
            <a:ext cx="1943100" cy="1684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9983" y="4998150"/>
            <a:ext cx="2334387" cy="1700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4596" y="3581400"/>
            <a:ext cx="4267200" cy="3202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2552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a:latin typeface="Matura MT Script Capitals" panose="03020802060602070202" pitchFamily="66" charset="0"/>
              </a:rPr>
              <a:t>The Babylonian Exile</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762000"/>
            <a:ext cx="7010399" cy="5981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2057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73570-009A-4005-2781-F85250FF4F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0D47DB7-119C-3A3A-91E5-AA7B2C84A64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07075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838200"/>
          </a:xfrm>
        </p:spPr>
        <p:txBody>
          <a:bodyPr>
            <a:normAutofit/>
          </a:bodyPr>
          <a:lstStyle/>
          <a:p>
            <a:r>
              <a:rPr lang="en-US" sz="4000" dirty="0">
                <a:latin typeface="Matura MT Script Capitals" panose="03020802060602070202" pitchFamily="66" charset="0"/>
              </a:rPr>
              <a:t>1 Kings 22:6-18</a:t>
            </a:r>
          </a:p>
        </p:txBody>
      </p:sp>
      <p:sp>
        <p:nvSpPr>
          <p:cNvPr id="6" name="Content Placeholder 5"/>
          <p:cNvSpPr>
            <a:spLocks noGrp="1"/>
          </p:cNvSpPr>
          <p:nvPr>
            <p:ph idx="1"/>
          </p:nvPr>
        </p:nvSpPr>
        <p:spPr>
          <a:xfrm>
            <a:off x="76200" y="685800"/>
            <a:ext cx="8915400" cy="5715000"/>
          </a:xfrm>
        </p:spPr>
        <p:txBody>
          <a:bodyPr>
            <a:noAutofit/>
          </a:bodyPr>
          <a:lstStyle/>
          <a:p>
            <a:pPr marL="0" indent="0">
              <a:buNone/>
            </a:pPr>
            <a:r>
              <a:rPr lang="en-US" sz="1600" b="1" i="1" baseline="30000" dirty="0">
                <a:latin typeface="Berlin Sans FB" panose="020E0602020502020306" pitchFamily="34" charset="0"/>
              </a:rPr>
              <a:t>6 </a:t>
            </a:r>
            <a:r>
              <a:rPr lang="en-US" sz="1600" i="1" dirty="0">
                <a:latin typeface="Berlin Sans FB" panose="020E0602020502020306" pitchFamily="34" charset="0"/>
              </a:rPr>
              <a:t>So the king of Israel brought together the prophets—about four hundred men—and asked them, “Shall I go to war against </a:t>
            </a:r>
            <a:r>
              <a:rPr lang="en-US" sz="1600" i="1" dirty="0" err="1">
                <a:latin typeface="Berlin Sans FB" panose="020E0602020502020306" pitchFamily="34" charset="0"/>
              </a:rPr>
              <a:t>Ramoth</a:t>
            </a:r>
            <a:r>
              <a:rPr lang="en-US" sz="1600" i="1" dirty="0">
                <a:latin typeface="Berlin Sans FB" panose="020E0602020502020306" pitchFamily="34" charset="0"/>
              </a:rPr>
              <a:t> Gilead, or shall I refrain?”  “Go,” they answered, “for the Lord will give it into the king’s hand.”  </a:t>
            </a:r>
            <a:r>
              <a:rPr lang="en-US" sz="1600" b="1" i="1" baseline="30000" dirty="0">
                <a:latin typeface="Berlin Sans FB" panose="020E0602020502020306" pitchFamily="34" charset="0"/>
              </a:rPr>
              <a:t>7 </a:t>
            </a:r>
            <a:r>
              <a:rPr lang="en-US" sz="1600" i="1" dirty="0">
                <a:latin typeface="Berlin Sans FB" panose="020E0602020502020306" pitchFamily="34" charset="0"/>
              </a:rPr>
              <a:t>But Jehoshaphat asked, “Is there no longer a prophet of the </a:t>
            </a:r>
            <a:r>
              <a:rPr lang="en-US" sz="1600" i="1" cap="small" dirty="0">
                <a:latin typeface="Berlin Sans FB" panose="020E0602020502020306" pitchFamily="34" charset="0"/>
              </a:rPr>
              <a:t>Lord</a:t>
            </a:r>
            <a:r>
              <a:rPr lang="en-US" sz="1600" i="1" dirty="0">
                <a:latin typeface="Berlin Sans FB" panose="020E0602020502020306" pitchFamily="34" charset="0"/>
              </a:rPr>
              <a:t> here whom we can inquire of?”  </a:t>
            </a:r>
            <a:r>
              <a:rPr lang="en-US" sz="1600" b="1" i="1" baseline="30000" dirty="0">
                <a:latin typeface="Berlin Sans FB" panose="020E0602020502020306" pitchFamily="34" charset="0"/>
              </a:rPr>
              <a:t>8 </a:t>
            </a:r>
            <a:r>
              <a:rPr lang="en-US" sz="1600" i="1" dirty="0">
                <a:latin typeface="Berlin Sans FB" panose="020E0602020502020306" pitchFamily="34" charset="0"/>
              </a:rPr>
              <a:t>The king of Israel answered Jehoshaphat, “There is still one prophet through whom we can inquire of the </a:t>
            </a:r>
            <a:r>
              <a:rPr lang="en-US" sz="1600" i="1" cap="small" dirty="0">
                <a:latin typeface="Berlin Sans FB" panose="020E0602020502020306" pitchFamily="34" charset="0"/>
              </a:rPr>
              <a:t>Lord</a:t>
            </a:r>
            <a:r>
              <a:rPr lang="en-US" sz="1600" i="1" dirty="0">
                <a:latin typeface="Berlin Sans FB" panose="020E0602020502020306" pitchFamily="34" charset="0"/>
              </a:rPr>
              <a:t>, but I hate him because he never prophesies anything good about me, but always bad. He is Micaiah son of </a:t>
            </a:r>
            <a:r>
              <a:rPr lang="en-US" sz="1600" i="1" dirty="0" err="1">
                <a:latin typeface="Berlin Sans FB" panose="020E0602020502020306" pitchFamily="34" charset="0"/>
              </a:rPr>
              <a:t>Imlah</a:t>
            </a:r>
            <a:r>
              <a:rPr lang="en-US" sz="1600" i="1" dirty="0">
                <a:latin typeface="Berlin Sans FB" panose="020E0602020502020306" pitchFamily="34" charset="0"/>
              </a:rPr>
              <a:t>.”  “The king should not say such a thing,” Jehoshaphat replied.  </a:t>
            </a:r>
            <a:r>
              <a:rPr lang="en-US" sz="1600" b="1" i="1" baseline="30000" dirty="0">
                <a:latin typeface="Berlin Sans FB" panose="020E0602020502020306" pitchFamily="34" charset="0"/>
              </a:rPr>
              <a:t>9 </a:t>
            </a:r>
            <a:r>
              <a:rPr lang="en-US" sz="1600" i="1" dirty="0">
                <a:latin typeface="Berlin Sans FB" panose="020E0602020502020306" pitchFamily="34" charset="0"/>
              </a:rPr>
              <a:t>So the king of Israel called one of his officials and said, “Bring Micaiah son of </a:t>
            </a:r>
            <a:r>
              <a:rPr lang="en-US" sz="1600" i="1" dirty="0" err="1">
                <a:latin typeface="Berlin Sans FB" panose="020E0602020502020306" pitchFamily="34" charset="0"/>
              </a:rPr>
              <a:t>Imlah</a:t>
            </a:r>
            <a:r>
              <a:rPr lang="en-US" sz="1600" i="1" dirty="0">
                <a:latin typeface="Berlin Sans FB" panose="020E0602020502020306" pitchFamily="34" charset="0"/>
              </a:rPr>
              <a:t> at once.”  </a:t>
            </a:r>
            <a:r>
              <a:rPr lang="en-US" sz="1600" b="1" i="1" baseline="30000" dirty="0">
                <a:latin typeface="Berlin Sans FB" panose="020E0602020502020306" pitchFamily="34" charset="0"/>
              </a:rPr>
              <a:t>10 </a:t>
            </a:r>
            <a:r>
              <a:rPr lang="en-US" sz="1600" i="1" dirty="0">
                <a:latin typeface="Berlin Sans FB" panose="020E0602020502020306" pitchFamily="34" charset="0"/>
              </a:rPr>
              <a:t>Dressed in their royal robes, the king of Israel and Jehoshaphat king of Judah were sitting on their thrones at the threshing floor by the entrance of the gate of Samaria, with all the prophets prophesying before them. </a:t>
            </a:r>
            <a:r>
              <a:rPr lang="en-US" sz="1600" b="1" i="1" baseline="30000" dirty="0">
                <a:latin typeface="Berlin Sans FB" panose="020E0602020502020306" pitchFamily="34" charset="0"/>
              </a:rPr>
              <a:t>11 </a:t>
            </a:r>
            <a:r>
              <a:rPr lang="en-US" sz="1600" i="1" dirty="0">
                <a:latin typeface="Berlin Sans FB" panose="020E0602020502020306" pitchFamily="34" charset="0"/>
              </a:rPr>
              <a:t>Now Zedekiah son of </a:t>
            </a:r>
            <a:r>
              <a:rPr lang="en-US" sz="1600" i="1" dirty="0" err="1">
                <a:latin typeface="Berlin Sans FB" panose="020E0602020502020306" pitchFamily="34" charset="0"/>
              </a:rPr>
              <a:t>Kenaanah</a:t>
            </a:r>
            <a:r>
              <a:rPr lang="en-US" sz="1600" i="1" dirty="0">
                <a:latin typeface="Berlin Sans FB" panose="020E0602020502020306" pitchFamily="34" charset="0"/>
              </a:rPr>
              <a:t> had made iron horns and he declared, “This is what the </a:t>
            </a:r>
            <a:r>
              <a:rPr lang="en-US" sz="1600" i="1" cap="small" dirty="0">
                <a:latin typeface="Berlin Sans FB" panose="020E0602020502020306" pitchFamily="34" charset="0"/>
              </a:rPr>
              <a:t>Lord </a:t>
            </a:r>
            <a:r>
              <a:rPr lang="en-US" sz="1600" i="1" dirty="0">
                <a:latin typeface="Berlin Sans FB" panose="020E0602020502020306" pitchFamily="34" charset="0"/>
              </a:rPr>
              <a:t>says: ‘With these you will gore the Arameans until they are destroyed.’”</a:t>
            </a:r>
          </a:p>
          <a:p>
            <a:pPr marL="0" indent="0">
              <a:buNone/>
            </a:pPr>
            <a:r>
              <a:rPr lang="en-US" sz="1600" b="1" i="1" baseline="30000" dirty="0">
                <a:latin typeface="Berlin Sans FB" panose="020E0602020502020306" pitchFamily="34" charset="0"/>
              </a:rPr>
              <a:t>12 </a:t>
            </a:r>
            <a:r>
              <a:rPr lang="en-US" sz="1600" i="1" dirty="0">
                <a:latin typeface="Berlin Sans FB" panose="020E0602020502020306" pitchFamily="34" charset="0"/>
              </a:rPr>
              <a:t>All the other prophets were prophesying the same thing. “Attack </a:t>
            </a:r>
            <a:r>
              <a:rPr lang="en-US" sz="1600" i="1" dirty="0" err="1">
                <a:latin typeface="Berlin Sans FB" panose="020E0602020502020306" pitchFamily="34" charset="0"/>
              </a:rPr>
              <a:t>Ramoth</a:t>
            </a:r>
            <a:r>
              <a:rPr lang="en-US" sz="1600" i="1" dirty="0">
                <a:latin typeface="Berlin Sans FB" panose="020E0602020502020306" pitchFamily="34" charset="0"/>
              </a:rPr>
              <a:t> Gilead and be victorious,” they said, “for the </a:t>
            </a:r>
            <a:r>
              <a:rPr lang="en-US" sz="1600" i="1" cap="small" dirty="0">
                <a:latin typeface="Berlin Sans FB" panose="020E0602020502020306" pitchFamily="34" charset="0"/>
              </a:rPr>
              <a:t>Lord</a:t>
            </a:r>
            <a:r>
              <a:rPr lang="en-US" sz="1600" i="1" dirty="0">
                <a:latin typeface="Berlin Sans FB" panose="020E0602020502020306" pitchFamily="34" charset="0"/>
              </a:rPr>
              <a:t> will give it into the king’s hand.”  </a:t>
            </a:r>
            <a:r>
              <a:rPr lang="en-US" sz="1600" b="1" i="1" baseline="30000" dirty="0">
                <a:latin typeface="Berlin Sans FB" panose="020E0602020502020306" pitchFamily="34" charset="0"/>
              </a:rPr>
              <a:t>13 </a:t>
            </a:r>
            <a:r>
              <a:rPr lang="en-US" sz="1600" i="1" dirty="0">
                <a:latin typeface="Berlin Sans FB" panose="020E0602020502020306" pitchFamily="34" charset="0"/>
              </a:rPr>
              <a:t>The messenger who had gone to summon Micaiah said to him, “Look, the other prophets without exception are predicting success for the king. Let your word agree with theirs, and speak favorably.”  </a:t>
            </a:r>
            <a:r>
              <a:rPr lang="en-US" sz="1600" b="1" i="1" baseline="30000" dirty="0">
                <a:latin typeface="Berlin Sans FB" panose="020E0602020502020306" pitchFamily="34" charset="0"/>
              </a:rPr>
              <a:t>14 </a:t>
            </a:r>
            <a:r>
              <a:rPr lang="en-US" sz="1600" i="1" dirty="0">
                <a:latin typeface="Berlin Sans FB" panose="020E0602020502020306" pitchFamily="34" charset="0"/>
              </a:rPr>
              <a:t>But Micaiah said, “As surely as the </a:t>
            </a:r>
            <a:r>
              <a:rPr lang="en-US" sz="1600" i="1" cap="small" dirty="0">
                <a:latin typeface="Berlin Sans FB" panose="020E0602020502020306" pitchFamily="34" charset="0"/>
              </a:rPr>
              <a:t>Lord</a:t>
            </a:r>
            <a:r>
              <a:rPr lang="en-US" sz="1600" i="1" dirty="0">
                <a:latin typeface="Berlin Sans FB" panose="020E0602020502020306" pitchFamily="34" charset="0"/>
              </a:rPr>
              <a:t> lives, I can tell him only what the </a:t>
            </a:r>
            <a:r>
              <a:rPr lang="en-US" sz="1600" i="1" cap="small" dirty="0">
                <a:latin typeface="Berlin Sans FB" panose="020E0602020502020306" pitchFamily="34" charset="0"/>
              </a:rPr>
              <a:t>Lord</a:t>
            </a:r>
            <a:r>
              <a:rPr lang="en-US" sz="1600" i="1" dirty="0">
                <a:latin typeface="Berlin Sans FB" panose="020E0602020502020306" pitchFamily="34" charset="0"/>
              </a:rPr>
              <a:t> tells me.”  </a:t>
            </a:r>
            <a:r>
              <a:rPr lang="en-US" sz="1600" b="1" i="1" baseline="30000" dirty="0">
                <a:latin typeface="Berlin Sans FB" panose="020E0602020502020306" pitchFamily="34" charset="0"/>
              </a:rPr>
              <a:t>15 </a:t>
            </a:r>
            <a:r>
              <a:rPr lang="en-US" sz="1600" i="1" dirty="0">
                <a:latin typeface="Berlin Sans FB" panose="020E0602020502020306" pitchFamily="34" charset="0"/>
              </a:rPr>
              <a:t>When he arrived, the king asked him, “Micaiah, shall we go to war against </a:t>
            </a:r>
            <a:r>
              <a:rPr lang="en-US" sz="1600" i="1" dirty="0" err="1">
                <a:latin typeface="Berlin Sans FB" panose="020E0602020502020306" pitchFamily="34" charset="0"/>
              </a:rPr>
              <a:t>Ramoth</a:t>
            </a:r>
            <a:r>
              <a:rPr lang="en-US" sz="1600" i="1" dirty="0">
                <a:latin typeface="Berlin Sans FB" panose="020E0602020502020306" pitchFamily="34" charset="0"/>
              </a:rPr>
              <a:t> Gilead, or not?”  “Attack and be victorious,” he answered, “for the </a:t>
            </a:r>
            <a:r>
              <a:rPr lang="en-US" sz="1600" i="1" cap="small" dirty="0">
                <a:latin typeface="Berlin Sans FB" panose="020E0602020502020306" pitchFamily="34" charset="0"/>
              </a:rPr>
              <a:t>Lord</a:t>
            </a:r>
            <a:r>
              <a:rPr lang="en-US" sz="1600" i="1" dirty="0">
                <a:latin typeface="Berlin Sans FB" panose="020E0602020502020306" pitchFamily="34" charset="0"/>
              </a:rPr>
              <a:t> will give it into the king’s hand.”  </a:t>
            </a:r>
            <a:r>
              <a:rPr lang="en-US" sz="1600" b="1" i="1" baseline="30000" dirty="0">
                <a:latin typeface="Berlin Sans FB" panose="020E0602020502020306" pitchFamily="34" charset="0"/>
              </a:rPr>
              <a:t>16 </a:t>
            </a:r>
            <a:r>
              <a:rPr lang="en-US" sz="1600" i="1" dirty="0">
                <a:latin typeface="Berlin Sans FB" panose="020E0602020502020306" pitchFamily="34" charset="0"/>
              </a:rPr>
              <a:t>The king said to him, “How many times must I make you swear to tell me nothing but the truth in the name of the </a:t>
            </a:r>
            <a:r>
              <a:rPr lang="en-US" sz="1600" i="1" cap="small" dirty="0">
                <a:latin typeface="Berlin Sans FB" panose="020E0602020502020306" pitchFamily="34" charset="0"/>
              </a:rPr>
              <a:t>Lord</a:t>
            </a:r>
            <a:r>
              <a:rPr lang="en-US" sz="1600" i="1" dirty="0">
                <a:latin typeface="Berlin Sans FB" panose="020E0602020502020306" pitchFamily="34" charset="0"/>
              </a:rPr>
              <a:t>?”  </a:t>
            </a:r>
            <a:r>
              <a:rPr lang="en-US" sz="1600" b="1" i="1" baseline="30000" dirty="0">
                <a:latin typeface="Berlin Sans FB" panose="020E0602020502020306" pitchFamily="34" charset="0"/>
              </a:rPr>
              <a:t>17 </a:t>
            </a:r>
            <a:r>
              <a:rPr lang="en-US" sz="1600" i="1" dirty="0">
                <a:latin typeface="Berlin Sans FB" panose="020E0602020502020306" pitchFamily="34" charset="0"/>
              </a:rPr>
              <a:t>Then Micaiah answered, “I saw all Israel scattered on the hills like sheep without a shepherd, and the </a:t>
            </a:r>
            <a:r>
              <a:rPr lang="en-US" sz="1600" i="1" cap="small" dirty="0">
                <a:latin typeface="Berlin Sans FB" panose="020E0602020502020306" pitchFamily="34" charset="0"/>
              </a:rPr>
              <a:t>Lord</a:t>
            </a:r>
            <a:r>
              <a:rPr lang="en-US" sz="1600" i="1" dirty="0">
                <a:latin typeface="Berlin Sans FB" panose="020E0602020502020306" pitchFamily="34" charset="0"/>
              </a:rPr>
              <a:t> said, ‘These people have no master. Let each one go home in peace.’”</a:t>
            </a:r>
          </a:p>
          <a:p>
            <a:pPr marL="0" indent="0">
              <a:buNone/>
            </a:pPr>
            <a:r>
              <a:rPr lang="en-US" sz="1600" b="1" i="1" baseline="30000" dirty="0">
                <a:latin typeface="Berlin Sans FB" panose="020E0602020502020306" pitchFamily="34" charset="0"/>
              </a:rPr>
              <a:t>18 </a:t>
            </a:r>
            <a:r>
              <a:rPr lang="en-US" sz="1600" i="1" dirty="0">
                <a:latin typeface="Berlin Sans FB" panose="020E0602020502020306" pitchFamily="34" charset="0"/>
              </a:rPr>
              <a:t>The king of Israel said to Jehoshaphat, “Didn’t I tell you that he never prophesies anything good about me, but only bad?”</a:t>
            </a:r>
          </a:p>
        </p:txBody>
      </p:sp>
    </p:spTree>
    <p:extLst>
      <p:ext uri="{BB962C8B-B14F-4D97-AF65-F5344CB8AC3E}">
        <p14:creationId xmlns:p14="http://schemas.microsoft.com/office/powerpoint/2010/main" val="1472089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rmAutofit/>
          </a:bodyPr>
          <a:lstStyle/>
          <a:p>
            <a:r>
              <a:rPr lang="en-US" sz="4000" dirty="0">
                <a:latin typeface="Matura MT Script Capitals" panose="03020802060602070202" pitchFamily="66" charset="0"/>
              </a:rPr>
              <a:t>The Raid of Shishak</a:t>
            </a:r>
          </a:p>
        </p:txBody>
      </p:sp>
      <p:sp>
        <p:nvSpPr>
          <p:cNvPr id="3" name="Content Placeholder 2"/>
          <p:cNvSpPr>
            <a:spLocks noGrp="1"/>
          </p:cNvSpPr>
          <p:nvPr>
            <p:ph idx="1"/>
          </p:nvPr>
        </p:nvSpPr>
        <p:spPr>
          <a:xfrm>
            <a:off x="76200" y="762000"/>
            <a:ext cx="3276600" cy="3657600"/>
          </a:xfrm>
        </p:spPr>
        <p:txBody>
          <a:bodyPr>
            <a:normAutofit fontScale="40000" lnSpcReduction="20000"/>
          </a:bodyPr>
          <a:lstStyle/>
          <a:p>
            <a:pPr marL="0" indent="0">
              <a:buNone/>
            </a:pPr>
            <a:r>
              <a:rPr lang="en-US" dirty="0">
                <a:latin typeface="Berlin Sans FB" panose="020E0602020502020306" pitchFamily="34" charset="0"/>
                <a:hlinkClick r:id="rId2"/>
              </a:rPr>
              <a:t>https://www.youtube.com/watch?v=KwewfO4Ijxw</a:t>
            </a:r>
            <a:endParaRPr lang="en-US" dirty="0">
              <a:latin typeface="Berlin Sans FB" panose="020E0602020502020306" pitchFamily="34" charset="0"/>
            </a:endParaRPr>
          </a:p>
          <a:p>
            <a:pPr marL="0" indent="0">
              <a:buNone/>
            </a:pPr>
            <a:r>
              <a:rPr lang="en-US" dirty="0">
                <a:latin typeface="Berlin Sans FB" panose="020E0602020502020306" pitchFamily="34" charset="0"/>
              </a:rPr>
              <a:t>In ca. 924 B.C.,  the fifth year of Rehoboam, Shishak “King of Egypt” embarked on a military “expedition” to Israel and Judah</a:t>
            </a:r>
          </a:p>
          <a:p>
            <a:pPr marL="0" indent="0">
              <a:buNone/>
            </a:pPr>
            <a:r>
              <a:rPr lang="en-US" dirty="0">
                <a:latin typeface="Berlin Sans FB" panose="020E0602020502020306" pitchFamily="34" charset="0"/>
              </a:rPr>
              <a:t>Shishak was the first pharaoh of the 22</a:t>
            </a:r>
            <a:r>
              <a:rPr lang="en-US" baseline="30000" dirty="0">
                <a:latin typeface="Berlin Sans FB" panose="020E0602020502020306" pitchFamily="34" charset="0"/>
              </a:rPr>
              <a:t>nd</a:t>
            </a:r>
            <a:r>
              <a:rPr lang="en-US" dirty="0">
                <a:latin typeface="Berlin Sans FB" panose="020E0602020502020306" pitchFamily="34" charset="0"/>
              </a:rPr>
              <a:t> Libyan dynasty and saw the split and breakup of Solomon’s kingdom as a golden opportunity to acquire a vast amount of plunder for Egypt and himself</a:t>
            </a:r>
          </a:p>
          <a:p>
            <a:pPr marL="0" indent="0">
              <a:buNone/>
            </a:pPr>
            <a:r>
              <a:rPr lang="en-US" dirty="0">
                <a:latin typeface="Berlin Sans FB" panose="020E0602020502020306" pitchFamily="34" charset="0"/>
              </a:rPr>
              <a:t>He commemorated his raid on the </a:t>
            </a:r>
            <a:r>
              <a:rPr lang="en-US" dirty="0" err="1">
                <a:latin typeface="Berlin Sans FB" panose="020E0602020502020306" pitchFamily="34" charset="0"/>
              </a:rPr>
              <a:t>Bubastite</a:t>
            </a:r>
            <a:r>
              <a:rPr lang="en-US" dirty="0">
                <a:latin typeface="Berlin Sans FB" panose="020E0602020502020306" pitchFamily="34" charset="0"/>
              </a:rPr>
              <a:t> portal of a wall of the great </a:t>
            </a:r>
            <a:r>
              <a:rPr lang="en-US" dirty="0" err="1">
                <a:latin typeface="Berlin Sans FB" panose="020E0602020502020306" pitchFamily="34" charset="0"/>
              </a:rPr>
              <a:t>Karnak</a:t>
            </a:r>
            <a:r>
              <a:rPr lang="en-US" dirty="0">
                <a:latin typeface="Berlin Sans FB" panose="020E0602020502020306" pitchFamily="34" charset="0"/>
              </a:rPr>
              <a:t> Temple, displaying a topographical list of abut 180 of the cities and forts he captured (symbolized by a bound Asiatic captive with a cartouche naming the site).</a:t>
            </a:r>
          </a:p>
          <a:p>
            <a:pPr marL="0" indent="0">
              <a:buNone/>
            </a:pPr>
            <a:r>
              <a:rPr lang="en-US" dirty="0">
                <a:latin typeface="Berlin Sans FB" panose="020E0602020502020306" pitchFamily="34" charset="0"/>
              </a:rPr>
              <a:t>Shishak and subsequent kings of his dynasty had richly ornamented tombs and burial objects that seem to demonstrate that he did possess a great amount of gold.  Where did he get such wealth.</a:t>
            </a:r>
          </a:p>
        </p:txBody>
      </p:sp>
      <p:pic>
        <p:nvPicPr>
          <p:cNvPr id="2050" name="Picture 2" descr="C:\Users\jeffrey.hudon\Desktop\sheshonq-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838200"/>
            <a:ext cx="5715000" cy="34004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257800" y="4357748"/>
            <a:ext cx="3639127" cy="2430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4200" y="4350285"/>
            <a:ext cx="1701462"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517425"/>
            <a:ext cx="2286000" cy="2245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59042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rmAutofit/>
          </a:bodyPr>
          <a:lstStyle/>
          <a:p>
            <a:r>
              <a:rPr lang="en-US" sz="3600" dirty="0">
                <a:latin typeface="Matura MT Script Capitals" panose="03020802060602070202" pitchFamily="66" charset="0"/>
              </a:rPr>
              <a:t>Jehoshaphat’s Holy War </a:t>
            </a:r>
            <a:r>
              <a:rPr lang="en-US" sz="2700" dirty="0">
                <a:latin typeface="Berlin Sans FB" panose="020E0602020502020306" pitchFamily="34" charset="0"/>
              </a:rPr>
              <a:t>(2 Chronicles 20:1-30)</a:t>
            </a:r>
          </a:p>
        </p:txBody>
      </p:sp>
      <p:sp>
        <p:nvSpPr>
          <p:cNvPr id="3" name="Content Placeholder 2"/>
          <p:cNvSpPr>
            <a:spLocks noGrp="1"/>
          </p:cNvSpPr>
          <p:nvPr>
            <p:ph idx="1"/>
          </p:nvPr>
        </p:nvSpPr>
        <p:spPr>
          <a:xfrm>
            <a:off x="76200" y="685800"/>
            <a:ext cx="8915400" cy="6019800"/>
          </a:xfrm>
        </p:spPr>
        <p:txBody>
          <a:bodyPr>
            <a:normAutofit fontScale="32500" lnSpcReduction="20000"/>
          </a:bodyPr>
          <a:lstStyle/>
          <a:p>
            <a:pPr marL="0" indent="0" algn="ctr">
              <a:buNone/>
            </a:pPr>
            <a:r>
              <a:rPr lang="en-US" sz="4900" dirty="0"/>
              <a:t>Jehoshaphat Defeats Moab and Ammon</a:t>
            </a:r>
          </a:p>
          <a:p>
            <a:pPr marL="0" indent="0">
              <a:buNone/>
            </a:pPr>
            <a:r>
              <a:rPr lang="en-US" sz="3700" b="1" dirty="0">
                <a:latin typeface="Berlin Sans FB" panose="020E0602020502020306" pitchFamily="34" charset="0"/>
              </a:rPr>
              <a:t>20 </a:t>
            </a:r>
            <a:r>
              <a:rPr lang="en-US" sz="3700" dirty="0">
                <a:latin typeface="Berlin Sans FB" panose="020E0602020502020306" pitchFamily="34" charset="0"/>
              </a:rPr>
              <a:t>After this, the Moabites and Ammonites with some of the </a:t>
            </a:r>
            <a:r>
              <a:rPr lang="en-US" sz="3700" dirty="0" err="1">
                <a:latin typeface="Berlin Sans FB" panose="020E0602020502020306" pitchFamily="34" charset="0"/>
              </a:rPr>
              <a:t>Meunites</a:t>
            </a:r>
            <a:r>
              <a:rPr lang="en-US" sz="3700" baseline="30000" dirty="0">
                <a:latin typeface="Berlin Sans FB" panose="020E0602020502020306" pitchFamily="34" charset="0"/>
              </a:rPr>
              <a:t> </a:t>
            </a:r>
            <a:r>
              <a:rPr lang="en-US" sz="3700" dirty="0">
                <a:latin typeface="Berlin Sans FB" panose="020E0602020502020306" pitchFamily="34" charset="0"/>
              </a:rPr>
              <a:t>came to wage war against Jehoshaphat.  </a:t>
            </a:r>
            <a:r>
              <a:rPr lang="en-US" sz="3700" b="1" baseline="30000" dirty="0">
                <a:latin typeface="Berlin Sans FB" panose="020E0602020502020306" pitchFamily="34" charset="0"/>
              </a:rPr>
              <a:t>2 </a:t>
            </a:r>
            <a:r>
              <a:rPr lang="en-US" sz="3700" dirty="0">
                <a:latin typeface="Berlin Sans FB" panose="020E0602020502020306" pitchFamily="34" charset="0"/>
              </a:rPr>
              <a:t>Some people came and told Jehoshaphat, “A vast army is coming against you from Edom, from the other side of the Dead Sea. It is already in </a:t>
            </a:r>
            <a:r>
              <a:rPr lang="en-US" sz="3700" dirty="0" err="1">
                <a:latin typeface="Berlin Sans FB" panose="020E0602020502020306" pitchFamily="34" charset="0"/>
              </a:rPr>
              <a:t>Hazezon</a:t>
            </a:r>
            <a:r>
              <a:rPr lang="en-US" sz="3700" dirty="0">
                <a:latin typeface="Berlin Sans FB" panose="020E0602020502020306" pitchFamily="34" charset="0"/>
              </a:rPr>
              <a:t> Tamar” (that is, </a:t>
            </a:r>
            <a:r>
              <a:rPr lang="en-US" sz="3700" dirty="0" err="1">
                <a:latin typeface="Berlin Sans FB" panose="020E0602020502020306" pitchFamily="34" charset="0"/>
              </a:rPr>
              <a:t>En</a:t>
            </a:r>
            <a:r>
              <a:rPr lang="en-US" sz="3700" dirty="0">
                <a:latin typeface="Berlin Sans FB" panose="020E0602020502020306" pitchFamily="34" charset="0"/>
              </a:rPr>
              <a:t> </a:t>
            </a:r>
            <a:r>
              <a:rPr lang="en-US" sz="3700" dirty="0" err="1">
                <a:latin typeface="Berlin Sans FB" panose="020E0602020502020306" pitchFamily="34" charset="0"/>
              </a:rPr>
              <a:t>Gedi</a:t>
            </a:r>
            <a:r>
              <a:rPr lang="en-US" sz="3700" dirty="0">
                <a:latin typeface="Berlin Sans FB" panose="020E0602020502020306" pitchFamily="34" charset="0"/>
              </a:rPr>
              <a:t>). </a:t>
            </a:r>
            <a:r>
              <a:rPr lang="en-US" sz="3700" b="1" baseline="30000" dirty="0">
                <a:latin typeface="Berlin Sans FB" panose="020E0602020502020306" pitchFamily="34" charset="0"/>
              </a:rPr>
              <a:t>3 </a:t>
            </a:r>
            <a:r>
              <a:rPr lang="en-US" sz="3700" dirty="0">
                <a:latin typeface="Berlin Sans FB" panose="020E0602020502020306" pitchFamily="34" charset="0"/>
              </a:rPr>
              <a:t>Alarmed, Jehoshaphat resolved to inquire of the </a:t>
            </a:r>
            <a:r>
              <a:rPr lang="en-US" sz="3700" cap="small" dirty="0">
                <a:latin typeface="Berlin Sans FB" panose="020E0602020502020306" pitchFamily="34" charset="0"/>
              </a:rPr>
              <a:t>Lord</a:t>
            </a:r>
            <a:r>
              <a:rPr lang="en-US" sz="3700" dirty="0">
                <a:latin typeface="Berlin Sans FB" panose="020E0602020502020306" pitchFamily="34" charset="0"/>
              </a:rPr>
              <a:t>, and he proclaimed a fast for all Judah. </a:t>
            </a:r>
            <a:r>
              <a:rPr lang="en-US" sz="3700" b="1" baseline="30000" dirty="0">
                <a:latin typeface="Berlin Sans FB" panose="020E0602020502020306" pitchFamily="34" charset="0"/>
              </a:rPr>
              <a:t>4 </a:t>
            </a:r>
            <a:r>
              <a:rPr lang="en-US" sz="3700" dirty="0">
                <a:latin typeface="Berlin Sans FB" panose="020E0602020502020306" pitchFamily="34" charset="0"/>
              </a:rPr>
              <a:t>The people of Judah came together to seek help from the </a:t>
            </a:r>
            <a:r>
              <a:rPr lang="en-US" sz="3700" cap="small" dirty="0">
                <a:latin typeface="Berlin Sans FB" panose="020E0602020502020306" pitchFamily="34" charset="0"/>
              </a:rPr>
              <a:t>Lord</a:t>
            </a:r>
            <a:r>
              <a:rPr lang="en-US" sz="3700" dirty="0">
                <a:latin typeface="Berlin Sans FB" panose="020E0602020502020306" pitchFamily="34" charset="0"/>
              </a:rPr>
              <a:t>; indeed, they came from every town in Judah to seek him.  </a:t>
            </a:r>
            <a:r>
              <a:rPr lang="en-US" sz="3700" b="1" baseline="30000" dirty="0">
                <a:latin typeface="Berlin Sans FB" panose="020E0602020502020306" pitchFamily="34" charset="0"/>
              </a:rPr>
              <a:t>5 </a:t>
            </a:r>
            <a:r>
              <a:rPr lang="en-US" sz="3700" dirty="0">
                <a:latin typeface="Berlin Sans FB" panose="020E0602020502020306" pitchFamily="34" charset="0"/>
              </a:rPr>
              <a:t>Then Jehoshaphat stood up in the assembly of Judah and Jerusalem at the temple of the </a:t>
            </a:r>
            <a:r>
              <a:rPr lang="en-US" sz="3700" cap="small" dirty="0">
                <a:latin typeface="Berlin Sans FB" panose="020E0602020502020306" pitchFamily="34" charset="0"/>
              </a:rPr>
              <a:t>Lord</a:t>
            </a:r>
            <a:r>
              <a:rPr lang="en-US" sz="3700" dirty="0">
                <a:latin typeface="Berlin Sans FB" panose="020E0602020502020306" pitchFamily="34" charset="0"/>
              </a:rPr>
              <a:t> in the front of the new courtyard </a:t>
            </a:r>
            <a:r>
              <a:rPr lang="en-US" sz="3700" b="1" baseline="30000" dirty="0">
                <a:latin typeface="Berlin Sans FB" panose="020E0602020502020306" pitchFamily="34" charset="0"/>
              </a:rPr>
              <a:t>6 </a:t>
            </a:r>
            <a:r>
              <a:rPr lang="en-US" sz="3700" dirty="0">
                <a:latin typeface="Berlin Sans FB" panose="020E0602020502020306" pitchFamily="34" charset="0"/>
              </a:rPr>
              <a:t>and said:  “</a:t>
            </a:r>
            <a:r>
              <a:rPr lang="en-US" sz="3700" cap="small" dirty="0">
                <a:latin typeface="Berlin Sans FB" panose="020E0602020502020306" pitchFamily="34" charset="0"/>
              </a:rPr>
              <a:t>Lord</a:t>
            </a:r>
            <a:r>
              <a:rPr lang="en-US" sz="3700" dirty="0">
                <a:latin typeface="Berlin Sans FB" panose="020E0602020502020306" pitchFamily="34" charset="0"/>
              </a:rPr>
              <a:t>, the God of our ancestors, are you not the God who is in heaven? You rule over all the kingdoms of the nations. Power and might are in your hand, and no one can withstand you. </a:t>
            </a:r>
            <a:r>
              <a:rPr lang="en-US" sz="3700" b="1" baseline="30000" dirty="0">
                <a:latin typeface="Berlin Sans FB" panose="020E0602020502020306" pitchFamily="34" charset="0"/>
              </a:rPr>
              <a:t>7 </a:t>
            </a:r>
            <a:r>
              <a:rPr lang="en-US" sz="3700" dirty="0">
                <a:latin typeface="Berlin Sans FB" panose="020E0602020502020306" pitchFamily="34" charset="0"/>
              </a:rPr>
              <a:t>Our God, did you not drive out the inhabitants of this land before your people Israel and give it forever to the descendants of Abraham your friend? </a:t>
            </a:r>
            <a:r>
              <a:rPr lang="en-US" sz="3700" b="1" baseline="30000" dirty="0">
                <a:latin typeface="Berlin Sans FB" panose="020E0602020502020306" pitchFamily="34" charset="0"/>
              </a:rPr>
              <a:t>8 </a:t>
            </a:r>
            <a:r>
              <a:rPr lang="en-US" sz="3700" dirty="0">
                <a:latin typeface="Berlin Sans FB" panose="020E0602020502020306" pitchFamily="34" charset="0"/>
              </a:rPr>
              <a:t>They have lived in it and have built in it a sanctuary for your Name, saying, </a:t>
            </a:r>
            <a:r>
              <a:rPr lang="en-US" sz="3700" b="1" baseline="30000" dirty="0">
                <a:latin typeface="Berlin Sans FB" panose="020E0602020502020306" pitchFamily="34" charset="0"/>
              </a:rPr>
              <a:t>9 </a:t>
            </a:r>
            <a:r>
              <a:rPr lang="en-US" sz="3700" dirty="0">
                <a:latin typeface="Berlin Sans FB" panose="020E0602020502020306" pitchFamily="34" charset="0"/>
              </a:rPr>
              <a:t>‘If calamity comes upon us, whether the sword of judgment, or plague or famine, we will stand in your presence before this temple that bears your Name and will cry out to you in our distress, and you will hear us and save us.’  </a:t>
            </a:r>
            <a:r>
              <a:rPr lang="en-US" sz="3700" b="1" baseline="30000" dirty="0">
                <a:latin typeface="Berlin Sans FB" panose="020E0602020502020306" pitchFamily="34" charset="0"/>
              </a:rPr>
              <a:t>10 </a:t>
            </a:r>
            <a:r>
              <a:rPr lang="en-US" sz="3700" dirty="0">
                <a:latin typeface="Berlin Sans FB" panose="020E0602020502020306" pitchFamily="34" charset="0"/>
              </a:rPr>
              <a:t>“But now here are men from Ammon, Moab and Mount </a:t>
            </a:r>
            <a:r>
              <a:rPr lang="en-US" sz="3700" dirty="0" err="1">
                <a:latin typeface="Berlin Sans FB" panose="020E0602020502020306" pitchFamily="34" charset="0"/>
              </a:rPr>
              <a:t>Seir</a:t>
            </a:r>
            <a:r>
              <a:rPr lang="en-US" sz="3700" dirty="0">
                <a:latin typeface="Berlin Sans FB" panose="020E0602020502020306" pitchFamily="34" charset="0"/>
              </a:rPr>
              <a:t>, whose territory you would not allow Israel to invade when they came from Egypt; so they turned away from them and did not destroy them. </a:t>
            </a:r>
            <a:r>
              <a:rPr lang="en-US" sz="3700" b="1" baseline="30000" dirty="0">
                <a:latin typeface="Berlin Sans FB" panose="020E0602020502020306" pitchFamily="34" charset="0"/>
              </a:rPr>
              <a:t>11 </a:t>
            </a:r>
            <a:r>
              <a:rPr lang="en-US" sz="3700" dirty="0">
                <a:latin typeface="Berlin Sans FB" panose="020E0602020502020306" pitchFamily="34" charset="0"/>
              </a:rPr>
              <a:t>See how they are repaying us by coming to drive us out of the possession you gave us as an inheritance. </a:t>
            </a:r>
            <a:r>
              <a:rPr lang="en-US" sz="3700" b="1" baseline="30000" dirty="0">
                <a:latin typeface="Berlin Sans FB" panose="020E0602020502020306" pitchFamily="34" charset="0"/>
              </a:rPr>
              <a:t>12 </a:t>
            </a:r>
            <a:r>
              <a:rPr lang="en-US" sz="3700" dirty="0">
                <a:latin typeface="Berlin Sans FB" panose="020E0602020502020306" pitchFamily="34" charset="0"/>
              </a:rPr>
              <a:t>Our God, will you not judge them? For we have no power to face this vast army that is attacking us. We do not know what to do, but our eyes are on you.”  </a:t>
            </a:r>
            <a:r>
              <a:rPr lang="en-US" sz="3700" b="1" baseline="30000" dirty="0">
                <a:latin typeface="Berlin Sans FB" panose="020E0602020502020306" pitchFamily="34" charset="0"/>
              </a:rPr>
              <a:t>13 </a:t>
            </a:r>
            <a:r>
              <a:rPr lang="en-US" sz="3700" dirty="0">
                <a:latin typeface="Berlin Sans FB" panose="020E0602020502020306" pitchFamily="34" charset="0"/>
              </a:rPr>
              <a:t>All the men of Judah, with their wives and children and little ones, stood there before the </a:t>
            </a:r>
            <a:r>
              <a:rPr lang="en-US" sz="3700" cap="small" dirty="0">
                <a:latin typeface="Berlin Sans FB" panose="020E0602020502020306" pitchFamily="34" charset="0"/>
              </a:rPr>
              <a:t>Lord</a:t>
            </a:r>
            <a:r>
              <a:rPr lang="en-US" sz="3700" dirty="0">
                <a:latin typeface="Berlin Sans FB" panose="020E0602020502020306" pitchFamily="34" charset="0"/>
              </a:rPr>
              <a:t>.  </a:t>
            </a:r>
            <a:r>
              <a:rPr lang="en-US" sz="3700" b="1" baseline="30000" dirty="0">
                <a:latin typeface="Berlin Sans FB" panose="020E0602020502020306" pitchFamily="34" charset="0"/>
              </a:rPr>
              <a:t>14 </a:t>
            </a:r>
            <a:r>
              <a:rPr lang="en-US" sz="3700" dirty="0">
                <a:latin typeface="Berlin Sans FB" panose="020E0602020502020306" pitchFamily="34" charset="0"/>
              </a:rPr>
              <a:t>Then the Spirit of the </a:t>
            </a:r>
            <a:r>
              <a:rPr lang="en-US" sz="3700" cap="small" dirty="0">
                <a:latin typeface="Berlin Sans FB" panose="020E0602020502020306" pitchFamily="34" charset="0"/>
              </a:rPr>
              <a:t>Lord</a:t>
            </a:r>
            <a:r>
              <a:rPr lang="en-US" sz="3700" dirty="0">
                <a:latin typeface="Berlin Sans FB" panose="020E0602020502020306" pitchFamily="34" charset="0"/>
              </a:rPr>
              <a:t> came on </a:t>
            </a:r>
            <a:r>
              <a:rPr lang="en-US" sz="3700" dirty="0" err="1">
                <a:latin typeface="Berlin Sans FB" panose="020E0602020502020306" pitchFamily="34" charset="0"/>
              </a:rPr>
              <a:t>Jahaziel</a:t>
            </a:r>
            <a:r>
              <a:rPr lang="en-US" sz="3700" dirty="0">
                <a:latin typeface="Berlin Sans FB" panose="020E0602020502020306" pitchFamily="34" charset="0"/>
              </a:rPr>
              <a:t> son of Zechariah, the son of </a:t>
            </a:r>
            <a:r>
              <a:rPr lang="en-US" sz="3700" dirty="0" err="1">
                <a:latin typeface="Berlin Sans FB" panose="020E0602020502020306" pitchFamily="34" charset="0"/>
              </a:rPr>
              <a:t>Benaiah</a:t>
            </a:r>
            <a:r>
              <a:rPr lang="en-US" sz="3700" dirty="0">
                <a:latin typeface="Berlin Sans FB" panose="020E0602020502020306" pitchFamily="34" charset="0"/>
              </a:rPr>
              <a:t>, the son of </a:t>
            </a:r>
            <a:r>
              <a:rPr lang="en-US" sz="3700" dirty="0" err="1">
                <a:latin typeface="Berlin Sans FB" panose="020E0602020502020306" pitchFamily="34" charset="0"/>
              </a:rPr>
              <a:t>Jeiel</a:t>
            </a:r>
            <a:r>
              <a:rPr lang="en-US" sz="3700" dirty="0">
                <a:latin typeface="Berlin Sans FB" panose="020E0602020502020306" pitchFamily="34" charset="0"/>
              </a:rPr>
              <a:t>, the son of </a:t>
            </a:r>
            <a:r>
              <a:rPr lang="en-US" sz="3700" dirty="0" err="1">
                <a:latin typeface="Berlin Sans FB" panose="020E0602020502020306" pitchFamily="34" charset="0"/>
              </a:rPr>
              <a:t>Mattaniah</a:t>
            </a:r>
            <a:r>
              <a:rPr lang="en-US" sz="3700" dirty="0">
                <a:latin typeface="Berlin Sans FB" panose="020E0602020502020306" pitchFamily="34" charset="0"/>
              </a:rPr>
              <a:t>, a Levite and descendant of Asaph, as he stood in the assembly.  </a:t>
            </a:r>
            <a:r>
              <a:rPr lang="en-US" sz="3700" b="1" baseline="30000" dirty="0">
                <a:latin typeface="Berlin Sans FB" panose="020E0602020502020306" pitchFamily="34" charset="0"/>
              </a:rPr>
              <a:t>15 </a:t>
            </a:r>
            <a:r>
              <a:rPr lang="en-US" sz="3700" dirty="0">
                <a:latin typeface="Berlin Sans FB" panose="020E0602020502020306" pitchFamily="34" charset="0"/>
              </a:rPr>
              <a:t>He said: “Listen, King Jehoshaphat and all who live in Judah and Jerusalem! This is what the </a:t>
            </a:r>
            <a:r>
              <a:rPr lang="en-US" sz="3700" cap="small" dirty="0">
                <a:latin typeface="Berlin Sans FB" panose="020E0602020502020306" pitchFamily="34" charset="0"/>
              </a:rPr>
              <a:t>Lord</a:t>
            </a:r>
            <a:r>
              <a:rPr lang="en-US" sz="3700" dirty="0">
                <a:latin typeface="Berlin Sans FB" panose="020E0602020502020306" pitchFamily="34" charset="0"/>
              </a:rPr>
              <a:t> says to you: ‘Do not be afraid or discouraged because of this vast army. For the battle is not yours, but God’s. </a:t>
            </a:r>
            <a:r>
              <a:rPr lang="en-US" sz="3700" b="1" baseline="30000" dirty="0">
                <a:latin typeface="Berlin Sans FB" panose="020E0602020502020306" pitchFamily="34" charset="0"/>
              </a:rPr>
              <a:t>16 </a:t>
            </a:r>
            <a:r>
              <a:rPr lang="en-US" sz="3700" dirty="0">
                <a:latin typeface="Berlin Sans FB" panose="020E0602020502020306" pitchFamily="34" charset="0"/>
              </a:rPr>
              <a:t>Tomorrow march down against them. They will be climbing up by the Pass of </a:t>
            </a:r>
            <a:r>
              <a:rPr lang="en-US" sz="3700" dirty="0" err="1">
                <a:latin typeface="Berlin Sans FB" panose="020E0602020502020306" pitchFamily="34" charset="0"/>
              </a:rPr>
              <a:t>Ziz</a:t>
            </a:r>
            <a:r>
              <a:rPr lang="en-US" sz="3700" dirty="0">
                <a:latin typeface="Berlin Sans FB" panose="020E0602020502020306" pitchFamily="34" charset="0"/>
              </a:rPr>
              <a:t>, and you will find them at the end of the gorge in the Desert of </a:t>
            </a:r>
            <a:r>
              <a:rPr lang="en-US" sz="3700" dirty="0" err="1">
                <a:latin typeface="Berlin Sans FB" panose="020E0602020502020306" pitchFamily="34" charset="0"/>
              </a:rPr>
              <a:t>Jeruel</a:t>
            </a:r>
            <a:r>
              <a:rPr lang="en-US" sz="3700" dirty="0">
                <a:latin typeface="Berlin Sans FB" panose="020E0602020502020306" pitchFamily="34" charset="0"/>
              </a:rPr>
              <a:t>. </a:t>
            </a:r>
            <a:r>
              <a:rPr lang="en-US" sz="3700" b="1" baseline="30000" dirty="0">
                <a:latin typeface="Berlin Sans FB" panose="020E0602020502020306" pitchFamily="34" charset="0"/>
              </a:rPr>
              <a:t>17 </a:t>
            </a:r>
            <a:r>
              <a:rPr lang="en-US" sz="3700" dirty="0">
                <a:latin typeface="Berlin Sans FB" panose="020E0602020502020306" pitchFamily="34" charset="0"/>
              </a:rPr>
              <a:t>You will not have to fight this battle. Take up your positions; stand firm and see the deliverance the </a:t>
            </a:r>
            <a:r>
              <a:rPr lang="en-US" sz="3700" cap="small" dirty="0">
                <a:latin typeface="Berlin Sans FB" panose="020E0602020502020306" pitchFamily="34" charset="0"/>
              </a:rPr>
              <a:t>Lord</a:t>
            </a:r>
            <a:r>
              <a:rPr lang="en-US" sz="3700" dirty="0">
                <a:latin typeface="Berlin Sans FB" panose="020E0602020502020306" pitchFamily="34" charset="0"/>
              </a:rPr>
              <a:t> will give you, Judah and Jerusalem. Do not be afraid; do not be discouraged. Go out to face them tomorrow, and the </a:t>
            </a:r>
            <a:r>
              <a:rPr lang="en-US" sz="3700" cap="small" dirty="0">
                <a:latin typeface="Berlin Sans FB" panose="020E0602020502020306" pitchFamily="34" charset="0"/>
              </a:rPr>
              <a:t>Lord</a:t>
            </a:r>
            <a:r>
              <a:rPr lang="en-US" sz="3700" dirty="0">
                <a:latin typeface="Berlin Sans FB" panose="020E0602020502020306" pitchFamily="34" charset="0"/>
              </a:rPr>
              <a:t> will be with you.’”  </a:t>
            </a:r>
            <a:r>
              <a:rPr lang="en-US" sz="3700" b="1" baseline="30000" dirty="0">
                <a:latin typeface="Berlin Sans FB" panose="020E0602020502020306" pitchFamily="34" charset="0"/>
              </a:rPr>
              <a:t>18 </a:t>
            </a:r>
            <a:r>
              <a:rPr lang="en-US" sz="3700" dirty="0">
                <a:latin typeface="Berlin Sans FB" panose="020E0602020502020306" pitchFamily="34" charset="0"/>
              </a:rPr>
              <a:t>Jehoshaphat bowed down with his face to the ground, and all the people of Judah and Jerusalem fell down in worship before the </a:t>
            </a:r>
            <a:r>
              <a:rPr lang="en-US" sz="3700" cap="small" dirty="0">
                <a:latin typeface="Berlin Sans FB" panose="020E0602020502020306" pitchFamily="34" charset="0"/>
              </a:rPr>
              <a:t>Lord</a:t>
            </a:r>
            <a:r>
              <a:rPr lang="en-US" sz="3700" dirty="0">
                <a:latin typeface="Berlin Sans FB" panose="020E0602020502020306" pitchFamily="34" charset="0"/>
              </a:rPr>
              <a:t>. </a:t>
            </a:r>
            <a:r>
              <a:rPr lang="en-US" sz="3700" b="1" baseline="30000" dirty="0">
                <a:latin typeface="Berlin Sans FB" panose="020E0602020502020306" pitchFamily="34" charset="0"/>
              </a:rPr>
              <a:t>19 </a:t>
            </a:r>
            <a:r>
              <a:rPr lang="en-US" sz="3700" dirty="0">
                <a:latin typeface="Berlin Sans FB" panose="020E0602020502020306" pitchFamily="34" charset="0"/>
              </a:rPr>
              <a:t>Then some Levites from the </a:t>
            </a:r>
            <a:r>
              <a:rPr lang="en-US" sz="3700" dirty="0" err="1">
                <a:latin typeface="Berlin Sans FB" panose="020E0602020502020306" pitchFamily="34" charset="0"/>
              </a:rPr>
              <a:t>Kohathites</a:t>
            </a:r>
            <a:r>
              <a:rPr lang="en-US" sz="3700" dirty="0">
                <a:latin typeface="Berlin Sans FB" panose="020E0602020502020306" pitchFamily="34" charset="0"/>
              </a:rPr>
              <a:t> and </a:t>
            </a:r>
            <a:r>
              <a:rPr lang="en-US" sz="3700" dirty="0" err="1">
                <a:latin typeface="Berlin Sans FB" panose="020E0602020502020306" pitchFamily="34" charset="0"/>
              </a:rPr>
              <a:t>Korahites</a:t>
            </a:r>
            <a:r>
              <a:rPr lang="en-US" sz="3700" dirty="0">
                <a:latin typeface="Berlin Sans FB" panose="020E0602020502020306" pitchFamily="34" charset="0"/>
              </a:rPr>
              <a:t> stood up and praised the </a:t>
            </a:r>
            <a:r>
              <a:rPr lang="en-US" sz="3700" cap="small" dirty="0">
                <a:latin typeface="Berlin Sans FB" panose="020E0602020502020306" pitchFamily="34" charset="0"/>
              </a:rPr>
              <a:t>Lord</a:t>
            </a:r>
            <a:r>
              <a:rPr lang="en-US" sz="3700" dirty="0">
                <a:latin typeface="Berlin Sans FB" panose="020E0602020502020306" pitchFamily="34" charset="0"/>
              </a:rPr>
              <a:t>, the God of Israel, with a very loud voice.  </a:t>
            </a:r>
            <a:r>
              <a:rPr lang="en-US" sz="3700" b="1" baseline="30000" dirty="0">
                <a:latin typeface="Berlin Sans FB" panose="020E0602020502020306" pitchFamily="34" charset="0"/>
              </a:rPr>
              <a:t>20 </a:t>
            </a:r>
            <a:r>
              <a:rPr lang="en-US" sz="3700" dirty="0">
                <a:latin typeface="Berlin Sans FB" panose="020E0602020502020306" pitchFamily="34" charset="0"/>
              </a:rPr>
              <a:t>Early in the morning they left for the Desert of </a:t>
            </a:r>
            <a:r>
              <a:rPr lang="en-US" sz="3700" dirty="0" err="1">
                <a:latin typeface="Berlin Sans FB" panose="020E0602020502020306" pitchFamily="34" charset="0"/>
              </a:rPr>
              <a:t>Tekoa</a:t>
            </a:r>
            <a:r>
              <a:rPr lang="en-US" sz="3700" dirty="0">
                <a:latin typeface="Berlin Sans FB" panose="020E0602020502020306" pitchFamily="34" charset="0"/>
              </a:rPr>
              <a:t>. As they set out, Jehoshaphat stood and said, “Listen to me, Judah and people of Jerusalem! Have faith in the </a:t>
            </a:r>
            <a:r>
              <a:rPr lang="en-US" sz="3700" cap="small" dirty="0">
                <a:latin typeface="Berlin Sans FB" panose="020E0602020502020306" pitchFamily="34" charset="0"/>
              </a:rPr>
              <a:t>Lord</a:t>
            </a:r>
            <a:r>
              <a:rPr lang="en-US" sz="3700" dirty="0">
                <a:latin typeface="Berlin Sans FB" panose="020E0602020502020306" pitchFamily="34" charset="0"/>
              </a:rPr>
              <a:t> your God and you will be upheld; have faith in his prophets and you will be successful.” </a:t>
            </a:r>
            <a:r>
              <a:rPr lang="en-US" sz="3700" b="1" baseline="30000" dirty="0">
                <a:latin typeface="Berlin Sans FB" panose="020E0602020502020306" pitchFamily="34" charset="0"/>
              </a:rPr>
              <a:t>21 </a:t>
            </a:r>
            <a:r>
              <a:rPr lang="en-US" sz="3700" dirty="0">
                <a:latin typeface="Berlin Sans FB" panose="020E0602020502020306" pitchFamily="34" charset="0"/>
              </a:rPr>
              <a:t>After consulting the people, Jehoshaphat appointed men to sing to the </a:t>
            </a:r>
            <a:r>
              <a:rPr lang="en-US" sz="3700" cap="small" dirty="0">
                <a:latin typeface="Berlin Sans FB" panose="020E0602020502020306" pitchFamily="34" charset="0"/>
              </a:rPr>
              <a:t>Lord</a:t>
            </a:r>
            <a:r>
              <a:rPr lang="en-US" sz="3700" dirty="0">
                <a:latin typeface="Berlin Sans FB" panose="020E0602020502020306" pitchFamily="34" charset="0"/>
              </a:rPr>
              <a:t> and to praise him for the splendor of his holiness as they went out at the head of the army, saying:  “Give thanks to the </a:t>
            </a:r>
            <a:r>
              <a:rPr lang="en-US" sz="3700" cap="small" dirty="0">
                <a:latin typeface="Berlin Sans FB" panose="020E0602020502020306" pitchFamily="34" charset="0"/>
              </a:rPr>
              <a:t>Lord</a:t>
            </a:r>
            <a:r>
              <a:rPr lang="en-US" sz="3700" dirty="0">
                <a:latin typeface="Berlin Sans FB" panose="020E0602020502020306" pitchFamily="34" charset="0"/>
              </a:rPr>
              <a:t>, for his love endures forever.” </a:t>
            </a:r>
            <a:r>
              <a:rPr lang="en-US" sz="3700" b="1" baseline="30000" dirty="0">
                <a:latin typeface="Berlin Sans FB" panose="020E0602020502020306" pitchFamily="34" charset="0"/>
              </a:rPr>
              <a:t>22 </a:t>
            </a:r>
            <a:r>
              <a:rPr lang="en-US" sz="3700" dirty="0">
                <a:latin typeface="Berlin Sans FB" panose="020E0602020502020306" pitchFamily="34" charset="0"/>
              </a:rPr>
              <a:t>As they began to sing and praise, the </a:t>
            </a:r>
            <a:r>
              <a:rPr lang="en-US" sz="3700" cap="small" dirty="0">
                <a:latin typeface="Berlin Sans FB" panose="020E0602020502020306" pitchFamily="34" charset="0"/>
              </a:rPr>
              <a:t>Lord</a:t>
            </a:r>
            <a:r>
              <a:rPr lang="en-US" sz="3700" dirty="0">
                <a:latin typeface="Berlin Sans FB" panose="020E0602020502020306" pitchFamily="34" charset="0"/>
              </a:rPr>
              <a:t> set ambushes against the men of Ammon and Moab and Mount </a:t>
            </a:r>
            <a:r>
              <a:rPr lang="en-US" sz="3700" dirty="0" err="1">
                <a:latin typeface="Berlin Sans FB" panose="020E0602020502020306" pitchFamily="34" charset="0"/>
              </a:rPr>
              <a:t>Seir</a:t>
            </a:r>
            <a:r>
              <a:rPr lang="en-US" sz="3700" dirty="0">
                <a:latin typeface="Berlin Sans FB" panose="020E0602020502020306" pitchFamily="34" charset="0"/>
              </a:rPr>
              <a:t> who were invading Judah, and they were defeated. </a:t>
            </a:r>
            <a:r>
              <a:rPr lang="en-US" sz="3700" b="1" baseline="30000" dirty="0">
                <a:latin typeface="Berlin Sans FB" panose="020E0602020502020306" pitchFamily="34" charset="0"/>
              </a:rPr>
              <a:t>23 </a:t>
            </a:r>
            <a:r>
              <a:rPr lang="en-US" sz="3700" dirty="0">
                <a:latin typeface="Berlin Sans FB" panose="020E0602020502020306" pitchFamily="34" charset="0"/>
              </a:rPr>
              <a:t>The Ammonites and Moabites rose up against the men from Mount </a:t>
            </a:r>
            <a:r>
              <a:rPr lang="en-US" sz="3700" dirty="0" err="1">
                <a:latin typeface="Berlin Sans FB" panose="020E0602020502020306" pitchFamily="34" charset="0"/>
              </a:rPr>
              <a:t>Seir</a:t>
            </a:r>
            <a:r>
              <a:rPr lang="en-US" sz="3700" dirty="0">
                <a:latin typeface="Berlin Sans FB" panose="020E0602020502020306" pitchFamily="34" charset="0"/>
              </a:rPr>
              <a:t> to destroy and annihilate them. After they finished slaughtering the men from </a:t>
            </a:r>
            <a:r>
              <a:rPr lang="en-US" sz="3700" dirty="0" err="1">
                <a:latin typeface="Berlin Sans FB" panose="020E0602020502020306" pitchFamily="34" charset="0"/>
              </a:rPr>
              <a:t>Seir</a:t>
            </a:r>
            <a:r>
              <a:rPr lang="en-US" sz="3700" dirty="0">
                <a:latin typeface="Berlin Sans FB" panose="020E0602020502020306" pitchFamily="34" charset="0"/>
              </a:rPr>
              <a:t>, they helped to destroy one another.  </a:t>
            </a:r>
            <a:r>
              <a:rPr lang="en-US" sz="3700" b="1" baseline="30000" dirty="0">
                <a:latin typeface="Berlin Sans FB" panose="020E0602020502020306" pitchFamily="34" charset="0"/>
              </a:rPr>
              <a:t>24 </a:t>
            </a:r>
            <a:r>
              <a:rPr lang="en-US" sz="3700" dirty="0">
                <a:latin typeface="Berlin Sans FB" panose="020E0602020502020306" pitchFamily="34" charset="0"/>
              </a:rPr>
              <a:t>When the men of Judah came to the place that overlooks the desert and looked toward the vast army, they saw only dead bodies lying on the ground; no one had escaped. </a:t>
            </a:r>
            <a:r>
              <a:rPr lang="en-US" sz="3700" b="1" baseline="30000" dirty="0">
                <a:latin typeface="Berlin Sans FB" panose="020E0602020502020306" pitchFamily="34" charset="0"/>
              </a:rPr>
              <a:t>25 </a:t>
            </a:r>
            <a:r>
              <a:rPr lang="en-US" sz="3700" dirty="0">
                <a:latin typeface="Berlin Sans FB" panose="020E0602020502020306" pitchFamily="34" charset="0"/>
              </a:rPr>
              <a:t>So Jehoshaphat and his men went to carry off their plunder, and they found among them a great amount of equipment and clothing</a:t>
            </a:r>
            <a:r>
              <a:rPr lang="en-US" sz="3700" baseline="30000" dirty="0">
                <a:latin typeface="Berlin Sans FB" panose="020E0602020502020306" pitchFamily="34" charset="0"/>
              </a:rPr>
              <a:t> </a:t>
            </a:r>
            <a:r>
              <a:rPr lang="en-US" sz="3700" dirty="0">
                <a:latin typeface="Berlin Sans FB" panose="020E0602020502020306" pitchFamily="34" charset="0"/>
              </a:rPr>
              <a:t>and also articles of value—more than they could take away. There was so much plunder that it took three days to collect it. </a:t>
            </a:r>
            <a:r>
              <a:rPr lang="en-US" sz="3700" b="1" baseline="30000" dirty="0">
                <a:latin typeface="Berlin Sans FB" panose="020E0602020502020306" pitchFamily="34" charset="0"/>
              </a:rPr>
              <a:t>26 </a:t>
            </a:r>
            <a:r>
              <a:rPr lang="en-US" sz="3700" dirty="0">
                <a:latin typeface="Berlin Sans FB" panose="020E0602020502020306" pitchFamily="34" charset="0"/>
              </a:rPr>
              <a:t>On the fourth day they assembled in the Valley of </a:t>
            </a:r>
            <a:r>
              <a:rPr lang="en-US" sz="3700" dirty="0" err="1">
                <a:latin typeface="Berlin Sans FB" panose="020E0602020502020306" pitchFamily="34" charset="0"/>
              </a:rPr>
              <a:t>Berakah</a:t>
            </a:r>
            <a:r>
              <a:rPr lang="en-US" sz="3700" dirty="0">
                <a:latin typeface="Berlin Sans FB" panose="020E0602020502020306" pitchFamily="34" charset="0"/>
              </a:rPr>
              <a:t>, where they praised the </a:t>
            </a:r>
            <a:r>
              <a:rPr lang="en-US" sz="3700" cap="small" dirty="0">
                <a:latin typeface="Berlin Sans FB" panose="020E0602020502020306" pitchFamily="34" charset="0"/>
              </a:rPr>
              <a:t>Lord</a:t>
            </a:r>
            <a:r>
              <a:rPr lang="en-US" sz="3700" dirty="0">
                <a:latin typeface="Berlin Sans FB" panose="020E0602020502020306" pitchFamily="34" charset="0"/>
              </a:rPr>
              <a:t>. This is why it is called the Valley of </a:t>
            </a:r>
            <a:r>
              <a:rPr lang="en-US" sz="3700" dirty="0" err="1">
                <a:latin typeface="Berlin Sans FB" panose="020E0602020502020306" pitchFamily="34" charset="0"/>
              </a:rPr>
              <a:t>Berakah</a:t>
            </a:r>
            <a:r>
              <a:rPr lang="en-US" sz="3700" baseline="30000" dirty="0">
                <a:latin typeface="Berlin Sans FB" panose="020E0602020502020306" pitchFamily="34" charset="0"/>
              </a:rPr>
              <a:t> </a:t>
            </a:r>
            <a:r>
              <a:rPr lang="en-US" sz="3700" dirty="0">
                <a:latin typeface="Berlin Sans FB" panose="020E0602020502020306" pitchFamily="34" charset="0"/>
              </a:rPr>
              <a:t>to this day.  </a:t>
            </a:r>
            <a:r>
              <a:rPr lang="en-US" sz="3700" b="1" baseline="30000" dirty="0">
                <a:latin typeface="Berlin Sans FB" panose="020E0602020502020306" pitchFamily="34" charset="0"/>
              </a:rPr>
              <a:t>27 </a:t>
            </a:r>
            <a:r>
              <a:rPr lang="en-US" sz="3700" dirty="0">
                <a:latin typeface="Berlin Sans FB" panose="020E0602020502020306" pitchFamily="34" charset="0"/>
              </a:rPr>
              <a:t>Then, led by Jehoshaphat, all the men of Judah and Jerusalem returned joyfully to Jerusalem, for the </a:t>
            </a:r>
            <a:r>
              <a:rPr lang="en-US" sz="3700" cap="small" dirty="0">
                <a:latin typeface="Berlin Sans FB" panose="020E0602020502020306" pitchFamily="34" charset="0"/>
              </a:rPr>
              <a:t>Lord</a:t>
            </a:r>
            <a:r>
              <a:rPr lang="en-US" sz="3700" dirty="0">
                <a:latin typeface="Berlin Sans FB" panose="020E0602020502020306" pitchFamily="34" charset="0"/>
              </a:rPr>
              <a:t> had given them cause to rejoice over their enemies. </a:t>
            </a:r>
            <a:r>
              <a:rPr lang="en-US" sz="3700" b="1" baseline="30000" dirty="0">
                <a:latin typeface="Berlin Sans FB" panose="020E0602020502020306" pitchFamily="34" charset="0"/>
              </a:rPr>
              <a:t>28 </a:t>
            </a:r>
            <a:r>
              <a:rPr lang="en-US" sz="3700" dirty="0">
                <a:latin typeface="Berlin Sans FB" panose="020E0602020502020306" pitchFamily="34" charset="0"/>
              </a:rPr>
              <a:t>They entered Jerusalem and went to the temple of the </a:t>
            </a:r>
            <a:r>
              <a:rPr lang="en-US" sz="3700" cap="small" dirty="0">
                <a:latin typeface="Berlin Sans FB" panose="020E0602020502020306" pitchFamily="34" charset="0"/>
              </a:rPr>
              <a:t>Lord</a:t>
            </a:r>
            <a:r>
              <a:rPr lang="en-US" sz="3700" dirty="0">
                <a:latin typeface="Berlin Sans FB" panose="020E0602020502020306" pitchFamily="34" charset="0"/>
              </a:rPr>
              <a:t> with harps and lyres and trumpets.  </a:t>
            </a:r>
            <a:r>
              <a:rPr lang="en-US" sz="3700" b="1" baseline="30000" dirty="0">
                <a:latin typeface="Berlin Sans FB" panose="020E0602020502020306" pitchFamily="34" charset="0"/>
              </a:rPr>
              <a:t>29 </a:t>
            </a:r>
            <a:r>
              <a:rPr lang="en-US" sz="3700" dirty="0">
                <a:latin typeface="Berlin Sans FB" panose="020E0602020502020306" pitchFamily="34" charset="0"/>
              </a:rPr>
              <a:t>The fear of God came on all the surrounding kingdoms when they heard how the </a:t>
            </a:r>
            <a:r>
              <a:rPr lang="en-US" sz="3700" cap="small" dirty="0">
                <a:latin typeface="Berlin Sans FB" panose="020E0602020502020306" pitchFamily="34" charset="0"/>
              </a:rPr>
              <a:t>Lord</a:t>
            </a:r>
            <a:r>
              <a:rPr lang="en-US" sz="3700" dirty="0">
                <a:latin typeface="Berlin Sans FB" panose="020E0602020502020306" pitchFamily="34" charset="0"/>
              </a:rPr>
              <a:t> had fought against the enemies of Israel. </a:t>
            </a:r>
            <a:r>
              <a:rPr lang="en-US" sz="3700" b="1" baseline="30000" dirty="0">
                <a:latin typeface="Berlin Sans FB" panose="020E0602020502020306" pitchFamily="34" charset="0"/>
              </a:rPr>
              <a:t>30 </a:t>
            </a:r>
            <a:r>
              <a:rPr lang="en-US" sz="3700" dirty="0">
                <a:latin typeface="Berlin Sans FB" panose="020E0602020502020306" pitchFamily="34" charset="0"/>
              </a:rPr>
              <a:t>And the kingdom of Jehoshaphat was at peace, for his God had given him rest on every side.</a:t>
            </a:r>
          </a:p>
        </p:txBody>
      </p:sp>
    </p:spTree>
    <p:extLst>
      <p:ext uri="{BB962C8B-B14F-4D97-AF65-F5344CB8AC3E}">
        <p14:creationId xmlns:p14="http://schemas.microsoft.com/office/powerpoint/2010/main" val="2381744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rmAutofit/>
          </a:bodyPr>
          <a:lstStyle/>
          <a:p>
            <a:r>
              <a:rPr lang="en-US" sz="4000" dirty="0">
                <a:latin typeface="Matura MT Script Capitals" panose="03020802060602070202" pitchFamily="66" charset="0"/>
              </a:rPr>
              <a:t>The Route of Shishak’s Raid</a:t>
            </a:r>
          </a:p>
        </p:txBody>
      </p:sp>
      <p:sp>
        <p:nvSpPr>
          <p:cNvPr id="3" name="Content Placeholder 2"/>
          <p:cNvSpPr>
            <a:spLocks noGrp="1"/>
          </p:cNvSpPr>
          <p:nvPr>
            <p:ph idx="1"/>
          </p:nvPr>
        </p:nvSpPr>
        <p:spPr>
          <a:xfrm>
            <a:off x="4343400" y="590794"/>
            <a:ext cx="4714876" cy="3143006"/>
          </a:xfrm>
        </p:spPr>
        <p:txBody>
          <a:bodyPr>
            <a:normAutofit fontScale="32500" lnSpcReduction="20000"/>
          </a:bodyPr>
          <a:lstStyle/>
          <a:p>
            <a:pPr marL="0" indent="0" algn="ctr">
              <a:buNone/>
            </a:pPr>
            <a:r>
              <a:rPr lang="en-US" sz="4300" dirty="0">
                <a:latin typeface="Berlin Sans FB" panose="020E0602020502020306" pitchFamily="34" charset="0"/>
              </a:rPr>
              <a:t>The Bible focuses solely upon Judah (2 Chronicles 12:1-4, 9-10)</a:t>
            </a:r>
          </a:p>
          <a:p>
            <a:pPr marL="0" indent="0">
              <a:buNone/>
            </a:pPr>
            <a:r>
              <a:rPr lang="en-US" dirty="0">
                <a:latin typeface="Berlin Sans FB" panose="020E0602020502020306" pitchFamily="34" charset="0"/>
              </a:rPr>
              <a:t>12 </a:t>
            </a:r>
            <a:r>
              <a:rPr lang="en-US" i="1" dirty="0">
                <a:latin typeface="Berlin Sans FB" panose="020E0602020502020306" pitchFamily="34" charset="0"/>
              </a:rPr>
              <a:t>After </a:t>
            </a:r>
            <a:r>
              <a:rPr lang="en-US" i="1" dirty="0" err="1">
                <a:latin typeface="Berlin Sans FB" panose="020E0602020502020306" pitchFamily="34" charset="0"/>
              </a:rPr>
              <a:t>Rehoboam’s</a:t>
            </a:r>
            <a:r>
              <a:rPr lang="en-US" i="1" dirty="0">
                <a:latin typeface="Berlin Sans FB" panose="020E0602020502020306" pitchFamily="34" charset="0"/>
              </a:rPr>
              <a:t> position as king was established and he had become strong, he and all Israel</a:t>
            </a:r>
            <a:r>
              <a:rPr lang="en-US" i="1" baseline="30000" dirty="0">
                <a:latin typeface="Berlin Sans FB" panose="020E0602020502020306" pitchFamily="34" charset="0"/>
              </a:rPr>
              <a:t> </a:t>
            </a:r>
            <a:r>
              <a:rPr lang="en-US" i="1" dirty="0">
                <a:latin typeface="Berlin Sans FB" panose="020E0602020502020306" pitchFamily="34" charset="0"/>
              </a:rPr>
              <a:t>with him abandoned the law of the </a:t>
            </a:r>
            <a:r>
              <a:rPr lang="en-US" i="1" cap="small" dirty="0">
                <a:latin typeface="Berlin Sans FB" panose="020E0602020502020306" pitchFamily="34" charset="0"/>
              </a:rPr>
              <a:t>Lord</a:t>
            </a:r>
            <a:r>
              <a:rPr lang="en-US" i="1" dirty="0">
                <a:latin typeface="Berlin Sans FB" panose="020E0602020502020306" pitchFamily="34" charset="0"/>
              </a:rPr>
              <a:t>. </a:t>
            </a:r>
            <a:r>
              <a:rPr lang="en-US" i="1" baseline="30000" dirty="0">
                <a:latin typeface="Berlin Sans FB" panose="020E0602020502020306" pitchFamily="34" charset="0"/>
              </a:rPr>
              <a:t>2 </a:t>
            </a:r>
            <a:r>
              <a:rPr lang="en-US" i="1" dirty="0">
                <a:latin typeface="Berlin Sans FB" panose="020E0602020502020306" pitchFamily="34" charset="0"/>
              </a:rPr>
              <a:t>Because they had been unfaithful to the </a:t>
            </a:r>
            <a:r>
              <a:rPr lang="en-US" i="1" cap="small" dirty="0">
                <a:latin typeface="Berlin Sans FB" panose="020E0602020502020306" pitchFamily="34" charset="0"/>
              </a:rPr>
              <a:t>Lord</a:t>
            </a:r>
            <a:r>
              <a:rPr lang="en-US" i="1" dirty="0">
                <a:latin typeface="Berlin Sans FB" panose="020E0602020502020306" pitchFamily="34" charset="0"/>
              </a:rPr>
              <a:t>, Shishak king of Egypt attacked Jerusalem in the fifth year of King Rehoboam. </a:t>
            </a:r>
            <a:r>
              <a:rPr lang="en-US" i="1" baseline="30000" dirty="0">
                <a:latin typeface="Berlin Sans FB" panose="020E0602020502020306" pitchFamily="34" charset="0"/>
              </a:rPr>
              <a:t>3 </a:t>
            </a:r>
            <a:r>
              <a:rPr lang="en-US" i="1" dirty="0">
                <a:latin typeface="Berlin Sans FB" panose="020E0602020502020306" pitchFamily="34" charset="0"/>
              </a:rPr>
              <a:t>With twelve hundred chariots and sixty thousand horsemen and the innumerable troops of Libyans, </a:t>
            </a:r>
            <a:r>
              <a:rPr lang="en-US" i="1" dirty="0" err="1">
                <a:latin typeface="Berlin Sans FB" panose="020E0602020502020306" pitchFamily="34" charset="0"/>
              </a:rPr>
              <a:t>Sukkites</a:t>
            </a:r>
            <a:r>
              <a:rPr lang="en-US" i="1" dirty="0">
                <a:latin typeface="Berlin Sans FB" panose="020E0602020502020306" pitchFamily="34" charset="0"/>
              </a:rPr>
              <a:t> and </a:t>
            </a:r>
            <a:r>
              <a:rPr lang="en-US" i="1" dirty="0" err="1">
                <a:latin typeface="Berlin Sans FB" panose="020E0602020502020306" pitchFamily="34" charset="0"/>
              </a:rPr>
              <a:t>Cushites</a:t>
            </a:r>
            <a:r>
              <a:rPr lang="en-US" i="1" baseline="30000" dirty="0">
                <a:latin typeface="Berlin Sans FB" panose="020E0602020502020306" pitchFamily="34" charset="0"/>
              </a:rPr>
              <a:t> </a:t>
            </a:r>
            <a:r>
              <a:rPr lang="en-US" i="1" dirty="0">
                <a:latin typeface="Berlin Sans FB" panose="020E0602020502020306" pitchFamily="34" charset="0"/>
              </a:rPr>
              <a:t>that came with him from Egypt, </a:t>
            </a:r>
            <a:r>
              <a:rPr lang="en-US" i="1" baseline="30000" dirty="0">
                <a:latin typeface="Berlin Sans FB" panose="020E0602020502020306" pitchFamily="34" charset="0"/>
              </a:rPr>
              <a:t>4 </a:t>
            </a:r>
            <a:r>
              <a:rPr lang="en-US" i="1" dirty="0">
                <a:latin typeface="Berlin Sans FB" panose="020E0602020502020306" pitchFamily="34" charset="0"/>
              </a:rPr>
              <a:t>he captured the fortified cities of Judah and came as far as Jerusalem…</a:t>
            </a:r>
          </a:p>
          <a:p>
            <a:pPr marL="0" indent="0">
              <a:buNone/>
            </a:pPr>
            <a:r>
              <a:rPr lang="en-US" i="1" baseline="30000" dirty="0">
                <a:latin typeface="Berlin Sans FB" panose="020E0602020502020306" pitchFamily="34" charset="0"/>
              </a:rPr>
              <a:t>9 </a:t>
            </a:r>
            <a:r>
              <a:rPr lang="en-US" i="1" dirty="0">
                <a:latin typeface="Berlin Sans FB" panose="020E0602020502020306" pitchFamily="34" charset="0"/>
              </a:rPr>
              <a:t>When Shishak king of Egypt attacked Jerusalem, he carried off the treasures of the temple of the </a:t>
            </a:r>
            <a:r>
              <a:rPr lang="en-US" i="1" cap="small" dirty="0">
                <a:latin typeface="Berlin Sans FB" panose="020E0602020502020306" pitchFamily="34" charset="0"/>
              </a:rPr>
              <a:t>Lord</a:t>
            </a:r>
            <a:r>
              <a:rPr lang="en-US" i="1" dirty="0">
                <a:latin typeface="Berlin Sans FB" panose="020E0602020502020306" pitchFamily="34" charset="0"/>
              </a:rPr>
              <a:t> and the treasures of the royal palace. He took everything, including the gold shields Solomon had made. </a:t>
            </a:r>
            <a:r>
              <a:rPr lang="en-US" i="1" baseline="30000" dirty="0">
                <a:latin typeface="Berlin Sans FB" panose="020E0602020502020306" pitchFamily="34" charset="0"/>
              </a:rPr>
              <a:t>10 </a:t>
            </a:r>
            <a:r>
              <a:rPr lang="en-US" i="1" dirty="0">
                <a:latin typeface="Berlin Sans FB" panose="020E0602020502020306" pitchFamily="34" charset="0"/>
              </a:rPr>
              <a:t>So King Rehoboam made bronze shields to replace them and assigned these to the commanders of the guard on duty at the entrance to the royal palace.</a:t>
            </a:r>
          </a:p>
          <a:p>
            <a:pPr marL="0" indent="0">
              <a:buNone/>
            </a:pPr>
            <a:r>
              <a:rPr lang="en-US" sz="4300" dirty="0">
                <a:latin typeface="Berlin Sans FB" panose="020E0602020502020306" pitchFamily="34" charset="0"/>
              </a:rPr>
              <a:t>From his damaged topographical list, we know that Shishak also campaigned extensively through Israel, Transjordan and launched an expedition to the south, capturing about 70 </a:t>
            </a:r>
            <a:r>
              <a:rPr lang="en-US" sz="4300" i="1" dirty="0" err="1">
                <a:latin typeface="Berlin Sans FB" panose="020E0602020502020306" pitchFamily="34" charset="0"/>
              </a:rPr>
              <a:t>hagarim</a:t>
            </a:r>
            <a:r>
              <a:rPr lang="en-US" sz="4300" dirty="0">
                <a:latin typeface="Berlin Sans FB" panose="020E0602020502020306" pitchFamily="34" charset="0"/>
              </a:rPr>
              <a:t> (fortified outposts) in the Negeb and farther south in the Negeb Highlands.  A fragment of a stele of Shishak was found at Megiddo (below left) and a scarab of Shishak recently came to light at </a:t>
            </a:r>
            <a:r>
              <a:rPr lang="en-US" sz="4300" dirty="0" err="1">
                <a:latin typeface="Berlin Sans FB" panose="020E0602020502020306" pitchFamily="34" charset="0"/>
              </a:rPr>
              <a:t>Khirbat</a:t>
            </a:r>
            <a:r>
              <a:rPr lang="en-US" sz="4300" dirty="0">
                <a:latin typeface="Berlin Sans FB" panose="020E0602020502020306" pitchFamily="34" charset="0"/>
              </a:rPr>
              <a:t> </a:t>
            </a:r>
            <a:r>
              <a:rPr lang="en-US" sz="4300" dirty="0" err="1">
                <a:latin typeface="Berlin Sans FB" panose="020E0602020502020306" pitchFamily="34" charset="0"/>
              </a:rPr>
              <a:t>en</a:t>
            </a:r>
            <a:r>
              <a:rPr lang="en-US" sz="4300" dirty="0">
                <a:latin typeface="Berlin Sans FB" panose="020E0602020502020306" pitchFamily="34" charset="0"/>
              </a:rPr>
              <a:t> </a:t>
            </a:r>
            <a:r>
              <a:rPr lang="en-US" sz="4300" dirty="0" err="1">
                <a:latin typeface="Berlin Sans FB" panose="020E0602020502020306" pitchFamily="34" charset="0"/>
              </a:rPr>
              <a:t>Nahas</a:t>
            </a:r>
            <a:r>
              <a:rPr lang="en-US" sz="4300" dirty="0">
                <a:latin typeface="Berlin Sans FB" panose="020E0602020502020306" pitchFamily="34" charset="0"/>
              </a:rPr>
              <a:t>, the site of one of Solomon’s copper mines SE of the Dead Sea.</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0366" b="7641"/>
          <a:stretch/>
        </p:blipFill>
        <p:spPr bwMode="auto">
          <a:xfrm>
            <a:off x="4343400" y="3820535"/>
            <a:ext cx="2304473" cy="2960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685800"/>
            <a:ext cx="4126785" cy="610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7200" y="3797444"/>
            <a:ext cx="2311076" cy="2960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3391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rmAutofit/>
          </a:bodyPr>
          <a:lstStyle/>
          <a:p>
            <a:r>
              <a:rPr lang="en-US" dirty="0" err="1">
                <a:latin typeface="Matura MT Script Capitals" panose="03020802060602070202" pitchFamily="66" charset="0"/>
              </a:rPr>
              <a:t>Rehoboam’s</a:t>
            </a:r>
            <a:r>
              <a:rPr lang="en-US" dirty="0">
                <a:latin typeface="Matura MT Script Capitals" panose="03020802060602070202" pitchFamily="66" charset="0"/>
              </a:rPr>
              <a:t> Fortified Cities</a:t>
            </a:r>
          </a:p>
        </p:txBody>
      </p:sp>
      <p:sp>
        <p:nvSpPr>
          <p:cNvPr id="3" name="Content Placeholder 2"/>
          <p:cNvSpPr>
            <a:spLocks noGrp="1"/>
          </p:cNvSpPr>
          <p:nvPr>
            <p:ph idx="1"/>
          </p:nvPr>
        </p:nvSpPr>
        <p:spPr>
          <a:xfrm>
            <a:off x="152400" y="762000"/>
            <a:ext cx="4648200" cy="5943600"/>
          </a:xfrm>
        </p:spPr>
        <p:txBody>
          <a:bodyPr>
            <a:normAutofit fontScale="47500" lnSpcReduction="20000"/>
          </a:bodyPr>
          <a:lstStyle/>
          <a:p>
            <a:pPr marL="0" indent="0" algn="ctr">
              <a:buNone/>
            </a:pPr>
            <a:r>
              <a:rPr lang="en-US" sz="3800" dirty="0">
                <a:latin typeface="Matura MT Script Capitals" panose="03020802060602070202" pitchFamily="66" charset="0"/>
              </a:rPr>
              <a:t>Rehoboam Fortifies Judah</a:t>
            </a:r>
          </a:p>
          <a:p>
            <a:pPr marL="0" indent="0">
              <a:buNone/>
            </a:pPr>
            <a:r>
              <a:rPr lang="en-US" b="1" baseline="30000" dirty="0">
                <a:latin typeface="Berlin Sans FB" panose="020E0602020502020306" pitchFamily="34" charset="0"/>
              </a:rPr>
              <a:t>5 </a:t>
            </a:r>
            <a:r>
              <a:rPr lang="en-US" i="1" dirty="0">
                <a:latin typeface="Berlin Sans FB" panose="020E0602020502020306" pitchFamily="34" charset="0"/>
              </a:rPr>
              <a:t>Rehoboam lived in Jerusalem and built up </a:t>
            </a:r>
            <a:r>
              <a:rPr lang="en-US" b="1" i="1" dirty="0">
                <a:latin typeface="Berlin Sans FB" panose="020E0602020502020306" pitchFamily="34" charset="0"/>
              </a:rPr>
              <a:t>towns for defense</a:t>
            </a:r>
            <a:r>
              <a:rPr lang="en-US" i="1" dirty="0">
                <a:latin typeface="Berlin Sans FB" panose="020E0602020502020306" pitchFamily="34" charset="0"/>
              </a:rPr>
              <a:t> in Judah:</a:t>
            </a:r>
            <a:r>
              <a:rPr lang="en-US" b="1" i="1" baseline="30000" dirty="0">
                <a:latin typeface="Berlin Sans FB" panose="020E0602020502020306" pitchFamily="34" charset="0"/>
              </a:rPr>
              <a:t>6 </a:t>
            </a:r>
            <a:r>
              <a:rPr lang="en-US" i="1" dirty="0">
                <a:latin typeface="Berlin Sans FB" panose="020E0602020502020306" pitchFamily="34" charset="0"/>
              </a:rPr>
              <a:t>Bethlehem, </a:t>
            </a:r>
            <a:r>
              <a:rPr lang="en-US" i="1" dirty="0" err="1">
                <a:latin typeface="Berlin Sans FB" panose="020E0602020502020306" pitchFamily="34" charset="0"/>
              </a:rPr>
              <a:t>Etam</a:t>
            </a:r>
            <a:r>
              <a:rPr lang="en-US" i="1" dirty="0">
                <a:latin typeface="Berlin Sans FB" panose="020E0602020502020306" pitchFamily="34" charset="0"/>
              </a:rPr>
              <a:t>, </a:t>
            </a:r>
            <a:r>
              <a:rPr lang="en-US" i="1" dirty="0" err="1">
                <a:latin typeface="Berlin Sans FB" panose="020E0602020502020306" pitchFamily="34" charset="0"/>
              </a:rPr>
              <a:t>Tekoa</a:t>
            </a:r>
            <a:r>
              <a:rPr lang="en-US" i="1" dirty="0">
                <a:latin typeface="Berlin Sans FB" panose="020E0602020502020306" pitchFamily="34" charset="0"/>
              </a:rPr>
              <a:t>, </a:t>
            </a:r>
            <a:r>
              <a:rPr lang="en-US" b="1" i="1" baseline="30000" dirty="0">
                <a:latin typeface="Berlin Sans FB" panose="020E0602020502020306" pitchFamily="34" charset="0"/>
              </a:rPr>
              <a:t>7 </a:t>
            </a:r>
            <a:r>
              <a:rPr lang="en-US" i="1" dirty="0">
                <a:latin typeface="Berlin Sans FB" panose="020E0602020502020306" pitchFamily="34" charset="0"/>
              </a:rPr>
              <a:t>Beth </a:t>
            </a:r>
            <a:r>
              <a:rPr lang="en-US" i="1" dirty="0" err="1">
                <a:latin typeface="Berlin Sans FB" panose="020E0602020502020306" pitchFamily="34" charset="0"/>
              </a:rPr>
              <a:t>Zur</a:t>
            </a:r>
            <a:r>
              <a:rPr lang="en-US" i="1" dirty="0">
                <a:latin typeface="Berlin Sans FB" panose="020E0602020502020306" pitchFamily="34" charset="0"/>
              </a:rPr>
              <a:t>, </a:t>
            </a:r>
            <a:r>
              <a:rPr lang="en-US" i="1" dirty="0" err="1">
                <a:latin typeface="Berlin Sans FB" panose="020E0602020502020306" pitchFamily="34" charset="0"/>
              </a:rPr>
              <a:t>Soko</a:t>
            </a:r>
            <a:r>
              <a:rPr lang="en-US" i="1" dirty="0">
                <a:latin typeface="Berlin Sans FB" panose="020E0602020502020306" pitchFamily="34" charset="0"/>
              </a:rPr>
              <a:t>, </a:t>
            </a:r>
            <a:r>
              <a:rPr lang="en-US" i="1" dirty="0" err="1">
                <a:latin typeface="Berlin Sans FB" panose="020E0602020502020306" pitchFamily="34" charset="0"/>
              </a:rPr>
              <a:t>Adullam</a:t>
            </a:r>
            <a:r>
              <a:rPr lang="en-US" i="1" dirty="0">
                <a:latin typeface="Berlin Sans FB" panose="020E0602020502020306" pitchFamily="34" charset="0"/>
              </a:rPr>
              <a:t>, </a:t>
            </a:r>
            <a:r>
              <a:rPr lang="en-US" b="1" i="1" baseline="30000" dirty="0">
                <a:latin typeface="Berlin Sans FB" panose="020E0602020502020306" pitchFamily="34" charset="0"/>
              </a:rPr>
              <a:t>8 </a:t>
            </a:r>
            <a:r>
              <a:rPr lang="en-US" i="1" dirty="0">
                <a:latin typeface="Berlin Sans FB" panose="020E0602020502020306" pitchFamily="34" charset="0"/>
              </a:rPr>
              <a:t>Gath, </a:t>
            </a:r>
            <a:r>
              <a:rPr lang="en-US" i="1" dirty="0" err="1">
                <a:latin typeface="Berlin Sans FB" panose="020E0602020502020306" pitchFamily="34" charset="0"/>
              </a:rPr>
              <a:t>Mareshah</a:t>
            </a:r>
            <a:r>
              <a:rPr lang="en-US" i="1" dirty="0">
                <a:latin typeface="Berlin Sans FB" panose="020E0602020502020306" pitchFamily="34" charset="0"/>
              </a:rPr>
              <a:t>, Ziph,</a:t>
            </a:r>
            <a:r>
              <a:rPr lang="en-US" b="1" i="1" baseline="30000" dirty="0">
                <a:latin typeface="Berlin Sans FB" panose="020E0602020502020306" pitchFamily="34" charset="0"/>
              </a:rPr>
              <a:t>9 </a:t>
            </a:r>
            <a:r>
              <a:rPr lang="en-US" i="1" dirty="0" err="1">
                <a:latin typeface="Berlin Sans FB" panose="020E0602020502020306" pitchFamily="34" charset="0"/>
              </a:rPr>
              <a:t>Adoraim</a:t>
            </a:r>
            <a:r>
              <a:rPr lang="en-US" i="1" dirty="0">
                <a:latin typeface="Berlin Sans FB" panose="020E0602020502020306" pitchFamily="34" charset="0"/>
              </a:rPr>
              <a:t>, Lachish, </a:t>
            </a:r>
            <a:r>
              <a:rPr lang="en-US" i="1" dirty="0" err="1">
                <a:latin typeface="Berlin Sans FB" panose="020E0602020502020306" pitchFamily="34" charset="0"/>
              </a:rPr>
              <a:t>Azekah</a:t>
            </a:r>
            <a:r>
              <a:rPr lang="en-US" i="1" dirty="0">
                <a:latin typeface="Berlin Sans FB" panose="020E0602020502020306" pitchFamily="34" charset="0"/>
              </a:rPr>
              <a:t>, </a:t>
            </a:r>
            <a:r>
              <a:rPr lang="en-US" b="1" i="1" baseline="30000" dirty="0">
                <a:latin typeface="Berlin Sans FB" panose="020E0602020502020306" pitchFamily="34" charset="0"/>
              </a:rPr>
              <a:t>10 </a:t>
            </a:r>
            <a:r>
              <a:rPr lang="en-US" i="1" dirty="0" err="1">
                <a:latin typeface="Berlin Sans FB" panose="020E0602020502020306" pitchFamily="34" charset="0"/>
              </a:rPr>
              <a:t>Zorah</a:t>
            </a:r>
            <a:r>
              <a:rPr lang="en-US" i="1" dirty="0">
                <a:latin typeface="Berlin Sans FB" panose="020E0602020502020306" pitchFamily="34" charset="0"/>
              </a:rPr>
              <a:t>, </a:t>
            </a:r>
            <a:r>
              <a:rPr lang="en-US" i="1" dirty="0" err="1">
                <a:latin typeface="Berlin Sans FB" panose="020E0602020502020306" pitchFamily="34" charset="0"/>
              </a:rPr>
              <a:t>Aijalon</a:t>
            </a:r>
            <a:r>
              <a:rPr lang="en-US" i="1" dirty="0">
                <a:latin typeface="Berlin Sans FB" panose="020E0602020502020306" pitchFamily="34" charset="0"/>
              </a:rPr>
              <a:t> and Hebron. These were fortified cities in Judah and Benjamin. </a:t>
            </a:r>
            <a:r>
              <a:rPr lang="en-US" b="1" i="1" baseline="30000" dirty="0">
                <a:latin typeface="Berlin Sans FB" panose="020E0602020502020306" pitchFamily="34" charset="0"/>
              </a:rPr>
              <a:t>11 </a:t>
            </a:r>
            <a:r>
              <a:rPr lang="en-US" i="1" dirty="0">
                <a:latin typeface="Berlin Sans FB" panose="020E0602020502020306" pitchFamily="34" charset="0"/>
              </a:rPr>
              <a:t>He strengthened their defenses and put commanders in them, with supplies of food, olive oil and wine. </a:t>
            </a:r>
            <a:r>
              <a:rPr lang="en-US" b="1" i="1" baseline="30000" dirty="0">
                <a:latin typeface="Berlin Sans FB" panose="020E0602020502020306" pitchFamily="34" charset="0"/>
              </a:rPr>
              <a:t>12 </a:t>
            </a:r>
            <a:r>
              <a:rPr lang="en-US" i="1" dirty="0">
                <a:latin typeface="Berlin Sans FB" panose="020E0602020502020306" pitchFamily="34" charset="0"/>
              </a:rPr>
              <a:t>He put shields and spears in all the cities, and made them very strong. So Judah and Benjamin were his.</a:t>
            </a:r>
          </a:p>
          <a:p>
            <a:pPr marL="0" indent="0">
              <a:buNone/>
            </a:pPr>
            <a:r>
              <a:rPr lang="en-US" sz="3400" dirty="0">
                <a:latin typeface="Berlin Sans FB" panose="020E0602020502020306" pitchFamily="34" charset="0"/>
              </a:rPr>
              <a:t>This rather dry (!) sounding list of cities has drawn the attention of many scholars.  At issue is what were their expressed purpose?  The arrangement of these fortifications do not make a lot of logistical sense.  The northern approach is left completely undefended as are other important routes that enter Judah.  Either earlier fortifications were integrated into this network or these cities had a different purpose.  One scholar suggests that “cities of defense” would better be translated as “cities of restraint!”  This implies Rehoboam was defending his kingdom from internal revolt, not external threats.  In other words, his control over Judah was not very strong, nor was his popularity.</a:t>
            </a:r>
          </a:p>
          <a:p>
            <a:pPr marL="0" indent="0">
              <a:buNone/>
            </a:pPr>
            <a:r>
              <a:rPr lang="en-US" sz="3400" dirty="0">
                <a:latin typeface="Berlin Sans FB" panose="020E0602020502020306" pitchFamily="34" charset="0"/>
              </a:rPr>
              <a:t>Archaeologists have found evidence for </a:t>
            </a:r>
            <a:r>
              <a:rPr lang="en-US" sz="3400" dirty="0" err="1">
                <a:latin typeface="Berlin Sans FB" panose="020E0602020502020306" pitchFamily="34" charset="0"/>
              </a:rPr>
              <a:t>Rehoboam’s</a:t>
            </a:r>
            <a:r>
              <a:rPr lang="en-US" sz="3400" dirty="0">
                <a:latin typeface="Berlin Sans FB" panose="020E0602020502020306" pitchFamily="34" charset="0"/>
              </a:rPr>
              <a:t> construction at some of these sites, but not at others and some have yet to be excavated.  Excavations at Lachish (to the right) have revealed fortifications and a palace from the time of Rehoboam.</a:t>
            </a:r>
          </a:p>
          <a:p>
            <a:pPr marL="0" indent="0">
              <a:buNone/>
            </a:pPr>
            <a:endParaRPr lang="en-US" sz="3400" dirty="0"/>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701"/>
          <a:stretch/>
        </p:blipFill>
        <p:spPr bwMode="auto">
          <a:xfrm>
            <a:off x="5113529" y="762000"/>
            <a:ext cx="3887596"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8599" b="24805"/>
          <a:stretch/>
        </p:blipFill>
        <p:spPr bwMode="auto">
          <a:xfrm>
            <a:off x="5113530" y="5272294"/>
            <a:ext cx="3887596" cy="1449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5101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a:latin typeface="Matura MT Script Capitals" panose="03020802060602070202" pitchFamily="66" charset="0"/>
              </a:rPr>
              <a:t>The Northern Kingdom</a:t>
            </a:r>
          </a:p>
        </p:txBody>
      </p:sp>
      <p:sp>
        <p:nvSpPr>
          <p:cNvPr id="3" name="Content Placeholder 2"/>
          <p:cNvSpPr>
            <a:spLocks noGrp="1"/>
          </p:cNvSpPr>
          <p:nvPr>
            <p:ph idx="1"/>
          </p:nvPr>
        </p:nvSpPr>
        <p:spPr>
          <a:xfrm>
            <a:off x="0" y="762000"/>
            <a:ext cx="5490634" cy="2722841"/>
          </a:xfrm>
        </p:spPr>
        <p:txBody>
          <a:bodyPr>
            <a:normAutofit fontScale="32500" lnSpcReduction="20000"/>
          </a:bodyPr>
          <a:lstStyle/>
          <a:p>
            <a:pPr marL="0" indent="0">
              <a:buNone/>
            </a:pPr>
            <a:r>
              <a:rPr lang="en-US" sz="4500" dirty="0">
                <a:latin typeface="Berlin Sans FB" panose="020E0602020502020306" pitchFamily="34" charset="0"/>
              </a:rPr>
              <a:t>Jeroboam ruled his new kingdom first from the ancient city of Shechem for its central location and for its national and religious history relating to Abraham and Joshua.  The site is known today as Tell </a:t>
            </a:r>
            <a:r>
              <a:rPr lang="en-US" sz="4500" dirty="0" err="1">
                <a:latin typeface="Berlin Sans FB" panose="020E0602020502020306" pitchFamily="34" charset="0"/>
              </a:rPr>
              <a:t>Balatah</a:t>
            </a:r>
            <a:r>
              <a:rPr lang="en-US" sz="4500" dirty="0">
                <a:latin typeface="Berlin Sans FB" panose="020E0602020502020306" pitchFamily="34" charset="0"/>
              </a:rPr>
              <a:t> near Nablus.  The site was extensively excavated by German and American expeditions.</a:t>
            </a:r>
          </a:p>
          <a:p>
            <a:pPr marL="0" indent="0">
              <a:buNone/>
            </a:pPr>
            <a:r>
              <a:rPr lang="en-US" sz="4500" dirty="0">
                <a:latin typeface="Berlin Sans FB" panose="020E0602020502020306" pitchFamily="34" charset="0"/>
              </a:rPr>
              <a:t>Tirzah, a city at the western end of the </a:t>
            </a:r>
            <a:r>
              <a:rPr lang="en-US" sz="4500" dirty="0" err="1">
                <a:latin typeface="Berlin Sans FB" panose="020E0602020502020306" pitchFamily="34" charset="0"/>
              </a:rPr>
              <a:t>Wadi</a:t>
            </a:r>
            <a:r>
              <a:rPr lang="en-US" sz="4500" dirty="0">
                <a:latin typeface="Berlin Sans FB" panose="020E0602020502020306" pitchFamily="34" charset="0"/>
              </a:rPr>
              <a:t> </a:t>
            </a:r>
            <a:r>
              <a:rPr lang="en-US" sz="4500" dirty="0" err="1">
                <a:latin typeface="Berlin Sans FB" panose="020E0602020502020306" pitchFamily="34" charset="0"/>
              </a:rPr>
              <a:t>Far’ia</a:t>
            </a:r>
            <a:r>
              <a:rPr lang="en-US" sz="4500" dirty="0">
                <a:latin typeface="Berlin Sans FB" panose="020E0602020502020306" pitchFamily="34" charset="0"/>
              </a:rPr>
              <a:t>, became the capital during the reigns of </a:t>
            </a:r>
            <a:r>
              <a:rPr lang="en-US" sz="4500" dirty="0" err="1">
                <a:latin typeface="Berlin Sans FB" panose="020E0602020502020306" pitchFamily="34" charset="0"/>
              </a:rPr>
              <a:t>Baasha</a:t>
            </a:r>
            <a:r>
              <a:rPr lang="en-US" sz="4500" dirty="0">
                <a:latin typeface="Berlin Sans FB" panose="020E0602020502020306" pitchFamily="34" charset="0"/>
              </a:rPr>
              <a:t>, </a:t>
            </a:r>
            <a:r>
              <a:rPr lang="en-US" sz="4500" dirty="0" err="1">
                <a:latin typeface="Berlin Sans FB" panose="020E0602020502020306" pitchFamily="34" charset="0"/>
              </a:rPr>
              <a:t>Elah</a:t>
            </a:r>
            <a:r>
              <a:rPr lang="en-US" sz="4500" dirty="0">
                <a:latin typeface="Berlin Sans FB" panose="020E0602020502020306" pitchFamily="34" charset="0"/>
              </a:rPr>
              <a:t>, </a:t>
            </a:r>
            <a:r>
              <a:rPr lang="en-US" sz="4500" dirty="0" err="1">
                <a:latin typeface="Berlin Sans FB" panose="020E0602020502020306" pitchFamily="34" charset="0"/>
              </a:rPr>
              <a:t>Zimri</a:t>
            </a:r>
            <a:r>
              <a:rPr lang="en-US" sz="4500" dirty="0">
                <a:latin typeface="Berlin Sans FB" panose="020E0602020502020306" pitchFamily="34" charset="0"/>
              </a:rPr>
              <a:t> and </a:t>
            </a:r>
            <a:r>
              <a:rPr lang="en-US" sz="4500" dirty="0" err="1">
                <a:latin typeface="Berlin Sans FB" panose="020E0602020502020306" pitchFamily="34" charset="0"/>
              </a:rPr>
              <a:t>Omri</a:t>
            </a:r>
            <a:r>
              <a:rPr lang="en-US" sz="4500" dirty="0">
                <a:latin typeface="Berlin Sans FB" panose="020E0602020502020306" pitchFamily="34" charset="0"/>
              </a:rPr>
              <a:t>.  The site is known today as Tell el-Farah (North).  Roland de Vaux excavated Tirzah from 1946-1960 for the French School of Biblical Archaeology in Jerusalem.</a:t>
            </a:r>
          </a:p>
          <a:p>
            <a:pPr marL="0" indent="0">
              <a:buNone/>
            </a:pPr>
            <a:r>
              <a:rPr lang="en-US" sz="4500" dirty="0">
                <a:latin typeface="Berlin Sans FB" panose="020E0602020502020306" pitchFamily="34" charset="0"/>
              </a:rPr>
              <a:t>Both cities were strategically located and in a much better defensive position than Jerusalem.  </a:t>
            </a:r>
            <a:r>
              <a:rPr lang="en-US" sz="4500" dirty="0" err="1">
                <a:latin typeface="Berlin Sans FB" panose="020E0602020502020306" pitchFamily="34" charset="0"/>
              </a:rPr>
              <a:t>Omri</a:t>
            </a:r>
            <a:r>
              <a:rPr lang="en-US" sz="4500" dirty="0">
                <a:latin typeface="Berlin Sans FB" panose="020E0602020502020306" pitchFamily="34" charset="0"/>
              </a:rPr>
              <a:t> later moved his capital from Tirzah to Samaria (discussed later).</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0634" y="762000"/>
            <a:ext cx="3598334"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484841"/>
            <a:ext cx="2497668" cy="3152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650" y="5108494"/>
            <a:ext cx="1266825" cy="1672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0174" y="3400368"/>
            <a:ext cx="1247775" cy="1660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b="7423"/>
          <a:stretch/>
        </p:blipFill>
        <p:spPr bwMode="auto">
          <a:xfrm>
            <a:off x="76200" y="3685514"/>
            <a:ext cx="4953000" cy="3076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2753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fontScale="90000"/>
          </a:bodyPr>
          <a:lstStyle/>
          <a:p>
            <a:r>
              <a:rPr lang="en-US" dirty="0">
                <a:latin typeface="Matura MT Script Capitals" panose="03020802060602070202" pitchFamily="66" charset="0"/>
              </a:rPr>
              <a:t>The Sanctuaries at Bethel and Dan</a:t>
            </a:r>
          </a:p>
        </p:txBody>
      </p:sp>
      <p:sp>
        <p:nvSpPr>
          <p:cNvPr id="3" name="Content Placeholder 2"/>
          <p:cNvSpPr>
            <a:spLocks noGrp="1"/>
          </p:cNvSpPr>
          <p:nvPr>
            <p:ph idx="1"/>
          </p:nvPr>
        </p:nvSpPr>
        <p:spPr>
          <a:xfrm>
            <a:off x="76200" y="685800"/>
            <a:ext cx="4495800" cy="3124200"/>
          </a:xfrm>
        </p:spPr>
        <p:txBody>
          <a:bodyPr>
            <a:normAutofit fontScale="47500" lnSpcReduction="20000"/>
          </a:bodyPr>
          <a:lstStyle/>
          <a:p>
            <a:pPr marL="0" indent="0" algn="ctr">
              <a:buNone/>
            </a:pPr>
            <a:r>
              <a:rPr lang="en-US" sz="3800" dirty="0">
                <a:latin typeface="Berlin Sans FB" panose="020E0602020502020306" pitchFamily="34" charset="0"/>
              </a:rPr>
              <a:t>The Golden Calves at Bethel and Dan</a:t>
            </a:r>
          </a:p>
          <a:p>
            <a:pPr marL="0" indent="0">
              <a:buNone/>
            </a:pPr>
            <a:r>
              <a:rPr lang="en-US" sz="2500" b="1" baseline="30000" dirty="0">
                <a:latin typeface="Berlin Sans FB" panose="020E0602020502020306" pitchFamily="34" charset="0"/>
              </a:rPr>
              <a:t>25 </a:t>
            </a:r>
            <a:r>
              <a:rPr lang="en-US" sz="2500" dirty="0">
                <a:latin typeface="Berlin Sans FB" panose="020E0602020502020306" pitchFamily="34" charset="0"/>
              </a:rPr>
              <a:t>Then Jeroboam fortified Shechem in the hill country of Ephraim and lived there. From there he went out and built up </a:t>
            </a:r>
            <a:r>
              <a:rPr lang="en-US" sz="2500" dirty="0" err="1">
                <a:latin typeface="Berlin Sans FB" panose="020E0602020502020306" pitchFamily="34" charset="0"/>
              </a:rPr>
              <a:t>Peniel</a:t>
            </a:r>
            <a:r>
              <a:rPr lang="en-US" sz="2500" dirty="0">
                <a:latin typeface="Berlin Sans FB" panose="020E0602020502020306" pitchFamily="34" charset="0"/>
              </a:rPr>
              <a:t>.</a:t>
            </a:r>
          </a:p>
          <a:p>
            <a:pPr marL="0" indent="0">
              <a:buNone/>
            </a:pPr>
            <a:r>
              <a:rPr lang="en-US" sz="2500" b="1" baseline="30000" dirty="0">
                <a:latin typeface="Berlin Sans FB" panose="020E0602020502020306" pitchFamily="34" charset="0"/>
              </a:rPr>
              <a:t>26 </a:t>
            </a:r>
            <a:r>
              <a:rPr lang="en-US" sz="2500" dirty="0">
                <a:latin typeface="Berlin Sans FB" panose="020E0602020502020306" pitchFamily="34" charset="0"/>
              </a:rPr>
              <a:t>Jeroboam thought to himself, “The kingdom will now likely revert to the house of David. </a:t>
            </a:r>
            <a:r>
              <a:rPr lang="en-US" sz="2500" b="1" baseline="30000" dirty="0">
                <a:latin typeface="Berlin Sans FB" panose="020E0602020502020306" pitchFamily="34" charset="0"/>
              </a:rPr>
              <a:t>27 </a:t>
            </a:r>
            <a:r>
              <a:rPr lang="en-US" sz="2500" dirty="0">
                <a:latin typeface="Berlin Sans FB" panose="020E0602020502020306" pitchFamily="34" charset="0"/>
              </a:rPr>
              <a:t>If these people go up to offer sacrifices at the temple of the </a:t>
            </a:r>
            <a:r>
              <a:rPr lang="en-US" sz="2500" cap="small" dirty="0">
                <a:latin typeface="Berlin Sans FB" panose="020E0602020502020306" pitchFamily="34" charset="0"/>
              </a:rPr>
              <a:t>Lord</a:t>
            </a:r>
            <a:r>
              <a:rPr lang="en-US" sz="2500" dirty="0">
                <a:latin typeface="Berlin Sans FB" panose="020E0602020502020306" pitchFamily="34" charset="0"/>
              </a:rPr>
              <a:t> in Jerusalem, they will again give their allegiance to their lord, Rehoboam king of Judah. They will kill me and return to King Rehoboam.”</a:t>
            </a:r>
          </a:p>
          <a:p>
            <a:pPr marL="0" indent="0">
              <a:buNone/>
            </a:pPr>
            <a:r>
              <a:rPr lang="en-US" sz="2500" b="1" baseline="30000" dirty="0">
                <a:latin typeface="Berlin Sans FB" panose="020E0602020502020306" pitchFamily="34" charset="0"/>
              </a:rPr>
              <a:t>28 </a:t>
            </a:r>
            <a:r>
              <a:rPr lang="en-US" sz="2500" dirty="0">
                <a:latin typeface="Berlin Sans FB" panose="020E0602020502020306" pitchFamily="34" charset="0"/>
              </a:rPr>
              <a:t>After seeking advice, the king made two golden calves. He said to the people, “It is too much for you to go up to Jerusalem. Here are your gods, Israel, who brought you up out of Egypt.” </a:t>
            </a:r>
            <a:r>
              <a:rPr lang="en-US" sz="2500" b="1" baseline="30000" dirty="0">
                <a:latin typeface="Berlin Sans FB" panose="020E0602020502020306" pitchFamily="34" charset="0"/>
              </a:rPr>
              <a:t>29 </a:t>
            </a:r>
            <a:r>
              <a:rPr lang="en-US" sz="2500" dirty="0">
                <a:latin typeface="Berlin Sans FB" panose="020E0602020502020306" pitchFamily="34" charset="0"/>
              </a:rPr>
              <a:t>One he set up in Bethel, and the other in Dan.</a:t>
            </a:r>
            <a:r>
              <a:rPr lang="en-US" sz="2500" b="1" baseline="30000" dirty="0">
                <a:latin typeface="Berlin Sans FB" panose="020E0602020502020306" pitchFamily="34" charset="0"/>
              </a:rPr>
              <a:t>30 </a:t>
            </a:r>
            <a:r>
              <a:rPr lang="en-US" sz="2500" dirty="0">
                <a:latin typeface="Berlin Sans FB" panose="020E0602020502020306" pitchFamily="34" charset="0"/>
              </a:rPr>
              <a:t>And this thing became a sin; the people came to worship the one at Bethel and went as far as Dan to worship the other.</a:t>
            </a:r>
          </a:p>
          <a:p>
            <a:pPr marL="0" indent="0">
              <a:buNone/>
            </a:pPr>
            <a:r>
              <a:rPr lang="en-US" sz="2900" dirty="0">
                <a:latin typeface="Berlin Sans FB" panose="020E0602020502020306" pitchFamily="34" charset="0"/>
              </a:rPr>
              <a:t>At Dan, the sacred precinct built by Jeroboam, including the high place and altar platform for the Golden Calf have been discovered and partially restored.  Also Found was a scepter head for a priest and incense shovels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4736440"/>
            <a:ext cx="3541224" cy="2045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47088"/>
            <a:ext cx="4496870" cy="2595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195" y="4042216"/>
            <a:ext cx="3432776" cy="2756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08967" y="5671304"/>
            <a:ext cx="1676400" cy="1110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4632" y="3453223"/>
            <a:ext cx="1525070" cy="217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01407" y="3450965"/>
            <a:ext cx="1788510" cy="1189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s://ferrelljenkins.files.wordpress.com/2012/09/bull-bronze-samaria-region_im_fjenkins091312_141t.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3777" b="1875"/>
          <a:stretch/>
        </p:blipFill>
        <p:spPr bwMode="auto">
          <a:xfrm>
            <a:off x="4133331" y="3590958"/>
            <a:ext cx="1342506" cy="1085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506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Autofit/>
          </a:bodyPr>
          <a:lstStyle/>
          <a:p>
            <a:r>
              <a:rPr lang="en-US" sz="3400" dirty="0">
                <a:latin typeface="Matura MT Script Capitals" panose="03020802060602070202" pitchFamily="66" charset="0"/>
              </a:rPr>
              <a:t>Samaria:  Capital of the Northern Kingdom</a:t>
            </a:r>
          </a:p>
        </p:txBody>
      </p:sp>
      <p:sp>
        <p:nvSpPr>
          <p:cNvPr id="3" name="Content Placeholder 2"/>
          <p:cNvSpPr>
            <a:spLocks noGrp="1"/>
          </p:cNvSpPr>
          <p:nvPr>
            <p:ph idx="1"/>
          </p:nvPr>
        </p:nvSpPr>
        <p:spPr>
          <a:xfrm>
            <a:off x="0" y="685800"/>
            <a:ext cx="2971800" cy="2620224"/>
          </a:xfrm>
        </p:spPr>
        <p:txBody>
          <a:bodyPr>
            <a:normAutofit fontScale="40000" lnSpcReduction="20000"/>
          </a:bodyPr>
          <a:lstStyle/>
          <a:p>
            <a:pPr marL="0" indent="0">
              <a:buNone/>
            </a:pPr>
            <a:r>
              <a:rPr lang="en-US" dirty="0">
                <a:latin typeface="Berlin Sans FB" panose="020E0602020502020306" pitchFamily="34" charset="0"/>
              </a:rPr>
              <a:t>King </a:t>
            </a:r>
            <a:r>
              <a:rPr lang="en-US" dirty="0" err="1">
                <a:latin typeface="Berlin Sans FB" panose="020E0602020502020306" pitchFamily="34" charset="0"/>
              </a:rPr>
              <a:t>Omri</a:t>
            </a:r>
            <a:r>
              <a:rPr lang="en-US" dirty="0">
                <a:latin typeface="Berlin Sans FB" panose="020E0602020502020306" pitchFamily="34" charset="0"/>
              </a:rPr>
              <a:t> purchased the hill of Samaria from </a:t>
            </a:r>
            <a:r>
              <a:rPr lang="en-US" dirty="0" err="1">
                <a:latin typeface="Berlin Sans FB" panose="020E0602020502020306" pitchFamily="34" charset="0"/>
              </a:rPr>
              <a:t>Shemer</a:t>
            </a:r>
            <a:r>
              <a:rPr lang="en-US" dirty="0">
                <a:latin typeface="Berlin Sans FB" panose="020E0602020502020306" pitchFamily="34" charset="0"/>
              </a:rPr>
              <a:t> and built a lavish and extensive city, including a rectangular acropolis, with palaces and a pool.  A century later, Jeroboam II extended this acropolis.  The lower city of Samaria was very large, as befitting a royal capital.  A recent study has suggested a wall course around the city, based upon surveys and aerial photos.  Later (first century AD) construction by the Romans obliterated much of the earlier remains, save for foundational levels.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0624" y="685800"/>
            <a:ext cx="1862984" cy="1248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4818"/>
          <a:stretch/>
        </p:blipFill>
        <p:spPr bwMode="auto">
          <a:xfrm>
            <a:off x="4161239" y="3351266"/>
            <a:ext cx="4858936" cy="3468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351266"/>
            <a:ext cx="3849716" cy="34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59"/>
          <a:stretch/>
        </p:blipFill>
        <p:spPr bwMode="auto">
          <a:xfrm>
            <a:off x="3059840" y="2038350"/>
            <a:ext cx="1873768" cy="1214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656530"/>
            <a:ext cx="4013256" cy="2615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7218965"/>
      </p:ext>
    </p:extLst>
  </p:cSld>
  <p:clrMapOvr>
    <a:masterClrMapping/>
  </p:clrMapOvr>
</p:sld>
</file>

<file path=ppt/theme/theme1.xml><?xml version="1.0" encoding="utf-8"?>
<a:theme xmlns:a="http://schemas.openxmlformats.org/drawingml/2006/main" name="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1303</TotalTime>
  <Words>5831</Words>
  <Application>Microsoft Office PowerPoint</Application>
  <PresentationFormat>On-screen Show (4:3)</PresentationFormat>
  <Paragraphs>134</Paragraphs>
  <Slides>40</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40</vt:i4>
      </vt:variant>
    </vt:vector>
  </HeadingPairs>
  <TitlesOfParts>
    <vt:vector size="47" baseType="lpstr">
      <vt:lpstr>Arial</vt:lpstr>
      <vt:lpstr>Berlin Sans FB</vt:lpstr>
      <vt:lpstr>Calibri</vt:lpstr>
      <vt:lpstr>Calibri Light</vt:lpstr>
      <vt:lpstr>Matura MT Script Capitals</vt:lpstr>
      <vt:lpstr>Office Theme</vt:lpstr>
      <vt:lpstr>1_Office Theme</vt:lpstr>
      <vt:lpstr>The Archaeology of the Divided Monarchies  of Israel and Judah</vt:lpstr>
      <vt:lpstr>Introduction to the Books of Kings  and Chronicles</vt:lpstr>
      <vt:lpstr>The Divided Monarchy of Israel and Judah</vt:lpstr>
      <vt:lpstr>The Raid of Shishak</vt:lpstr>
      <vt:lpstr>The Route of Shishak’s Raid</vt:lpstr>
      <vt:lpstr>Rehoboam’s Fortified Cities</vt:lpstr>
      <vt:lpstr>The Northern Kingdom</vt:lpstr>
      <vt:lpstr>The Sanctuaries at Bethel and Dan</vt:lpstr>
      <vt:lpstr>Samaria:  Capital of the Northern Kingdom</vt:lpstr>
      <vt:lpstr>The Samaria Ostraca and Pottery</vt:lpstr>
      <vt:lpstr>Royal Cities of Israel: Hazor </vt:lpstr>
      <vt:lpstr>Royal Cities of Israel:  Megiddo</vt:lpstr>
      <vt:lpstr>Megiddo:  Additional Features</vt:lpstr>
      <vt:lpstr>Royal Cities of Israel:  Jezreel</vt:lpstr>
      <vt:lpstr>Monumental Art:  The Volute Capital</vt:lpstr>
      <vt:lpstr>Monumental Art:  Window Balustrades</vt:lpstr>
      <vt:lpstr>The Pillar Figurines of Judah</vt:lpstr>
      <vt:lpstr>Religious Art:  Cultic Bulls</vt:lpstr>
      <vt:lpstr>Ancient Ivories from Samaria</vt:lpstr>
      <vt:lpstr>The Woman at the Window</vt:lpstr>
      <vt:lpstr>Israelite Iconography</vt:lpstr>
      <vt:lpstr>The Ta’anach Cult Stand</vt:lpstr>
      <vt:lpstr>Battle of Qarqar in 853 BC</vt:lpstr>
      <vt:lpstr>The Death of Ahab at Ramoth Gilead</vt:lpstr>
      <vt:lpstr>Elijah and Elisha:  Prophets of God</vt:lpstr>
      <vt:lpstr>Rise and Fall of the Northern Kingdom</vt:lpstr>
      <vt:lpstr>Judah and her Neighbors during the Reign of Jehoshaphat</vt:lpstr>
      <vt:lpstr>The Mesha Stele</vt:lpstr>
      <vt:lpstr>The En Gedi Region</vt:lpstr>
      <vt:lpstr>Views from the Biblical “Ascent of Ziz”:  The Climb from the Dead Sea, through the Judean Desert to the Hill Country and Tekoa</vt:lpstr>
      <vt:lpstr>The Ascent of Ziz at the Desert of Tekoa: View to the Southeast from near Tekoa</vt:lpstr>
      <vt:lpstr>The Valley of Berakah</vt:lpstr>
      <vt:lpstr>The Joash Stele</vt:lpstr>
      <vt:lpstr>PowerPoint Presentation</vt:lpstr>
      <vt:lpstr>The Reign of Uzziah of Judah (792-740 BC)</vt:lpstr>
      <vt:lpstr>Hezekiah and the Assyrian Crisis</vt:lpstr>
      <vt:lpstr>The Babylonian Exile</vt:lpstr>
      <vt:lpstr>PowerPoint Presentation</vt:lpstr>
      <vt:lpstr>1 Kings 22:6-18</vt:lpstr>
      <vt:lpstr>Jehoshaphat’s Holy War (2 Chronicles 20:1-30)</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Judean Desert</dc:title>
  <dc:creator>Hudon, Jeffrey</dc:creator>
  <cp:lastModifiedBy>Jeff Hudon</cp:lastModifiedBy>
  <cp:revision>93</cp:revision>
  <dcterms:modified xsi:type="dcterms:W3CDTF">2023-08-17T12:07:34Z</dcterms:modified>
</cp:coreProperties>
</file>