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93" r:id="rId2"/>
    <p:sldId id="286" r:id="rId3"/>
    <p:sldId id="261" r:id="rId4"/>
    <p:sldId id="278" r:id="rId5"/>
    <p:sldId id="257" r:id="rId6"/>
    <p:sldId id="267" r:id="rId7"/>
    <p:sldId id="279" r:id="rId8"/>
    <p:sldId id="280" r:id="rId9"/>
    <p:sldId id="283" r:id="rId10"/>
    <p:sldId id="288" r:id="rId11"/>
    <p:sldId id="289" r:id="rId12"/>
    <p:sldId id="256" r:id="rId13"/>
    <p:sldId id="282" r:id="rId14"/>
    <p:sldId id="270" r:id="rId15"/>
    <p:sldId id="268" r:id="rId16"/>
    <p:sldId id="263" r:id="rId17"/>
    <p:sldId id="271" r:id="rId18"/>
    <p:sldId id="272" r:id="rId19"/>
    <p:sldId id="274" r:id="rId20"/>
    <p:sldId id="273" r:id="rId21"/>
    <p:sldId id="275" r:id="rId22"/>
    <p:sldId id="276" r:id="rId23"/>
    <p:sldId id="265" r:id="rId24"/>
    <p:sldId id="295" r:id="rId25"/>
    <p:sldId id="264" r:id="rId26"/>
    <p:sldId id="296" r:id="rId27"/>
    <p:sldId id="266" r:id="rId28"/>
    <p:sldId id="277" r:id="rId29"/>
    <p:sldId id="292" r:id="rId30"/>
    <p:sldId id="259" r:id="rId31"/>
    <p:sldId id="285" r:id="rId32"/>
    <p:sldId id="260" r:id="rId33"/>
    <p:sldId id="294" r:id="rId34"/>
    <p:sldId id="269" r:id="rId35"/>
    <p:sldId id="302" r:id="rId36"/>
    <p:sldId id="297" r:id="rId37"/>
    <p:sldId id="299" r:id="rId38"/>
    <p:sldId id="300" r:id="rId39"/>
    <p:sldId id="298" r:id="rId40"/>
    <p:sldId id="301" r:id="rId41"/>
    <p:sldId id="284" r:id="rId42"/>
    <p:sldId id="303" r:id="rId43"/>
    <p:sldId id="287" r:id="rId44"/>
    <p:sldId id="290" r:id="rId45"/>
    <p:sldId id="29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162"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93A1A4-135B-440C-82EB-A59EF7355F10}" type="datetimeFigureOut">
              <a:rPr lang="en-US" smtClean="0"/>
              <a:t>8/16/2023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7E2AE-3931-4077-B119-A0440954AEFF}" type="slidenum">
              <a:rPr lang="en-US" smtClean="0"/>
              <a:t>‹#›</a:t>
            </a:fld>
            <a:endParaRPr lang="en-US"/>
          </a:p>
        </p:txBody>
      </p:sp>
    </p:spTree>
    <p:extLst>
      <p:ext uri="{BB962C8B-B14F-4D97-AF65-F5344CB8AC3E}">
        <p14:creationId xmlns:p14="http://schemas.microsoft.com/office/powerpoint/2010/main" val="241512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biblehub.com/1_kings/9-11.htm"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biblehub.com/1_kings/9-14.htm" TargetMode="External"/><Relationship Id="rId4" Type="http://schemas.openxmlformats.org/officeDocument/2006/relationships/hyperlink" Target="http://biblehub.com/1_kings/9-13.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7E2AE-3931-4077-B119-A0440954AEFF}" type="slidenum">
              <a:rPr lang="en-US" smtClean="0"/>
              <a:t>3</a:t>
            </a:fld>
            <a:endParaRPr lang="en-US"/>
          </a:p>
        </p:txBody>
      </p:sp>
    </p:spTree>
    <p:extLst>
      <p:ext uri="{BB962C8B-B14F-4D97-AF65-F5344CB8AC3E}">
        <p14:creationId xmlns:p14="http://schemas.microsoft.com/office/powerpoint/2010/main" val="172876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granted riches,</a:t>
            </a:r>
            <a:r>
              <a:rPr lang="en-US" baseline="0" dirty="0"/>
              <a:t> long life and victory over enemies</a:t>
            </a:r>
            <a:endParaRPr lang="en-US" dirty="0"/>
          </a:p>
        </p:txBody>
      </p:sp>
      <p:sp>
        <p:nvSpPr>
          <p:cNvPr id="4" name="Slide Number Placeholder 3"/>
          <p:cNvSpPr>
            <a:spLocks noGrp="1"/>
          </p:cNvSpPr>
          <p:nvPr>
            <p:ph type="sldNum" sz="quarter" idx="10"/>
          </p:nvPr>
        </p:nvSpPr>
        <p:spPr/>
        <p:txBody>
          <a:bodyPr/>
          <a:lstStyle/>
          <a:p>
            <a:fld id="{A3F7E2AE-3931-4077-B119-A0440954AEFF}" type="slidenum">
              <a:rPr lang="en-US" smtClean="0"/>
              <a:t>5</a:t>
            </a:fld>
            <a:endParaRPr lang="en-US"/>
          </a:p>
        </p:txBody>
      </p:sp>
    </p:spTree>
    <p:extLst>
      <p:ext uri="{BB962C8B-B14F-4D97-AF65-F5344CB8AC3E}">
        <p14:creationId xmlns:p14="http://schemas.microsoft.com/office/powerpoint/2010/main" val="294028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 Ernest Wright, The Provinces of Solomon, </a:t>
            </a:r>
            <a:r>
              <a:rPr lang="en-US" altLang="en-US" i="1"/>
              <a:t>Eretz Israel </a:t>
            </a:r>
            <a:r>
              <a:rPr lang="en-US" altLang="en-US"/>
              <a:t>8 (E. L. Sukenik Memorial Volume): 67*-68*</a:t>
            </a:r>
          </a:p>
          <a:p>
            <a:r>
              <a:rPr lang="en-US" altLang="en-US"/>
              <a:t>Ernst Axel Knauf, King Solomon's Copper Supply: E. Lipinski ed., </a:t>
            </a:r>
            <a:r>
              <a:rPr lang="en-US" altLang="en-US" i="1"/>
              <a:t>Phoenicia and the Bible</a:t>
            </a:r>
            <a:r>
              <a:rPr lang="en-US" altLang="en-US"/>
              <a:t>: Studia Phoenicia XI. Leuven:</a:t>
            </a:r>
          </a:p>
          <a:p>
            <a:r>
              <a:rPr lang="en-US" altLang="en-US"/>
              <a:t>Peeters, 1991, 167-186.</a:t>
            </a:r>
          </a:p>
          <a:p>
            <a:r>
              <a:rPr lang="en-US" altLang="en-US"/>
              <a:t>Alt, Noth, Wright, Aharoni emend the LXX reading</a:t>
            </a:r>
          </a:p>
          <a:p>
            <a:r>
              <a:rPr lang="en-US" altLang="en-US"/>
              <a:t>Albright (corrupt, emends to Judah), Oded, Na’aman (emends to Judah), Kallai (follows MT but locates district around Heshbon).</a:t>
            </a:r>
          </a:p>
          <a:p>
            <a:r>
              <a:rPr lang="en-US" altLang="en-US"/>
              <a:t>Rainey (Rainey and Notley 2006: 177) restores Heshbon to the list, but rejects Gad as Gilead referred to the entire Israelite settlement in Transjordan.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6400">
                <a:solidFill>
                  <a:srgbClr val="595650"/>
                </a:solidFill>
                <a:latin typeface="Baskerville" charset="0"/>
                <a:ea typeface="ヒラギノ明朝 ProN W3" charset="-128"/>
                <a:sym typeface="Baskerville" charset="0"/>
              </a:defRPr>
            </a:lvl1pPr>
            <a:lvl2pPr marL="742950" indent="-285750" eaLnBrk="0" hangingPunct="0">
              <a:defRPr sz="6400">
                <a:solidFill>
                  <a:srgbClr val="595650"/>
                </a:solidFill>
                <a:latin typeface="Baskerville" charset="0"/>
                <a:ea typeface="ヒラギノ明朝 ProN W3" charset="-128"/>
                <a:sym typeface="Baskerville" charset="0"/>
              </a:defRPr>
            </a:lvl2pPr>
            <a:lvl3pPr marL="1143000" indent="-228600" eaLnBrk="0" hangingPunct="0">
              <a:defRPr sz="6400">
                <a:solidFill>
                  <a:srgbClr val="595650"/>
                </a:solidFill>
                <a:latin typeface="Baskerville" charset="0"/>
                <a:ea typeface="ヒラギノ明朝 ProN W3" charset="-128"/>
                <a:sym typeface="Baskerville" charset="0"/>
              </a:defRPr>
            </a:lvl3pPr>
            <a:lvl4pPr marL="1600200" indent="-228600" eaLnBrk="0" hangingPunct="0">
              <a:defRPr sz="6400">
                <a:solidFill>
                  <a:srgbClr val="595650"/>
                </a:solidFill>
                <a:latin typeface="Baskerville" charset="0"/>
                <a:ea typeface="ヒラギノ明朝 ProN W3" charset="-128"/>
                <a:sym typeface="Baskerville" charset="0"/>
              </a:defRPr>
            </a:lvl4pPr>
            <a:lvl5pPr marL="2057400" indent="-228600" eaLnBrk="0" hangingPunct="0">
              <a:defRPr sz="6400">
                <a:solidFill>
                  <a:srgbClr val="595650"/>
                </a:solidFill>
                <a:latin typeface="Baskerville" charset="0"/>
                <a:ea typeface="ヒラギノ明朝 ProN W3" charset="-128"/>
                <a:sym typeface="Baskerville" charset="0"/>
              </a:defRPr>
            </a:lvl5pPr>
            <a:lvl6pPr marL="2514600" indent="-228600" algn="ctr" eaLnBrk="0" fontAlgn="base" hangingPunct="0">
              <a:spcBef>
                <a:spcPct val="0"/>
              </a:spcBef>
              <a:spcAft>
                <a:spcPct val="0"/>
              </a:spcAft>
              <a:defRPr sz="6400">
                <a:solidFill>
                  <a:srgbClr val="595650"/>
                </a:solidFill>
                <a:latin typeface="Baskerville" charset="0"/>
                <a:ea typeface="ヒラギノ明朝 ProN W3" charset="-128"/>
                <a:sym typeface="Baskerville" charset="0"/>
              </a:defRPr>
            </a:lvl6pPr>
            <a:lvl7pPr marL="2971800" indent="-228600" algn="ctr" eaLnBrk="0" fontAlgn="base" hangingPunct="0">
              <a:spcBef>
                <a:spcPct val="0"/>
              </a:spcBef>
              <a:spcAft>
                <a:spcPct val="0"/>
              </a:spcAft>
              <a:defRPr sz="6400">
                <a:solidFill>
                  <a:srgbClr val="595650"/>
                </a:solidFill>
                <a:latin typeface="Baskerville" charset="0"/>
                <a:ea typeface="ヒラギノ明朝 ProN W3" charset="-128"/>
                <a:sym typeface="Baskerville" charset="0"/>
              </a:defRPr>
            </a:lvl7pPr>
            <a:lvl8pPr marL="3429000" indent="-228600" algn="ctr" eaLnBrk="0" fontAlgn="base" hangingPunct="0">
              <a:spcBef>
                <a:spcPct val="0"/>
              </a:spcBef>
              <a:spcAft>
                <a:spcPct val="0"/>
              </a:spcAft>
              <a:defRPr sz="6400">
                <a:solidFill>
                  <a:srgbClr val="595650"/>
                </a:solidFill>
                <a:latin typeface="Baskerville" charset="0"/>
                <a:ea typeface="ヒラギノ明朝 ProN W3" charset="-128"/>
                <a:sym typeface="Baskerville" charset="0"/>
              </a:defRPr>
            </a:lvl8pPr>
            <a:lvl9pPr marL="3886200" indent="-228600" algn="ctr" eaLnBrk="0" fontAlgn="base" hangingPunct="0">
              <a:spcBef>
                <a:spcPct val="0"/>
              </a:spcBef>
              <a:spcAft>
                <a:spcPct val="0"/>
              </a:spcAft>
              <a:defRPr sz="6400">
                <a:solidFill>
                  <a:srgbClr val="595650"/>
                </a:solidFill>
                <a:latin typeface="Baskerville" charset="0"/>
                <a:ea typeface="ヒラギノ明朝 ProN W3" charset="-128"/>
                <a:sym typeface="Baskerville" charset="0"/>
              </a:defRPr>
            </a:lvl9pPr>
          </a:lstStyle>
          <a:p>
            <a:pPr eaLnBrk="1" hangingPunct="1"/>
            <a:fld id="{5EAE7EA3-F04B-4BAE-A224-83A4F648C7D4}" type="slidenum">
              <a:rPr lang="en-US" altLang="en-US" sz="1200" smtClean="0"/>
              <a:pPr eaLnBrk="1" hangingPunct="1"/>
              <a:t>10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7E2AE-3931-4077-B119-A0440954AEFF}" type="slidenum">
              <a:rPr lang="en-US" smtClean="0"/>
              <a:t>17</a:t>
            </a:fld>
            <a:endParaRPr lang="en-US"/>
          </a:p>
        </p:txBody>
      </p:sp>
    </p:spTree>
    <p:extLst>
      <p:ext uri="{BB962C8B-B14F-4D97-AF65-F5344CB8AC3E}">
        <p14:creationId xmlns:p14="http://schemas.microsoft.com/office/powerpoint/2010/main" val="337515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two photos</a:t>
            </a:r>
            <a:r>
              <a:rPr lang="en-US" baseline="0" dirty="0"/>
              <a:t> are the new tripartite building and the old tripartite building at </a:t>
            </a:r>
            <a:r>
              <a:rPr lang="en-US" baseline="0"/>
              <a:t>Hazor</a:t>
            </a:r>
            <a:endParaRPr lang="en-US"/>
          </a:p>
        </p:txBody>
      </p:sp>
      <p:sp>
        <p:nvSpPr>
          <p:cNvPr id="4" name="Slide Number Placeholder 3"/>
          <p:cNvSpPr>
            <a:spLocks noGrp="1"/>
          </p:cNvSpPr>
          <p:nvPr>
            <p:ph type="sldNum" sz="quarter" idx="10"/>
          </p:nvPr>
        </p:nvSpPr>
        <p:spPr/>
        <p:txBody>
          <a:bodyPr/>
          <a:lstStyle/>
          <a:p>
            <a:fld id="{A3F7E2AE-3931-4077-B119-A0440954AEFF}" type="slidenum">
              <a:rPr lang="en-US" smtClean="0"/>
              <a:t>30</a:t>
            </a:fld>
            <a:endParaRPr lang="en-US"/>
          </a:p>
        </p:txBody>
      </p:sp>
    </p:spTree>
    <p:extLst>
      <p:ext uri="{BB962C8B-B14F-4D97-AF65-F5344CB8AC3E}">
        <p14:creationId xmlns:p14="http://schemas.microsoft.com/office/powerpoint/2010/main" val="4212572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Ancient </a:t>
            </a:r>
            <a:r>
              <a:rPr lang="en-US" sz="1200" b="0" i="0" kern="1200" dirty="0" err="1">
                <a:solidFill>
                  <a:schemeClr val="tx1"/>
                </a:solidFill>
                <a:effectLst/>
                <a:latin typeface="+mn-lt"/>
                <a:ea typeface="+mn-ea"/>
                <a:cs typeface="+mn-cs"/>
              </a:rPr>
              <a:t>Marib</a:t>
            </a:r>
            <a:r>
              <a:rPr lang="en-US" sz="1200" b="0" i="0" kern="1200" dirty="0">
                <a:solidFill>
                  <a:schemeClr val="tx1"/>
                </a:solidFill>
                <a:effectLst/>
                <a:latin typeface="+mn-lt"/>
                <a:ea typeface="+mn-ea"/>
                <a:cs typeface="+mn-cs"/>
              </a:rPr>
              <a:t>, Capital of the </a:t>
            </a:r>
            <a:r>
              <a:rPr lang="en-US" sz="1200" b="0" i="0" kern="1200" dirty="0" err="1">
                <a:solidFill>
                  <a:schemeClr val="tx1"/>
                </a:solidFill>
                <a:effectLst/>
                <a:latin typeface="+mn-lt"/>
                <a:ea typeface="+mn-ea"/>
                <a:cs typeface="+mn-cs"/>
              </a:rPr>
              <a:t>Sabaeans</a:t>
            </a:r>
            <a:endParaRPr lang="en-US" dirty="0"/>
          </a:p>
        </p:txBody>
      </p:sp>
      <p:sp>
        <p:nvSpPr>
          <p:cNvPr id="4" name="Slide Number Placeholder 3"/>
          <p:cNvSpPr>
            <a:spLocks noGrp="1"/>
          </p:cNvSpPr>
          <p:nvPr>
            <p:ph type="sldNum" sz="quarter" idx="10"/>
          </p:nvPr>
        </p:nvSpPr>
        <p:spPr/>
        <p:txBody>
          <a:bodyPr/>
          <a:lstStyle/>
          <a:p>
            <a:fld id="{A3F7E2AE-3931-4077-B119-A0440954AEFF}" type="slidenum">
              <a:rPr lang="en-US" smtClean="0"/>
              <a:t>32</a:t>
            </a:fld>
            <a:endParaRPr lang="en-US"/>
          </a:p>
        </p:txBody>
      </p:sp>
    </p:spTree>
    <p:extLst>
      <p:ext uri="{BB962C8B-B14F-4D97-AF65-F5344CB8AC3E}">
        <p14:creationId xmlns:p14="http://schemas.microsoft.com/office/powerpoint/2010/main" val="46096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Horvat</a:t>
            </a:r>
            <a:r>
              <a:rPr lang="en-US" dirty="0"/>
              <a:t> Rosh </a:t>
            </a:r>
            <a:r>
              <a:rPr lang="en-US" dirty="0" err="1"/>
              <a:t>Zayit</a:t>
            </a:r>
            <a:r>
              <a:rPr lang="en-US" dirty="0"/>
              <a:t>:  </a:t>
            </a:r>
            <a:r>
              <a:rPr lang="en-US" sz="1200" b="0" i="0" kern="1200" dirty="0">
                <a:solidFill>
                  <a:schemeClr val="tx1"/>
                </a:solidFill>
                <a:effectLst/>
                <a:latin typeface="+mn-lt"/>
                <a:ea typeface="+mn-ea"/>
                <a:cs typeface="+mn-cs"/>
              </a:rPr>
              <a:t>It came about at the end of twenty years in which Solomon had built the two houses, the house of the LORD and the king's house </a:t>
            </a:r>
            <a:r>
              <a:rPr lang="en-US" sz="1200" b="0" i="0" u="none" strike="noStrike" kern="1200" dirty="0">
                <a:solidFill>
                  <a:schemeClr val="tx1"/>
                </a:solidFill>
                <a:effectLst/>
                <a:latin typeface="+mn-lt"/>
                <a:ea typeface="+mn-ea"/>
                <a:cs typeface="+mn-cs"/>
                <a:hlinkClick r:id="rId3"/>
              </a:rPr>
              <a:t>11</a:t>
            </a:r>
            <a:r>
              <a:rPr lang="en-US" sz="1200" b="0" i="0" kern="1200" dirty="0">
                <a:solidFill>
                  <a:schemeClr val="tx1"/>
                </a:solidFill>
                <a:effectLst/>
                <a:latin typeface="+mn-lt"/>
                <a:ea typeface="+mn-ea"/>
                <a:cs typeface="+mn-cs"/>
              </a:rPr>
              <a:t>(Hiram king of </a:t>
            </a:r>
            <a:r>
              <a:rPr lang="en-US" sz="1200" b="0" i="0" kern="1200" dirty="0" err="1">
                <a:solidFill>
                  <a:schemeClr val="tx1"/>
                </a:solidFill>
                <a:effectLst/>
                <a:latin typeface="+mn-lt"/>
                <a:ea typeface="+mn-ea"/>
                <a:cs typeface="+mn-cs"/>
              </a:rPr>
              <a:t>Tyre</a:t>
            </a:r>
            <a:r>
              <a:rPr lang="en-US" sz="1200" b="0" i="0" kern="1200" dirty="0">
                <a:solidFill>
                  <a:schemeClr val="tx1"/>
                </a:solidFill>
                <a:effectLst/>
                <a:latin typeface="+mn-lt"/>
                <a:ea typeface="+mn-ea"/>
                <a:cs typeface="+mn-cs"/>
              </a:rPr>
              <a:t> had supplied Solomon with cedar and cypress timber and gold according to all his desire), then King Solomon gave Hiram twenty cities in the land of Galilee.  So Hiram came out from </a:t>
            </a:r>
            <a:r>
              <a:rPr lang="en-US" sz="1200" b="0" i="0" kern="1200" dirty="0" err="1">
                <a:solidFill>
                  <a:schemeClr val="tx1"/>
                </a:solidFill>
                <a:effectLst/>
                <a:latin typeface="+mn-lt"/>
                <a:ea typeface="+mn-ea"/>
                <a:cs typeface="+mn-cs"/>
              </a:rPr>
              <a:t>Tyre</a:t>
            </a:r>
            <a:r>
              <a:rPr lang="en-US" sz="1200" b="0" i="0" kern="1200" dirty="0">
                <a:solidFill>
                  <a:schemeClr val="tx1"/>
                </a:solidFill>
                <a:effectLst/>
                <a:latin typeface="+mn-lt"/>
                <a:ea typeface="+mn-ea"/>
                <a:cs typeface="+mn-cs"/>
              </a:rPr>
              <a:t> to see the cities which Solomon had given him, and they did not please him. </a:t>
            </a:r>
            <a:r>
              <a:rPr lang="en-US" sz="1200" b="0" i="0" u="none" strike="noStrike" kern="1200" dirty="0">
                <a:solidFill>
                  <a:schemeClr val="tx1"/>
                </a:solidFill>
                <a:effectLst/>
                <a:latin typeface="+mn-lt"/>
                <a:ea typeface="+mn-ea"/>
                <a:cs typeface="+mn-cs"/>
                <a:hlinkClick r:id="rId4"/>
              </a:rPr>
              <a:t>13</a:t>
            </a:r>
            <a:r>
              <a:rPr lang="en-US" sz="1200" b="0" i="0" kern="1200" dirty="0">
                <a:solidFill>
                  <a:schemeClr val="tx1"/>
                </a:solidFill>
                <a:effectLst/>
                <a:latin typeface="+mn-lt"/>
                <a:ea typeface="+mn-ea"/>
                <a:cs typeface="+mn-cs"/>
              </a:rPr>
              <a:t>He said, "What are these cities which you have given me, my brother?" So they were called the land of </a:t>
            </a:r>
            <a:r>
              <a:rPr lang="en-US" sz="1200" b="0" i="0" kern="1200" dirty="0" err="1">
                <a:solidFill>
                  <a:schemeClr val="tx1"/>
                </a:solidFill>
                <a:effectLst/>
                <a:latin typeface="+mn-lt"/>
                <a:ea typeface="+mn-ea"/>
                <a:cs typeface="+mn-cs"/>
              </a:rPr>
              <a:t>Cabul</a:t>
            </a:r>
            <a:r>
              <a:rPr lang="en-US" sz="1200" b="0" i="0" kern="1200" dirty="0">
                <a:solidFill>
                  <a:schemeClr val="tx1"/>
                </a:solidFill>
                <a:effectLst/>
                <a:latin typeface="+mn-lt"/>
                <a:ea typeface="+mn-ea"/>
                <a:cs typeface="+mn-cs"/>
              </a:rPr>
              <a:t> to this day. </a:t>
            </a:r>
            <a:r>
              <a:rPr lang="en-US" sz="1200" b="0" i="0" u="none" strike="noStrike" kern="1200" dirty="0">
                <a:solidFill>
                  <a:schemeClr val="tx1"/>
                </a:solidFill>
                <a:effectLst/>
                <a:latin typeface="+mn-lt"/>
                <a:ea typeface="+mn-ea"/>
                <a:cs typeface="+mn-cs"/>
                <a:hlinkClick r:id="rId5"/>
              </a:rPr>
              <a:t>14</a:t>
            </a:r>
            <a:r>
              <a:rPr lang="en-US" sz="1200" b="0" i="0" kern="1200" dirty="0">
                <a:solidFill>
                  <a:schemeClr val="tx1"/>
                </a:solidFill>
                <a:effectLst/>
                <a:latin typeface="+mn-lt"/>
                <a:ea typeface="+mn-ea"/>
                <a:cs typeface="+mn-cs"/>
              </a:rPr>
              <a:t>And Hiram sent to the king 120 talents of gold.</a:t>
            </a:r>
            <a:endParaRPr lang="en-US" dirty="0"/>
          </a:p>
        </p:txBody>
      </p:sp>
      <p:sp>
        <p:nvSpPr>
          <p:cNvPr id="4" name="Slide Number Placeholder 3"/>
          <p:cNvSpPr>
            <a:spLocks noGrp="1"/>
          </p:cNvSpPr>
          <p:nvPr>
            <p:ph type="sldNum" sz="quarter" idx="10"/>
          </p:nvPr>
        </p:nvSpPr>
        <p:spPr/>
        <p:txBody>
          <a:bodyPr/>
          <a:lstStyle/>
          <a:p>
            <a:fld id="{A3F7E2AE-3931-4077-B119-A0440954AEFF}" type="slidenum">
              <a:rPr lang="en-US" smtClean="0"/>
              <a:t>41</a:t>
            </a:fld>
            <a:endParaRPr lang="en-US"/>
          </a:p>
        </p:txBody>
      </p:sp>
    </p:spTree>
    <p:extLst>
      <p:ext uri="{BB962C8B-B14F-4D97-AF65-F5344CB8AC3E}">
        <p14:creationId xmlns:p14="http://schemas.microsoft.com/office/powerpoint/2010/main" val="1022056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019866-A12B-4767-B7D5-DAF6C84DC697}"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19866-A12B-4767-B7D5-DAF6C84DC697}"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19866-A12B-4767-B7D5-DAF6C84DC697}"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19866-A12B-4767-B7D5-DAF6C84DC697}"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019866-A12B-4767-B7D5-DAF6C84DC697}"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019866-A12B-4767-B7D5-DAF6C84DC697}"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019866-A12B-4767-B7D5-DAF6C84DC697}"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019866-A12B-4767-B7D5-DAF6C84DC697}"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019866-A12B-4767-B7D5-DAF6C84DC697}"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019866-A12B-4767-B7D5-DAF6C84DC697}"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019866-A12B-4767-B7D5-DAF6C84DC697}"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B7820-6228-48C2-B4C7-488E6FFE47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19866-A12B-4767-B7D5-DAF6C84DC697}" type="datetimeFigureOut">
              <a:rPr lang="en-US" smtClean="0"/>
              <a:t>8/16/2023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B7820-6228-48C2-B4C7-488E6FFE479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g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image" Target="../media/image38.jp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5.xml"/><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074" y="0"/>
            <a:ext cx="9172074" cy="762000"/>
          </a:xfrm>
        </p:spPr>
        <p:txBody>
          <a:bodyPr>
            <a:normAutofit/>
          </a:bodyPr>
          <a:lstStyle/>
          <a:p>
            <a:r>
              <a:rPr lang="en-US" dirty="0">
                <a:latin typeface="Matura MT Script Capitals" panose="03020802060602070202" pitchFamily="66" charset="0"/>
              </a:rPr>
              <a:t>1 Kings:  The Reign of Solomon</a:t>
            </a:r>
            <a:endParaRPr lang="en-US" dirty="0"/>
          </a:p>
        </p:txBody>
      </p:sp>
      <p:sp>
        <p:nvSpPr>
          <p:cNvPr id="5" name="Content Placeholder 4"/>
          <p:cNvSpPr>
            <a:spLocks noGrp="1"/>
          </p:cNvSpPr>
          <p:nvPr>
            <p:ph idx="1"/>
          </p:nvPr>
        </p:nvSpPr>
        <p:spPr>
          <a:xfrm>
            <a:off x="4800600" y="685799"/>
            <a:ext cx="4267200" cy="1203005"/>
          </a:xfrm>
        </p:spPr>
        <p:txBody>
          <a:bodyPr>
            <a:normAutofit fontScale="55000" lnSpcReduction="20000"/>
          </a:bodyPr>
          <a:lstStyle/>
          <a:p>
            <a:pPr marL="0" indent="0">
              <a:buNone/>
            </a:pPr>
            <a:r>
              <a:rPr lang="en-US" dirty="0">
                <a:latin typeface="Berlin Sans FB" panose="020E0602020502020306" pitchFamily="34" charset="0"/>
              </a:rPr>
              <a:t>The Gezer Calendar was a school writing exercise describing the agricultural months of the year from the time of Solomon.  It was found over 100 years ago at Gezer, a city Solomon built (1 Kings 9:17).</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03488"/>
            <a:ext cx="4191000" cy="590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63" t="5017" r="5614" b="4623"/>
          <a:stretch/>
        </p:blipFill>
        <p:spPr bwMode="auto">
          <a:xfrm>
            <a:off x="5333999" y="1881225"/>
            <a:ext cx="3360821" cy="481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4438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defRPr/>
            </a:pPr>
            <a:r>
              <a:rPr lang="en-US" dirty="0">
                <a:latin typeface="Matura MT Script Capitals" panose="03020802060602070202" pitchFamily="66" charset="0"/>
                <a:cs typeface="Andalus" pitchFamily="18" charset="-78"/>
              </a:rPr>
              <a:t>Solomon’s Administrative Districts:</a:t>
            </a:r>
            <a:r>
              <a:rPr lang="en-US" sz="3100" dirty="0">
                <a:latin typeface="Matura MT Script Capitals" panose="03020802060602070202" pitchFamily="66" charset="0"/>
                <a:cs typeface="Andalus" pitchFamily="18" charset="-78"/>
              </a:rPr>
              <a:t>  </a:t>
            </a:r>
            <a:br>
              <a:rPr lang="en-US" sz="3100" dirty="0">
                <a:latin typeface="Matura MT Script Capitals" panose="03020802060602070202" pitchFamily="66" charset="0"/>
                <a:cs typeface="Andalus" pitchFamily="18" charset="-78"/>
              </a:rPr>
            </a:br>
            <a:r>
              <a:rPr lang="en-US" sz="3100" dirty="0">
                <a:latin typeface="Berlin Sans FB" panose="020E0602020502020306" pitchFamily="34" charset="0"/>
                <a:cs typeface="Andalus" pitchFamily="18" charset="-78"/>
              </a:rPr>
              <a:t>1 Kings 4</a:t>
            </a:r>
          </a:p>
        </p:txBody>
      </p:sp>
      <p:sp>
        <p:nvSpPr>
          <p:cNvPr id="9" name="Text Placeholder 8"/>
          <p:cNvSpPr>
            <a:spLocks noGrp="1"/>
          </p:cNvSpPr>
          <p:nvPr>
            <p:ph type="body" idx="1"/>
          </p:nvPr>
        </p:nvSpPr>
        <p:spPr>
          <a:xfrm>
            <a:off x="304800" y="990600"/>
            <a:ext cx="4421386" cy="609600"/>
          </a:xfrm>
        </p:spPr>
        <p:txBody>
          <a:bodyPr>
            <a:noAutofit/>
          </a:bodyPr>
          <a:lstStyle/>
          <a:p>
            <a:pPr algn="ctr">
              <a:spcBef>
                <a:spcPts val="0"/>
              </a:spcBef>
              <a:defRPr/>
            </a:pPr>
            <a:r>
              <a:rPr lang="en-US" sz="1800" b="0" dirty="0">
                <a:latin typeface="Berlin Sans FB" panose="020E0602020502020306" pitchFamily="34" charset="0"/>
                <a:cs typeface="Andalus" pitchFamily="18" charset="-78"/>
              </a:rPr>
              <a:t>Solomon’s Twelve Administrative Districts</a:t>
            </a:r>
          </a:p>
          <a:p>
            <a:pPr algn="ctr">
              <a:spcBef>
                <a:spcPts val="0"/>
              </a:spcBef>
              <a:defRPr/>
            </a:pPr>
            <a:r>
              <a:rPr lang="en-US" sz="1100" b="0" dirty="0">
                <a:latin typeface="Berlin Sans FB" panose="020E0602020502020306" pitchFamily="34" charset="0"/>
                <a:cs typeface="Andalus" pitchFamily="18" charset="-78"/>
              </a:rPr>
              <a:t>Adapted from Map 113 in </a:t>
            </a:r>
            <a:r>
              <a:rPr lang="en-US" sz="1100" b="0" i="1" dirty="0">
                <a:latin typeface="Berlin Sans FB" panose="020E0602020502020306" pitchFamily="34" charset="0"/>
                <a:cs typeface="Andalus" pitchFamily="18" charset="-78"/>
              </a:rPr>
              <a:t>The Carta Bible Atlas, </a:t>
            </a:r>
            <a:r>
              <a:rPr lang="en-US" sz="1100" b="0" dirty="0">
                <a:latin typeface="Berlin Sans FB" panose="020E0602020502020306" pitchFamily="34" charset="0"/>
                <a:cs typeface="Andalus" pitchFamily="18" charset="-78"/>
              </a:rPr>
              <a:t>4</a:t>
            </a:r>
            <a:r>
              <a:rPr lang="en-US" sz="1100" b="0" baseline="30000" dirty="0">
                <a:latin typeface="Berlin Sans FB" panose="020E0602020502020306" pitchFamily="34" charset="0"/>
                <a:cs typeface="Andalus" pitchFamily="18" charset="-78"/>
              </a:rPr>
              <a:t>th</a:t>
            </a:r>
            <a:r>
              <a:rPr lang="en-US" sz="1100" b="0" dirty="0">
                <a:latin typeface="Berlin Sans FB" panose="020E0602020502020306" pitchFamily="34" charset="0"/>
                <a:cs typeface="Andalus" pitchFamily="18" charset="-78"/>
              </a:rPr>
              <a:t> edition</a:t>
            </a:r>
          </a:p>
        </p:txBody>
      </p:sp>
      <p:pic>
        <p:nvPicPr>
          <p:cNvPr id="7" name="Content Placeholder 6" descr="Solomon Districts.jpg"/>
          <p:cNvPicPr>
            <a:picLocks noGrp="1" noChangeAspect="1"/>
          </p:cNvPicPr>
          <p:nvPr>
            <p:ph sz="half" idx="2"/>
          </p:nvPr>
        </p:nvPicPr>
        <p:blipFill>
          <a:blip r:embed="rId3"/>
          <a:stretch>
            <a:fillRect/>
          </a:stretch>
        </p:blipFill>
        <p:spPr>
          <a:xfrm>
            <a:off x="990600" y="1667135"/>
            <a:ext cx="2895600" cy="5155319"/>
          </a:xfrm>
          <a:ln>
            <a:solidFill>
              <a:schemeClr val="tx1"/>
            </a:solidFill>
          </a:ln>
        </p:spPr>
      </p:pic>
      <p:sp>
        <p:nvSpPr>
          <p:cNvPr id="10" name="Text Placeholder 9"/>
          <p:cNvSpPr>
            <a:spLocks noGrp="1"/>
          </p:cNvSpPr>
          <p:nvPr>
            <p:ph type="body" sz="quarter" idx="3"/>
          </p:nvPr>
        </p:nvSpPr>
        <p:spPr>
          <a:xfrm>
            <a:off x="4572000" y="1524000"/>
            <a:ext cx="4495800" cy="1981200"/>
          </a:xfrm>
        </p:spPr>
        <p:txBody>
          <a:bodyPr>
            <a:normAutofit fontScale="85000" lnSpcReduction="10000"/>
          </a:bodyPr>
          <a:lstStyle/>
          <a:p>
            <a:pPr>
              <a:defRPr/>
            </a:pPr>
            <a:r>
              <a:rPr lang="en-US" sz="1800" b="0" dirty="0">
                <a:latin typeface="Berlin Sans FB" panose="020E0602020502020306" pitchFamily="34" charset="0"/>
                <a:cs typeface="Andalus" pitchFamily="18" charset="-78"/>
              </a:rPr>
              <a:t>Solomon divided Israel into twelve districts , each with its own capital, that roughly followed the twelve tribal boundaries.  Each district was responsible for supplying the royal household for one month a year.  Absent from this list is the tribe of Judah, from which comes the Davidic line.  Scholars are divided on how to interpret this omission.  Was Judah exempt from taxes?  Perhaps this contributed to the split of the kingdom after Solomon’s death.</a:t>
            </a:r>
          </a:p>
        </p:txBody>
      </p:sp>
      <p:sp>
        <p:nvSpPr>
          <p:cNvPr id="11" name="Content Placeholder 10"/>
          <p:cNvSpPr>
            <a:spLocks noGrp="1"/>
          </p:cNvSpPr>
          <p:nvPr>
            <p:ph sz="quarter" idx="4"/>
          </p:nvPr>
        </p:nvSpPr>
        <p:spPr>
          <a:xfrm>
            <a:off x="4572000" y="3505200"/>
            <a:ext cx="4495800" cy="3124200"/>
          </a:xfrm>
        </p:spPr>
        <p:txBody>
          <a:bodyPr>
            <a:normAutofit fontScale="85000" lnSpcReduction="20000"/>
          </a:bodyPr>
          <a:lstStyle/>
          <a:p>
            <a:pPr marL="0" indent="0" algn="ctr">
              <a:spcBef>
                <a:spcPts val="0"/>
              </a:spcBef>
              <a:buNone/>
              <a:defRPr/>
            </a:pPr>
            <a:endParaRPr lang="en-US" sz="1600" dirty="0">
              <a:latin typeface="Berlin Sans FB" panose="020E0602020502020306" pitchFamily="34" charset="0"/>
              <a:cs typeface="Andalus" pitchFamily="18" charset="-78"/>
            </a:endParaRPr>
          </a:p>
          <a:p>
            <a:pPr marL="0" indent="0" algn="ctr">
              <a:spcBef>
                <a:spcPts val="0"/>
              </a:spcBef>
              <a:buNone/>
              <a:defRPr/>
            </a:pPr>
            <a:r>
              <a:rPr lang="en-US" sz="1600" dirty="0">
                <a:latin typeface="Berlin Sans FB" panose="020E0602020502020306" pitchFamily="34" charset="0"/>
                <a:cs typeface="Andalus" pitchFamily="18" charset="-78"/>
              </a:rPr>
              <a:t>District Twelve (1 Kings 4:19) is located in Transjordan and identified with Heshbon on the basis of the Hebrew text behind the Greek translation of the Old Testament (LXX)</a:t>
            </a:r>
          </a:p>
          <a:p>
            <a:pPr marL="0" indent="0" algn="ctr">
              <a:spcBef>
                <a:spcPts val="0"/>
              </a:spcBef>
              <a:buNone/>
              <a:defRPr/>
            </a:pPr>
            <a:endParaRPr lang="en-US" sz="1600" dirty="0">
              <a:latin typeface="Berlin Sans FB" panose="020E0602020502020306" pitchFamily="34" charset="0"/>
              <a:cs typeface="Andalus" pitchFamily="18" charset="-78"/>
            </a:endParaRPr>
          </a:p>
          <a:p>
            <a:pPr marL="0">
              <a:spcBef>
                <a:spcPts val="0"/>
              </a:spcBef>
              <a:defRPr/>
            </a:pPr>
            <a:r>
              <a:rPr lang="en-US" sz="1600" dirty="0">
                <a:latin typeface="Berlin Sans FB" panose="020E0602020502020306" pitchFamily="34" charset="0"/>
                <a:cs typeface="Andalus" pitchFamily="18" charset="-78"/>
              </a:rPr>
              <a:t>Geber son of Uri—in Gilead (the country of </a:t>
            </a:r>
            <a:r>
              <a:rPr lang="en-US" sz="1600" dirty="0" err="1">
                <a:latin typeface="Berlin Sans FB" panose="020E0602020502020306" pitchFamily="34" charset="0"/>
                <a:cs typeface="Andalus" pitchFamily="18" charset="-78"/>
              </a:rPr>
              <a:t>Sihon</a:t>
            </a:r>
            <a:r>
              <a:rPr lang="en-US" sz="1600" dirty="0">
                <a:latin typeface="Berlin Sans FB" panose="020E0602020502020306" pitchFamily="34" charset="0"/>
                <a:cs typeface="Andalus" pitchFamily="18" charset="-78"/>
              </a:rPr>
              <a:t> king of the Amorites and the country of </a:t>
            </a:r>
            <a:r>
              <a:rPr lang="en-US" sz="1600" dirty="0" err="1">
                <a:latin typeface="Berlin Sans FB" panose="020E0602020502020306" pitchFamily="34" charset="0"/>
                <a:cs typeface="Andalus" pitchFamily="18" charset="-78"/>
              </a:rPr>
              <a:t>Og</a:t>
            </a:r>
            <a:r>
              <a:rPr lang="en-US" sz="1600" dirty="0">
                <a:latin typeface="Berlin Sans FB" panose="020E0602020502020306" pitchFamily="34" charset="0"/>
                <a:cs typeface="Andalus" pitchFamily="18" charset="-78"/>
              </a:rPr>
              <a:t> king of Bashan). He was the only governor over the district (NIV)</a:t>
            </a:r>
          </a:p>
          <a:p>
            <a:pPr marL="0">
              <a:spcBef>
                <a:spcPts val="0"/>
              </a:spcBef>
              <a:defRPr/>
            </a:pPr>
            <a:endParaRPr lang="en-US" sz="1600" dirty="0">
              <a:latin typeface="Berlin Sans FB" panose="020E0602020502020306" pitchFamily="34" charset="0"/>
              <a:cs typeface="Andalus" pitchFamily="18" charset="-78"/>
            </a:endParaRPr>
          </a:p>
          <a:p>
            <a:pPr marL="0">
              <a:spcBef>
                <a:spcPts val="0"/>
              </a:spcBef>
              <a:defRPr/>
            </a:pPr>
            <a:r>
              <a:rPr lang="en-US" sz="1600" dirty="0" err="1">
                <a:latin typeface="Berlin Sans FB" panose="020E0602020502020306" pitchFamily="34" charset="0"/>
                <a:cs typeface="Andalus" pitchFamily="18" charset="-78"/>
              </a:rPr>
              <a:t>Gaber</a:t>
            </a:r>
            <a:r>
              <a:rPr lang="en-US" sz="1600" dirty="0">
                <a:latin typeface="Berlin Sans FB" panose="020E0602020502020306" pitchFamily="34" charset="0"/>
                <a:cs typeface="Andalus" pitchFamily="18" charset="-78"/>
              </a:rPr>
              <a:t> son of </a:t>
            </a:r>
            <a:r>
              <a:rPr lang="en-US" sz="1600" dirty="0" err="1">
                <a:latin typeface="Berlin Sans FB" panose="020E0602020502020306" pitchFamily="34" charset="0"/>
                <a:cs typeface="Andalus" pitchFamily="18" charset="-78"/>
              </a:rPr>
              <a:t>Adai</a:t>
            </a:r>
            <a:r>
              <a:rPr lang="en-US" sz="1600" dirty="0">
                <a:latin typeface="Berlin Sans FB" panose="020E0602020502020306" pitchFamily="34" charset="0"/>
                <a:cs typeface="Andalus" pitchFamily="18" charset="-78"/>
              </a:rPr>
              <a:t> in the land of </a:t>
            </a:r>
            <a:r>
              <a:rPr lang="en-US" sz="1600" b="1" dirty="0">
                <a:latin typeface="Berlin Sans FB" panose="020E0602020502020306" pitchFamily="34" charset="0"/>
                <a:cs typeface="Andalus" pitchFamily="18" charset="-78"/>
              </a:rPr>
              <a:t>Gad</a:t>
            </a:r>
            <a:r>
              <a:rPr lang="en-US" sz="1600" dirty="0">
                <a:latin typeface="Berlin Sans FB" panose="020E0602020502020306" pitchFamily="34" charset="0"/>
                <a:cs typeface="Andalus" pitchFamily="18" charset="-78"/>
              </a:rPr>
              <a:t>, [</a:t>
            </a:r>
            <a:r>
              <a:rPr lang="en-US" sz="1600" i="1" dirty="0">
                <a:latin typeface="Berlin Sans FB" panose="020E0602020502020306" pitchFamily="34" charset="0"/>
                <a:cs typeface="Andalus" pitchFamily="18" charset="-78"/>
              </a:rPr>
              <a:t>the land</a:t>
            </a:r>
            <a:r>
              <a:rPr lang="en-US" sz="1600" dirty="0">
                <a:latin typeface="Berlin Sans FB" panose="020E0602020502020306" pitchFamily="34" charset="0"/>
                <a:cs typeface="Andalus" pitchFamily="18" charset="-78"/>
              </a:rPr>
              <a:t>] of </a:t>
            </a:r>
            <a:r>
              <a:rPr lang="en-US" sz="1600" dirty="0" err="1">
                <a:latin typeface="Berlin Sans FB" panose="020E0602020502020306" pitchFamily="34" charset="0"/>
                <a:cs typeface="Andalus" pitchFamily="18" charset="-78"/>
              </a:rPr>
              <a:t>Sihon</a:t>
            </a:r>
            <a:r>
              <a:rPr lang="en-US" sz="1600" i="1" dirty="0">
                <a:latin typeface="Berlin Sans FB" panose="020E0602020502020306" pitchFamily="34" charset="0"/>
                <a:cs typeface="Andalus" pitchFamily="18" charset="-78"/>
              </a:rPr>
              <a:t>{</a:t>
            </a:r>
            <a:r>
              <a:rPr lang="en-US" sz="1600" i="1" dirty="0" err="1">
                <a:latin typeface="Berlin Sans FB" panose="020E0602020502020306" pitchFamily="34" charset="0"/>
                <a:cs typeface="Andalus" pitchFamily="18" charset="-78"/>
              </a:rPr>
              <a:t>gr.Seon</a:t>
            </a:r>
            <a:r>
              <a:rPr lang="en-US" sz="1600" i="1" dirty="0">
                <a:latin typeface="Berlin Sans FB" panose="020E0602020502020306" pitchFamily="34" charset="0"/>
                <a:cs typeface="Andalus" pitchFamily="18" charset="-78"/>
              </a:rPr>
              <a:t>}</a:t>
            </a:r>
            <a:r>
              <a:rPr lang="en-US" sz="1600" dirty="0">
                <a:latin typeface="Berlin Sans FB" panose="020E0602020502020306" pitchFamily="34" charset="0"/>
                <a:cs typeface="Andalus" pitchFamily="18" charset="-78"/>
              </a:rPr>
              <a:t> </a:t>
            </a:r>
            <a:r>
              <a:rPr lang="en-US" sz="1600" b="1" dirty="0">
                <a:latin typeface="Berlin Sans FB" panose="020E0602020502020306" pitchFamily="34" charset="0"/>
                <a:cs typeface="Andalus" pitchFamily="18" charset="-78"/>
              </a:rPr>
              <a:t>king of Heshbon </a:t>
            </a:r>
            <a:r>
              <a:rPr lang="en-US" sz="1600" i="1" dirty="0">
                <a:latin typeface="Berlin Sans FB" panose="020E0602020502020306" pitchFamily="34" charset="0"/>
                <a:cs typeface="Andalus" pitchFamily="18" charset="-78"/>
              </a:rPr>
              <a:t>{gr. </a:t>
            </a:r>
            <a:r>
              <a:rPr lang="en-US" sz="1600" i="1" dirty="0" err="1">
                <a:latin typeface="Berlin Sans FB" panose="020E0602020502020306" pitchFamily="34" charset="0"/>
                <a:cs typeface="Andalus" pitchFamily="18" charset="-78"/>
              </a:rPr>
              <a:t>Esebon</a:t>
            </a:r>
            <a:r>
              <a:rPr lang="en-US" sz="1600" i="1" dirty="0">
                <a:latin typeface="Berlin Sans FB" panose="020E0602020502020306" pitchFamily="34" charset="0"/>
                <a:cs typeface="Andalus" pitchFamily="18" charset="-78"/>
              </a:rPr>
              <a:t>}</a:t>
            </a:r>
            <a:r>
              <a:rPr lang="en-US" sz="1600" dirty="0">
                <a:latin typeface="Berlin Sans FB" panose="020E0602020502020306" pitchFamily="34" charset="0"/>
                <a:cs typeface="Andalus" pitchFamily="18" charset="-78"/>
              </a:rPr>
              <a:t>, and of </a:t>
            </a:r>
            <a:r>
              <a:rPr lang="en-US" sz="1600" dirty="0" err="1">
                <a:latin typeface="Berlin Sans FB" panose="020E0602020502020306" pitchFamily="34" charset="0"/>
                <a:cs typeface="Andalus" pitchFamily="18" charset="-78"/>
              </a:rPr>
              <a:t>Og</a:t>
            </a:r>
            <a:r>
              <a:rPr lang="en-US" sz="1600" dirty="0">
                <a:latin typeface="Berlin Sans FB" panose="020E0602020502020306" pitchFamily="34" charset="0"/>
                <a:cs typeface="Andalus" pitchFamily="18" charset="-78"/>
              </a:rPr>
              <a:t> king of Bashan </a:t>
            </a:r>
            <a:r>
              <a:rPr lang="en-US" sz="1600" i="1" dirty="0">
                <a:latin typeface="Berlin Sans FB" panose="020E0602020502020306" pitchFamily="34" charset="0"/>
                <a:cs typeface="Andalus" pitchFamily="18" charset="-78"/>
              </a:rPr>
              <a:t>{gr. </a:t>
            </a:r>
            <a:r>
              <a:rPr lang="en-US" sz="1600" i="1" dirty="0" err="1">
                <a:latin typeface="Berlin Sans FB" panose="020E0602020502020306" pitchFamily="34" charset="0"/>
                <a:cs typeface="Andalus" pitchFamily="18" charset="-78"/>
              </a:rPr>
              <a:t>Basan</a:t>
            </a:r>
            <a:r>
              <a:rPr lang="en-US" sz="1600" i="1" dirty="0">
                <a:latin typeface="Berlin Sans FB" panose="020E0602020502020306" pitchFamily="34" charset="0"/>
                <a:cs typeface="Andalus" pitchFamily="18" charset="-78"/>
              </a:rPr>
              <a:t>}</a:t>
            </a:r>
            <a:r>
              <a:rPr lang="en-US" sz="1600" dirty="0">
                <a:latin typeface="Berlin Sans FB" panose="020E0602020502020306" pitchFamily="34" charset="0"/>
                <a:cs typeface="Andalus" pitchFamily="18" charset="-78"/>
              </a:rPr>
              <a:t>, and one officer in the land of Judah (LXX)</a:t>
            </a:r>
          </a:p>
          <a:p>
            <a:pPr marL="0">
              <a:spcBef>
                <a:spcPts val="0"/>
              </a:spcBef>
              <a:buNone/>
              <a:defRPr/>
            </a:pPr>
            <a:endParaRPr lang="en-US" sz="1600" dirty="0">
              <a:latin typeface="Berlin Sans FB" panose="020E0602020502020306" pitchFamily="34" charset="0"/>
              <a:cs typeface="Andalus" pitchFamily="18" charset="-78"/>
            </a:endParaRPr>
          </a:p>
          <a:p>
            <a:pPr marL="0">
              <a:spcBef>
                <a:spcPts val="0"/>
              </a:spcBef>
              <a:defRPr/>
            </a:pPr>
            <a:r>
              <a:rPr lang="en-US" sz="1600" dirty="0">
                <a:latin typeface="Berlin Sans FB" panose="020E0602020502020306" pitchFamily="34" charset="0"/>
                <a:cs typeface="Andalus" pitchFamily="18" charset="-78"/>
              </a:rPr>
              <a:t>The organization of District 12 possibly derives from the tribal roster of Reuben (Josh 13:15-23)</a:t>
            </a:r>
          </a:p>
          <a:p>
            <a:pPr marL="0">
              <a:spcBef>
                <a:spcPts val="0"/>
              </a:spcBef>
              <a:buNone/>
              <a:defRPr/>
            </a:pPr>
            <a:endParaRPr lang="en-US" sz="1600" dirty="0">
              <a:latin typeface="Andalus" pitchFamily="18" charset="-78"/>
              <a:cs typeface="Andalus" pitchFamily="18" charset="-78"/>
            </a:endParaRPr>
          </a:p>
        </p:txBody>
      </p:sp>
    </p:spTree>
    <p:extLst>
      <p:ext uri="{BB962C8B-B14F-4D97-AF65-F5344CB8AC3E}">
        <p14:creationId xmlns:p14="http://schemas.microsoft.com/office/powerpoint/2010/main" val="4030701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fontScale="90000"/>
          </a:bodyPr>
          <a:lstStyle/>
          <a:p>
            <a:pPr>
              <a:defRPr/>
            </a:pPr>
            <a:r>
              <a:rPr lang="en-US" sz="3600" dirty="0" err="1">
                <a:latin typeface="Berlin Sans FB" panose="020E0602020502020306" pitchFamily="34" charset="0"/>
                <a:cs typeface="Andalus" pitchFamily="18" charset="-78"/>
              </a:rPr>
              <a:t>Solomonic</a:t>
            </a:r>
            <a:r>
              <a:rPr lang="en-US" sz="3600" dirty="0">
                <a:latin typeface="Berlin Sans FB" panose="020E0602020502020306" pitchFamily="34" charset="0"/>
                <a:cs typeface="Andalus" pitchFamily="18" charset="-78"/>
              </a:rPr>
              <a:t> Header-Stretcher Ashlar Walls from </a:t>
            </a:r>
            <a:r>
              <a:rPr lang="en-US" sz="3600" dirty="0" err="1">
                <a:latin typeface="Berlin Sans FB" panose="020E0602020502020306" pitchFamily="34" charset="0"/>
                <a:cs typeface="Andalus" pitchFamily="18" charset="-78"/>
              </a:rPr>
              <a:t>Heshbon</a:t>
            </a:r>
            <a:r>
              <a:rPr lang="en-US" sz="3600" dirty="0">
                <a:latin typeface="Berlin Sans FB" panose="020E0602020502020306" pitchFamily="34" charset="0"/>
                <a:cs typeface="Andalus" pitchFamily="18" charset="-78"/>
              </a:rPr>
              <a:t> (Reservoir Wall) and Megiddo (Gallery 629)</a:t>
            </a:r>
          </a:p>
        </p:txBody>
      </p:sp>
      <p:pic>
        <p:nvPicPr>
          <p:cNvPr id="5" name="Content Placeholder 4"/>
          <p:cNvPicPr>
            <a:picLocks noGrp="1" noChangeAspect="1"/>
          </p:cNvPicPr>
          <p:nvPr>
            <p:ph idx="1"/>
          </p:nvPr>
        </p:nvPicPr>
        <p:blipFill>
          <a:blip r:embed="rId2"/>
          <a:stretch>
            <a:fillRect/>
          </a:stretch>
        </p:blipFill>
        <p:spPr>
          <a:xfrm>
            <a:off x="152400" y="3276600"/>
            <a:ext cx="5146735" cy="3490913"/>
          </a:xfrm>
        </p:spPr>
      </p:pic>
      <p:sp>
        <p:nvSpPr>
          <p:cNvPr id="4" name="Slide Number Placeholder 3"/>
          <p:cNvSpPr>
            <a:spLocks noGrp="1"/>
          </p:cNvSpPr>
          <p:nvPr>
            <p:ph type="sldNum" sz="quarter" idx="10"/>
          </p:nvPr>
        </p:nvSpPr>
        <p:spPr/>
        <p:txBody>
          <a:bodyPr/>
          <a:lstStyle/>
          <a:p>
            <a:pPr>
              <a:defRPr/>
            </a:pPr>
            <a:fld id="{D1B17073-D65F-4191-8F0A-8A24F46323BF}" type="slidenum">
              <a:rPr lang="en-US" smtClean="0"/>
              <a:pPr>
                <a:defRPr/>
              </a:pPr>
              <a:t>11</a:t>
            </a:fld>
            <a:endParaRPr lang="en-US"/>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296"/>
          <a:stretch/>
        </p:blipFill>
        <p:spPr bwMode="auto">
          <a:xfrm>
            <a:off x="5486400" y="2714624"/>
            <a:ext cx="3533775"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181712"/>
            <a:ext cx="2619375" cy="142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8835" b="18045"/>
          <a:stretch/>
        </p:blipFill>
        <p:spPr bwMode="auto">
          <a:xfrm>
            <a:off x="76200" y="1178750"/>
            <a:ext cx="4114800" cy="2000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5727" y="1181712"/>
            <a:ext cx="1932673" cy="144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907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838200"/>
          </a:xfrm>
        </p:spPr>
        <p:txBody>
          <a:bodyPr>
            <a:normAutofit fontScale="90000"/>
          </a:bodyPr>
          <a:lstStyle/>
          <a:p>
            <a:pPr algn="l"/>
            <a:r>
              <a:rPr lang="en-US" dirty="0">
                <a:latin typeface="Matura MT Script Capitals" panose="03020802060602070202" pitchFamily="66" charset="0"/>
              </a:rPr>
              <a:t>   </a:t>
            </a:r>
            <a:r>
              <a:rPr lang="en-US" sz="3600" dirty="0">
                <a:latin typeface="Matura MT Script Capitals" panose="03020802060602070202" pitchFamily="66" charset="0"/>
              </a:rPr>
              <a:t>Solomon’s Wives:  The Tomb of Pharaoh’s  Daughter in Jerusalem  </a:t>
            </a:r>
            <a:r>
              <a:rPr lang="en-US" sz="2000" dirty="0">
                <a:latin typeface="Berlin Sans FB" panose="020E0602020502020306" pitchFamily="34" charset="0"/>
                <a:cs typeface="Andalus" panose="02020603050405020304" pitchFamily="18" charset="-78"/>
              </a:rPr>
              <a:t>1 Kings 3 </a:t>
            </a:r>
          </a:p>
        </p:txBody>
      </p:sp>
      <p:pic>
        <p:nvPicPr>
          <p:cNvPr id="4099" name="Picture 3" descr="C:\Users\jeffrey.hudon\Desktop\Valley of Jehoshaphat, Tomb of Pharaoh's daughter IMG_0187-1.JPG"/>
          <p:cNvPicPr>
            <a:picLocks noChangeAspect="1" noChangeArrowheads="1"/>
          </p:cNvPicPr>
          <p:nvPr/>
        </p:nvPicPr>
        <p:blipFill rotWithShape="1">
          <a:blip r:embed="rId2">
            <a:extLst>
              <a:ext uri="{28A0092B-C50C-407E-A947-70E740481C1C}">
                <a14:useLocalDpi xmlns:a14="http://schemas.microsoft.com/office/drawing/2010/main" val="0"/>
              </a:ext>
            </a:extLst>
          </a:blip>
          <a:srcRect t="6161" b="25476"/>
          <a:stretch/>
        </p:blipFill>
        <p:spPr bwMode="auto">
          <a:xfrm>
            <a:off x="609600" y="1411126"/>
            <a:ext cx="4420124" cy="2015422"/>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3581400"/>
            <a:ext cx="8229600" cy="3118104"/>
          </a:xfrm>
        </p:spPr>
      </p:pic>
      <p:pic>
        <p:nvPicPr>
          <p:cNvPr id="4101" name="Picture 5" descr="C:\Users\jeffrey.hudon\Desktop\pharaohs-daugh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770406"/>
            <a:ext cx="2781300" cy="26561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a:ln>
            <a:solidFill>
              <a:schemeClr val="tx1"/>
            </a:solidFill>
          </a:ln>
        </p:spPr>
      </p:pic>
      <p:sp>
        <p:nvSpPr>
          <p:cNvPr id="2" name="Title 1"/>
          <p:cNvSpPr>
            <a:spLocks noGrp="1"/>
          </p:cNvSpPr>
          <p:nvPr>
            <p:ph type="title"/>
          </p:nvPr>
        </p:nvSpPr>
        <p:spPr>
          <a:xfrm>
            <a:off x="0" y="0"/>
            <a:ext cx="9144000" cy="1524000"/>
          </a:xfrm>
        </p:spPr>
        <p:txBody>
          <a:bodyPr>
            <a:noAutofit/>
          </a:bodyPr>
          <a:lstStyle/>
          <a:p>
            <a:r>
              <a:rPr lang="en-US" sz="3200" dirty="0" err="1">
                <a:solidFill>
                  <a:schemeClr val="bg1"/>
                </a:solidFill>
                <a:latin typeface="Matura MT Script Capitals" panose="03020802060602070202" pitchFamily="66" charset="0"/>
              </a:rPr>
              <a:t>Shunem</a:t>
            </a:r>
            <a:r>
              <a:rPr lang="en-US" sz="3200" dirty="0">
                <a:solidFill>
                  <a:schemeClr val="bg1"/>
                </a:solidFill>
                <a:latin typeface="Matura MT Script Capitals" panose="03020802060602070202" pitchFamily="66" charset="0"/>
              </a:rPr>
              <a:t>: Home of the Shulamite Girl (Solomon’s first wife) with the Hill of </a:t>
            </a:r>
            <a:r>
              <a:rPr lang="en-US" sz="3200" dirty="0" err="1">
                <a:solidFill>
                  <a:schemeClr val="bg1"/>
                </a:solidFill>
                <a:latin typeface="Matura MT Script Capitals" panose="03020802060602070202" pitchFamily="66" charset="0"/>
              </a:rPr>
              <a:t>Moreh</a:t>
            </a:r>
            <a:r>
              <a:rPr lang="en-US" sz="3200" dirty="0">
                <a:solidFill>
                  <a:schemeClr val="bg1"/>
                </a:solidFill>
                <a:latin typeface="Matura MT Script Capitals" panose="03020802060602070202" pitchFamily="66" charset="0"/>
              </a:rPr>
              <a:t> in the back</a:t>
            </a:r>
          </a:p>
        </p:txBody>
      </p:sp>
    </p:spTree>
    <p:extLst>
      <p:ext uri="{BB962C8B-B14F-4D97-AF65-F5344CB8AC3E}">
        <p14:creationId xmlns:p14="http://schemas.microsoft.com/office/powerpoint/2010/main" val="3144117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14400"/>
          </a:xfrm>
        </p:spPr>
        <p:txBody>
          <a:bodyPr>
            <a:normAutofit/>
          </a:bodyPr>
          <a:lstStyle/>
          <a:p>
            <a:r>
              <a:rPr lang="en-US" dirty="0">
                <a:latin typeface="Matura MT Script Capitals" panose="03020802060602070202" pitchFamily="66" charset="0"/>
                <a:cs typeface="Andalus" panose="02020603050405020304" pitchFamily="18" charset="-78"/>
              </a:rPr>
              <a:t>The </a:t>
            </a:r>
            <a:r>
              <a:rPr lang="en-US" i="1" dirty="0">
                <a:latin typeface="Matura MT Script Capitals" panose="03020802060602070202" pitchFamily="66" charset="0"/>
                <a:cs typeface="Andalus" panose="02020603050405020304" pitchFamily="18" charset="-78"/>
              </a:rPr>
              <a:t>Floruit</a:t>
            </a:r>
            <a:r>
              <a:rPr lang="en-US" dirty="0">
                <a:latin typeface="Matura MT Script Capitals" panose="03020802060602070202" pitchFamily="66" charset="0"/>
                <a:cs typeface="Andalus" panose="02020603050405020304" pitchFamily="18" charset="-78"/>
              </a:rPr>
              <a:t> of Israelite Culture</a:t>
            </a:r>
          </a:p>
        </p:txBody>
      </p:sp>
      <p:sp>
        <p:nvSpPr>
          <p:cNvPr id="6" name="Text Placeholder 5"/>
          <p:cNvSpPr>
            <a:spLocks noGrp="1"/>
          </p:cNvSpPr>
          <p:nvPr>
            <p:ph type="body" idx="1"/>
          </p:nvPr>
        </p:nvSpPr>
        <p:spPr>
          <a:xfrm>
            <a:off x="228600" y="762001"/>
            <a:ext cx="4268788" cy="533399"/>
          </a:xfrm>
        </p:spPr>
        <p:txBody>
          <a:bodyPr>
            <a:normAutofit fontScale="62500" lnSpcReduction="20000"/>
          </a:bodyPr>
          <a:lstStyle/>
          <a:p>
            <a:pPr algn="ctr"/>
            <a:r>
              <a:rPr lang="en-US" b="0" dirty="0">
                <a:latin typeface="Berlin Sans FB" panose="020E0602020502020306" pitchFamily="34" charset="0"/>
              </a:rPr>
              <a:t>Red Burnished Pottery from the Temple Mount, Jerusalem, dating to the time of Solomon</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1447800"/>
            <a:ext cx="4307616" cy="3233047"/>
          </a:xfrm>
        </p:spPr>
      </p:pic>
      <p:sp>
        <p:nvSpPr>
          <p:cNvPr id="7" name="Text Placeholder 6"/>
          <p:cNvSpPr>
            <a:spLocks noGrp="1"/>
          </p:cNvSpPr>
          <p:nvPr>
            <p:ph type="body" sz="quarter" idx="3"/>
          </p:nvPr>
        </p:nvSpPr>
        <p:spPr>
          <a:xfrm>
            <a:off x="4645025" y="838201"/>
            <a:ext cx="4346575" cy="609600"/>
          </a:xfrm>
        </p:spPr>
        <p:txBody>
          <a:bodyPr>
            <a:normAutofit fontScale="70000" lnSpcReduction="20000"/>
          </a:bodyPr>
          <a:lstStyle/>
          <a:p>
            <a:pPr algn="ctr"/>
            <a:r>
              <a:rPr lang="en-US" sz="2800" b="0" dirty="0">
                <a:latin typeface="Berlin Sans FB" panose="020E0602020502020306" pitchFamily="34" charset="0"/>
              </a:rPr>
              <a:t>A Cultural, Artistic, Economic and Literary Renaissance</a:t>
            </a:r>
          </a:p>
        </p:txBody>
      </p:sp>
      <p:sp>
        <p:nvSpPr>
          <p:cNvPr id="8" name="Content Placeholder 7"/>
          <p:cNvSpPr>
            <a:spLocks noGrp="1"/>
          </p:cNvSpPr>
          <p:nvPr>
            <p:ph sz="quarter" idx="4"/>
          </p:nvPr>
        </p:nvSpPr>
        <p:spPr>
          <a:xfrm>
            <a:off x="4645025" y="1524000"/>
            <a:ext cx="4041775" cy="2285999"/>
          </a:xfrm>
        </p:spPr>
        <p:txBody>
          <a:bodyPr>
            <a:normAutofit fontScale="62500" lnSpcReduction="20000"/>
          </a:bodyPr>
          <a:lstStyle/>
          <a:p>
            <a:r>
              <a:rPr lang="en-US" sz="2800" dirty="0">
                <a:latin typeface="Berlin Sans FB" panose="020E0602020502020306" pitchFamily="34" charset="0"/>
              </a:rPr>
              <a:t>The material culture of Israel flourished during Solomon’s reign</a:t>
            </a:r>
          </a:p>
          <a:p>
            <a:r>
              <a:rPr lang="en-US" sz="2800" dirty="0">
                <a:latin typeface="Berlin Sans FB" panose="020E0602020502020306" pitchFamily="34" charset="0"/>
              </a:rPr>
              <a:t>The Age of Solomon produced a wealth of wisdom literature such as these books:</a:t>
            </a:r>
          </a:p>
          <a:p>
            <a:r>
              <a:rPr lang="en-US" sz="2800" b="1" dirty="0">
                <a:latin typeface="Berlin Sans FB" panose="020E0602020502020306" pitchFamily="34" charset="0"/>
              </a:rPr>
              <a:t>Proverbs</a:t>
            </a:r>
          </a:p>
          <a:p>
            <a:r>
              <a:rPr lang="en-US" sz="2800" b="1" dirty="0">
                <a:latin typeface="Berlin Sans FB" panose="020E0602020502020306" pitchFamily="34" charset="0"/>
              </a:rPr>
              <a:t>Ecclesiastes</a:t>
            </a:r>
          </a:p>
          <a:p>
            <a:r>
              <a:rPr lang="en-US" sz="2800" b="1" dirty="0">
                <a:latin typeface="Berlin Sans FB" panose="020E0602020502020306" pitchFamily="34" charset="0"/>
              </a:rPr>
              <a:t>Song of Songs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4191000"/>
            <a:ext cx="4276725" cy="258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4953000"/>
            <a:ext cx="4191000" cy="1754326"/>
          </a:xfrm>
          <a:prstGeom prst="rect">
            <a:avLst/>
          </a:prstGeom>
          <a:noFill/>
        </p:spPr>
        <p:txBody>
          <a:bodyPr wrap="square" rtlCol="0">
            <a:spAutoFit/>
          </a:bodyPr>
          <a:lstStyle/>
          <a:p>
            <a:r>
              <a:rPr lang="en-US" dirty="0">
                <a:latin typeface="Berlin Sans FB" panose="020E0602020502020306" pitchFamily="34" charset="0"/>
              </a:rPr>
              <a:t>This recently discovered ostracon (to the right) may read “cheap wine” and was part of a storage jar rim from the time of Solomon.  The wine was probably issued to workers on royal projects in Jerusalem, including the Temple and palace complex.</a:t>
            </a:r>
          </a:p>
        </p:txBody>
      </p:sp>
    </p:spTree>
    <p:extLst>
      <p:ext uri="{BB962C8B-B14F-4D97-AF65-F5344CB8AC3E}">
        <p14:creationId xmlns:p14="http://schemas.microsoft.com/office/powerpoint/2010/main" val="3306036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atura MT Script Capitals" panose="03020802060602070202" pitchFamily="66" charset="0"/>
              </a:rPr>
              <a:t>Façade of Solomon’s Temple </a:t>
            </a:r>
            <a:br>
              <a:rPr lang="en-US" dirty="0">
                <a:latin typeface="Matura MT Script Capitals" panose="03020802060602070202" pitchFamily="66" charset="0"/>
              </a:rPr>
            </a:br>
            <a:r>
              <a:rPr lang="en-US" sz="2000" dirty="0">
                <a:latin typeface="Berlin Sans FB" panose="020E0602020502020306" pitchFamily="34" charset="0"/>
                <a:cs typeface="Andalus" panose="02020603050405020304" pitchFamily="18" charset="-78"/>
              </a:rPr>
              <a:t>1 Kings 8:22-61</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585431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en-US" dirty="0">
                <a:latin typeface="Matura MT Script Capitals" panose="03020802060602070202" pitchFamily="66" charset="0"/>
              </a:rPr>
              <a:t>Solomon’s Temple </a:t>
            </a:r>
            <a:br>
              <a:rPr lang="en-US" dirty="0">
                <a:latin typeface="Matura MT Script Capitals" panose="03020802060602070202" pitchFamily="66" charset="0"/>
              </a:rPr>
            </a:br>
            <a:r>
              <a:rPr lang="en-US" sz="2000" dirty="0">
                <a:latin typeface="Berlin Sans FB" panose="020E0602020502020306" pitchFamily="34" charset="0"/>
              </a:rPr>
              <a:t>According to 1 Kings 6-7</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216" y="1066800"/>
            <a:ext cx="8923957" cy="5562600"/>
          </a:xfrm>
        </p:spPr>
      </p:pic>
    </p:spTree>
    <p:extLst>
      <p:ext uri="{BB962C8B-B14F-4D97-AF65-F5344CB8AC3E}">
        <p14:creationId xmlns:p14="http://schemas.microsoft.com/office/powerpoint/2010/main" val="223019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80" r="1551"/>
          <a:stretch/>
        </p:blipFill>
        <p:spPr>
          <a:xfrm>
            <a:off x="0" y="0"/>
            <a:ext cx="9635727" cy="6858000"/>
          </a:xfrm>
        </p:spPr>
      </p:pic>
      <p:sp>
        <p:nvSpPr>
          <p:cNvPr id="2" name="Title 1"/>
          <p:cNvSpPr>
            <a:spLocks noGrp="1"/>
          </p:cNvSpPr>
          <p:nvPr>
            <p:ph type="title"/>
          </p:nvPr>
        </p:nvSpPr>
        <p:spPr>
          <a:xfrm>
            <a:off x="0" y="152400"/>
            <a:ext cx="9601200" cy="1295400"/>
          </a:xfrm>
        </p:spPr>
        <p:txBody>
          <a:bodyPr/>
          <a:lstStyle/>
          <a:p>
            <a:r>
              <a:rPr lang="en-US" dirty="0">
                <a:solidFill>
                  <a:schemeClr val="bg1"/>
                </a:solidFill>
                <a:latin typeface="Matura MT Script Capitals" pitchFamily="66" charset="0"/>
              </a:rPr>
              <a:t>The Ain Dara Temple:</a:t>
            </a:r>
            <a:r>
              <a:rPr lang="en-US" sz="2400" dirty="0">
                <a:solidFill>
                  <a:schemeClr val="bg1"/>
                </a:solidFill>
                <a:latin typeface="Matura MT Script Capitals" pitchFamily="66" charset="0"/>
              </a:rPr>
              <a:t> A Temple remarkably similar to Solomon’s Temple was found in northern Syria</a:t>
            </a:r>
            <a:endParaRPr lang="en-US" dirty="0">
              <a:solidFill>
                <a:schemeClr val="bg1"/>
              </a:solidFill>
              <a:latin typeface="Matura MT Script Capitals" pitchFamily="66" charset="0"/>
            </a:endParaRPr>
          </a:p>
        </p:txBody>
      </p:sp>
    </p:spTree>
    <p:extLst>
      <p:ext uri="{BB962C8B-B14F-4D97-AF65-F5344CB8AC3E}">
        <p14:creationId xmlns:p14="http://schemas.microsoft.com/office/powerpoint/2010/main" val="13726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914400"/>
          </a:xfrm>
        </p:spPr>
        <p:txBody>
          <a:bodyPr/>
          <a:lstStyle/>
          <a:p>
            <a:r>
              <a:rPr lang="en-US" dirty="0">
                <a:latin typeface="Berlin Sans FB" panose="020E0602020502020306" pitchFamily="34" charset="0"/>
                <a:cs typeface="Andalus" panose="02020603050405020304" pitchFamily="18" charset="-78"/>
              </a:rPr>
              <a:t>Comparative Temple Floor plans</a:t>
            </a:r>
          </a:p>
        </p:txBody>
      </p:sp>
      <p:sp>
        <p:nvSpPr>
          <p:cNvPr id="10" name="Text Placeholder 9"/>
          <p:cNvSpPr>
            <a:spLocks noGrp="1"/>
          </p:cNvSpPr>
          <p:nvPr>
            <p:ph type="body" idx="1"/>
          </p:nvPr>
        </p:nvSpPr>
        <p:spPr>
          <a:xfrm>
            <a:off x="457200" y="914401"/>
            <a:ext cx="4040188" cy="457200"/>
          </a:xfrm>
        </p:spPr>
        <p:txBody>
          <a:bodyPr/>
          <a:lstStyle/>
          <a:p>
            <a:pPr algn="ctr"/>
            <a:r>
              <a:rPr lang="en-US" b="0" dirty="0">
                <a:latin typeface="Berlin Sans FB" panose="020E0602020502020306" pitchFamily="34" charset="0"/>
              </a:rPr>
              <a:t>The Ain Dara Temple</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1000" y="1393897"/>
            <a:ext cx="4191000" cy="5071991"/>
          </a:xfrm>
        </p:spPr>
      </p:pic>
      <p:sp>
        <p:nvSpPr>
          <p:cNvPr id="11" name="Text Placeholder 10"/>
          <p:cNvSpPr>
            <a:spLocks noGrp="1"/>
          </p:cNvSpPr>
          <p:nvPr>
            <p:ph type="body" sz="quarter" idx="3"/>
          </p:nvPr>
        </p:nvSpPr>
        <p:spPr>
          <a:xfrm>
            <a:off x="4645025" y="762000"/>
            <a:ext cx="4041775" cy="762001"/>
          </a:xfrm>
        </p:spPr>
        <p:txBody>
          <a:bodyPr>
            <a:normAutofit lnSpcReduction="10000"/>
          </a:bodyPr>
          <a:lstStyle/>
          <a:p>
            <a:pPr algn="ctr"/>
            <a:r>
              <a:rPr lang="en-US" b="0" dirty="0">
                <a:latin typeface="Berlin Sans FB" panose="020E0602020502020306" pitchFamily="34" charset="0"/>
              </a:rPr>
              <a:t>A Comparison with the </a:t>
            </a:r>
            <a:r>
              <a:rPr lang="en-US" b="0" dirty="0" err="1">
                <a:latin typeface="Berlin Sans FB" panose="020E0602020502020306" pitchFamily="34" charset="0"/>
              </a:rPr>
              <a:t>Solomonic</a:t>
            </a:r>
            <a:r>
              <a:rPr lang="en-US" b="0" dirty="0">
                <a:latin typeface="Berlin Sans FB" panose="020E0602020502020306" pitchFamily="34" charset="0"/>
              </a:rPr>
              <a:t> Temple</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37963" y="2057400"/>
            <a:ext cx="4153625" cy="4221940"/>
          </a:xfrm>
        </p:spPr>
      </p:pic>
    </p:spTree>
    <p:extLst>
      <p:ext uri="{BB962C8B-B14F-4D97-AF65-F5344CB8AC3E}">
        <p14:creationId xmlns:p14="http://schemas.microsoft.com/office/powerpoint/2010/main" val="410556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274638"/>
            <a:ext cx="9296400" cy="944562"/>
          </a:xfrm>
        </p:spPr>
        <p:txBody>
          <a:bodyPr>
            <a:normAutofit fontScale="90000"/>
          </a:bodyPr>
          <a:lstStyle/>
          <a:p>
            <a:r>
              <a:rPr lang="en-US" dirty="0">
                <a:latin typeface="Matura MT Script Capitals" panose="03020802060602070202" pitchFamily="66" charset="0"/>
              </a:rPr>
              <a:t>Sphinx or Cherub Figure at Ain Dara</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00200"/>
            <a:ext cx="7134483" cy="4739179"/>
          </a:xfrm>
        </p:spPr>
      </p:pic>
    </p:spTree>
    <p:extLst>
      <p:ext uri="{BB962C8B-B14F-4D97-AF65-F5344CB8AC3E}">
        <p14:creationId xmlns:p14="http://schemas.microsoft.com/office/powerpoint/2010/main" val="170089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90600"/>
          </a:xfrm>
        </p:spPr>
        <p:txBody>
          <a:bodyPr>
            <a:normAutofit/>
          </a:bodyPr>
          <a:lstStyle/>
          <a:p>
            <a:r>
              <a:rPr lang="en-US" sz="3600" dirty="0">
                <a:latin typeface="Matura MT Script Capitals" panose="03020802060602070202" pitchFamily="66" charset="0"/>
              </a:rPr>
              <a:t>1 Kings:  The Background of the Book</a:t>
            </a:r>
          </a:p>
        </p:txBody>
      </p:sp>
      <p:sp>
        <p:nvSpPr>
          <p:cNvPr id="5" name="Content Placeholder 4"/>
          <p:cNvSpPr>
            <a:spLocks noGrp="1"/>
          </p:cNvSpPr>
          <p:nvPr>
            <p:ph idx="1"/>
          </p:nvPr>
        </p:nvSpPr>
        <p:spPr>
          <a:xfrm>
            <a:off x="0" y="838200"/>
            <a:ext cx="9067800" cy="5638800"/>
          </a:xfrm>
        </p:spPr>
        <p:txBody>
          <a:bodyPr>
            <a:normAutofit fontScale="85000" lnSpcReduction="20000"/>
          </a:bodyPr>
          <a:lstStyle/>
          <a:p>
            <a:r>
              <a:rPr lang="en-US" dirty="0">
                <a:latin typeface="Berlin Sans FB" panose="020E0602020502020306" pitchFamily="34" charset="0"/>
                <a:cs typeface="Andalus" panose="02020603050405020304" pitchFamily="18" charset="-78"/>
              </a:rPr>
              <a:t>Kings is part of the </a:t>
            </a:r>
            <a:r>
              <a:rPr lang="en-US" i="1" dirty="0" err="1">
                <a:latin typeface="Berlin Sans FB" panose="020E0602020502020306" pitchFamily="34" charset="0"/>
                <a:cs typeface="Andalus" panose="02020603050405020304" pitchFamily="18" charset="-78"/>
              </a:rPr>
              <a:t>Deuteronomistic</a:t>
            </a:r>
            <a:r>
              <a:rPr lang="en-US" i="1" dirty="0">
                <a:latin typeface="Berlin Sans FB" panose="020E0602020502020306" pitchFamily="34" charset="0"/>
                <a:cs typeface="Andalus" panose="02020603050405020304" pitchFamily="18" charset="-78"/>
              </a:rPr>
              <a:t> History:</a:t>
            </a:r>
            <a:r>
              <a:rPr lang="en-US" dirty="0">
                <a:latin typeface="Berlin Sans FB" panose="020E0602020502020306" pitchFamily="34" charset="0"/>
                <a:cs typeface="Andalus" panose="02020603050405020304" pitchFamily="18" charset="-78"/>
              </a:rPr>
              <a:t>  A Selective Historical Narrative with a dominant Theological Message and assessment of each king.</a:t>
            </a:r>
          </a:p>
          <a:p>
            <a:r>
              <a:rPr lang="en-US" dirty="0">
                <a:latin typeface="Berlin Sans FB" panose="020E0602020502020306" pitchFamily="34" charset="0"/>
                <a:cs typeface="Andalus" panose="02020603050405020304" pitchFamily="18" charset="-78"/>
              </a:rPr>
              <a:t>Archival Information, which is cited in the text, is taken from Israelite Records, such as the </a:t>
            </a:r>
            <a:r>
              <a:rPr lang="en-US" i="1" dirty="0">
                <a:latin typeface="Berlin Sans FB" panose="020E0602020502020306" pitchFamily="34" charset="0"/>
                <a:cs typeface="Andalus" panose="02020603050405020304" pitchFamily="18" charset="-78"/>
              </a:rPr>
              <a:t>Chronicles of the Kings of Israel and Judah,</a:t>
            </a:r>
            <a:r>
              <a:rPr lang="en-US" dirty="0">
                <a:latin typeface="Berlin Sans FB" panose="020E0602020502020306" pitchFamily="34" charset="0"/>
                <a:cs typeface="Andalus" panose="02020603050405020304" pitchFamily="18" charset="-78"/>
              </a:rPr>
              <a:t> which has been lost.</a:t>
            </a:r>
            <a:endParaRPr lang="en-US" i="1" dirty="0">
              <a:latin typeface="Berlin Sans FB" panose="020E0602020502020306" pitchFamily="34" charset="0"/>
              <a:cs typeface="Andalus" panose="02020603050405020304" pitchFamily="18" charset="-78"/>
            </a:endParaRPr>
          </a:p>
          <a:p>
            <a:r>
              <a:rPr lang="en-US" i="1" dirty="0">
                <a:latin typeface="Berlin Sans FB" panose="020E0602020502020306" pitchFamily="34" charset="0"/>
                <a:cs typeface="Andalus" panose="02020603050405020304" pitchFamily="18" charset="-78"/>
              </a:rPr>
              <a:t>The Royal Formula </a:t>
            </a:r>
            <a:r>
              <a:rPr lang="en-US" dirty="0">
                <a:latin typeface="Berlin Sans FB" panose="020E0602020502020306" pitchFamily="34" charset="0"/>
                <a:cs typeface="Andalus" panose="02020603050405020304" pitchFamily="18" charset="-78"/>
              </a:rPr>
              <a:t>dates each reign by synchronizing it with the corresponding king in either Israel or Judah; names the mother, gives a (usually) brief account of the reign, a theological assessment; and death and burial details</a:t>
            </a:r>
          </a:p>
          <a:p>
            <a:r>
              <a:rPr lang="en-US" dirty="0">
                <a:latin typeface="Berlin Sans FB" panose="020E0602020502020306" pitchFamily="34" charset="0"/>
                <a:cs typeface="Andalus" panose="02020603050405020304" pitchFamily="18" charset="-78"/>
              </a:rPr>
              <a:t>Why was Kings Written?:  Kings was written to answer the questions regarding the reasons for the Babylonian Exile (586-539 BC)</a:t>
            </a:r>
          </a:p>
          <a:p>
            <a:r>
              <a:rPr lang="en-US" dirty="0">
                <a:latin typeface="Berlin Sans FB" panose="020E0602020502020306" pitchFamily="34" charset="0"/>
                <a:cs typeface="Andalus" panose="02020603050405020304" pitchFamily="18" charset="-78"/>
              </a:rPr>
              <a:t>The Theology of Kings is </a:t>
            </a:r>
            <a:r>
              <a:rPr lang="en-US" i="1" dirty="0">
                <a:latin typeface="Berlin Sans FB" panose="020E0602020502020306" pitchFamily="34" charset="0"/>
                <a:cs typeface="Andalus" panose="02020603050405020304" pitchFamily="18" charset="-78"/>
              </a:rPr>
              <a:t>Cumulative Retribution:  </a:t>
            </a:r>
            <a:r>
              <a:rPr lang="en-US" dirty="0">
                <a:latin typeface="Berlin Sans FB" panose="020E0602020502020306" pitchFamily="34" charset="0"/>
                <a:cs typeface="Andalus" panose="02020603050405020304" pitchFamily="18" charset="-78"/>
              </a:rPr>
              <a:t>The sins of the fathers are atoned for by their descendants</a:t>
            </a:r>
          </a:p>
        </p:txBody>
      </p:sp>
    </p:spTree>
    <p:extLst>
      <p:ext uri="{BB962C8B-B14F-4D97-AF65-F5344CB8AC3E}">
        <p14:creationId xmlns:p14="http://schemas.microsoft.com/office/powerpoint/2010/main" val="574668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a:latin typeface="Matura MT Script Capitals" panose="03020802060602070202" pitchFamily="66" charset="0"/>
              </a:rPr>
              <a:t>“The Footsteps of God” at Ain Dara</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1251" y="990600"/>
            <a:ext cx="2711381" cy="2033536"/>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47999" y="990600"/>
            <a:ext cx="3895840" cy="5814686"/>
          </a:xfrm>
        </p:spPr>
      </p:pic>
      <p:pic>
        <p:nvPicPr>
          <p:cNvPr id="8194" name="Picture 2" descr="C:\Users\jeffrey.hudon\Desktop\ain dara 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24" y="3105828"/>
            <a:ext cx="2736915" cy="37026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effrey.hudon\Desktop\footprint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48" r="8888"/>
          <a:stretch/>
        </p:blipFill>
        <p:spPr bwMode="auto">
          <a:xfrm>
            <a:off x="7028469" y="2469037"/>
            <a:ext cx="1981199" cy="186285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effrey.hudon\Desktop\aindara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2822" y="990600"/>
            <a:ext cx="1981200" cy="1317361"/>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jeffrey.hudon\Desktop\pic3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4452599"/>
            <a:ext cx="1572640" cy="233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884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sz="3200" dirty="0">
                <a:latin typeface="Matura MT Script Capitals" panose="03020802060602070202" pitchFamily="66" charset="0"/>
              </a:rPr>
              <a:t>Latticed Windows and Ornamental Design at Ain Dara:</a:t>
            </a:r>
            <a:endParaRPr lang="en-US" sz="3600" dirty="0">
              <a:latin typeface="Berlin Sans FB" panose="020E0602020502020306" pitchFamily="34"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1427164"/>
            <a:ext cx="3810000" cy="50800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14800" y="2819400"/>
            <a:ext cx="4904427" cy="3285966"/>
          </a:xfrm>
        </p:spPr>
      </p:pic>
      <p:sp>
        <p:nvSpPr>
          <p:cNvPr id="3" name="TextBox 2"/>
          <p:cNvSpPr txBox="1"/>
          <p:nvPr/>
        </p:nvSpPr>
        <p:spPr>
          <a:xfrm>
            <a:off x="4267200" y="1447800"/>
            <a:ext cx="4648200" cy="1200329"/>
          </a:xfrm>
          <a:prstGeom prst="rect">
            <a:avLst/>
          </a:prstGeom>
          <a:noFill/>
        </p:spPr>
        <p:txBody>
          <a:bodyPr wrap="square" rtlCol="0">
            <a:spAutoFit/>
          </a:bodyPr>
          <a:lstStyle/>
          <a:p>
            <a:r>
              <a:rPr lang="en-US" sz="2400" dirty="0">
                <a:latin typeface="Berlin Sans FB" panose="020E0602020502020306" pitchFamily="34" charset="0"/>
              </a:rPr>
              <a:t>Similar windows with lattices were installed in Solomon’s Temple  </a:t>
            </a:r>
          </a:p>
          <a:p>
            <a:pPr algn="ctr"/>
            <a:r>
              <a:rPr lang="en-US" sz="2400" dirty="0">
                <a:latin typeface="Berlin Sans FB" panose="020E0602020502020306" pitchFamily="34" charset="0"/>
              </a:rPr>
              <a:t>(1 Kings 6)</a:t>
            </a:r>
            <a:endParaRPr lang="en-US" sz="2400" dirty="0"/>
          </a:p>
        </p:txBody>
      </p:sp>
    </p:spTree>
    <p:extLst>
      <p:ext uri="{BB962C8B-B14F-4D97-AF65-F5344CB8AC3E}">
        <p14:creationId xmlns:p14="http://schemas.microsoft.com/office/powerpoint/2010/main" val="156052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600200"/>
          </a:xfrm>
        </p:spPr>
        <p:txBody>
          <a:bodyPr>
            <a:normAutofit fontScale="90000"/>
          </a:bodyPr>
          <a:lstStyle/>
          <a:p>
            <a:r>
              <a:rPr lang="en-US" dirty="0">
                <a:latin typeface="Matura MT Script Capitals" panose="03020802060602070202" pitchFamily="66" charset="0"/>
              </a:rPr>
              <a:t>Solomon’s Palace and Temple</a:t>
            </a:r>
            <a:br>
              <a:rPr lang="en-US" sz="2400" dirty="0">
                <a:latin typeface="Berlin Sans FB" panose="020E0602020502020306" pitchFamily="34" charset="0"/>
              </a:rPr>
            </a:br>
            <a:r>
              <a:rPr lang="en-US" sz="2400" dirty="0">
                <a:latin typeface="Berlin Sans FB" panose="020E0602020502020306" pitchFamily="34" charset="0"/>
              </a:rPr>
              <a:t>Later construction on the Temple Mount has eradicated any evidence (thus far) of </a:t>
            </a:r>
            <a:r>
              <a:rPr lang="en-US" sz="2400" dirty="0" err="1">
                <a:latin typeface="Berlin Sans FB" panose="020E0602020502020306" pitchFamily="34" charset="0"/>
              </a:rPr>
              <a:t>Solomonic</a:t>
            </a:r>
            <a:r>
              <a:rPr lang="en-US" sz="2400" dirty="0">
                <a:latin typeface="Berlin Sans FB" panose="020E0602020502020306" pitchFamily="34" charset="0"/>
              </a:rPr>
              <a:t> structures, but similar temples and palaces have been excavated elsewhere, such as Tell </a:t>
            </a:r>
            <a:r>
              <a:rPr lang="en-US" sz="2400" dirty="0" err="1">
                <a:latin typeface="Berlin Sans FB" panose="020E0602020502020306" pitchFamily="34" charset="0"/>
              </a:rPr>
              <a:t>Tayinat</a:t>
            </a:r>
            <a:r>
              <a:rPr lang="en-US" sz="2400" dirty="0">
                <a:latin typeface="Berlin Sans FB" panose="020E0602020502020306" pitchFamily="34" charset="0"/>
              </a:rPr>
              <a:t> in Turkey</a:t>
            </a:r>
            <a:endParaRPr lang="en-US" dirty="0">
              <a:latin typeface="Matura MT Script Capitals" panose="03020802060602070202" pitchFamily="66" charset="0"/>
            </a:endParaRPr>
          </a:p>
        </p:txBody>
      </p:sp>
      <p:sp>
        <p:nvSpPr>
          <p:cNvPr id="8" name="Text Placeholder 7"/>
          <p:cNvSpPr>
            <a:spLocks noGrp="1"/>
          </p:cNvSpPr>
          <p:nvPr>
            <p:ph type="body" idx="1"/>
          </p:nvPr>
        </p:nvSpPr>
        <p:spPr>
          <a:xfrm>
            <a:off x="457200" y="1828800"/>
            <a:ext cx="4040188" cy="762000"/>
          </a:xfrm>
        </p:spPr>
        <p:txBody>
          <a:bodyPr>
            <a:normAutofit lnSpcReduction="10000"/>
          </a:bodyPr>
          <a:lstStyle/>
          <a:p>
            <a:pPr algn="ctr"/>
            <a:r>
              <a:rPr lang="en-US" b="0" dirty="0">
                <a:latin typeface="Berlin Sans FB" panose="020E0602020502020306" pitchFamily="34" charset="0"/>
              </a:rPr>
              <a:t>Recreation of Solomon’s Palace and Temple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1000" y="2819400"/>
            <a:ext cx="4040188" cy="3530614"/>
          </a:xfrm>
        </p:spPr>
      </p:pic>
      <p:sp>
        <p:nvSpPr>
          <p:cNvPr id="9" name="Text Placeholder 8"/>
          <p:cNvSpPr>
            <a:spLocks noGrp="1"/>
          </p:cNvSpPr>
          <p:nvPr>
            <p:ph type="body" sz="quarter" idx="3"/>
          </p:nvPr>
        </p:nvSpPr>
        <p:spPr>
          <a:xfrm>
            <a:off x="4645025" y="1828801"/>
            <a:ext cx="4422775" cy="838200"/>
          </a:xfrm>
        </p:spPr>
        <p:txBody>
          <a:bodyPr>
            <a:normAutofit/>
          </a:bodyPr>
          <a:lstStyle/>
          <a:p>
            <a:pPr algn="ctr"/>
            <a:r>
              <a:rPr lang="en-US" b="0" dirty="0">
                <a:latin typeface="Berlin Sans FB" panose="020E0602020502020306" pitchFamily="34" charset="0"/>
              </a:rPr>
              <a:t>The Palace and Temple at Tell </a:t>
            </a:r>
            <a:r>
              <a:rPr lang="en-US" b="0" dirty="0" err="1">
                <a:latin typeface="Berlin Sans FB" panose="020E0602020502020306" pitchFamily="34" charset="0"/>
              </a:rPr>
              <a:t>Tayinat</a:t>
            </a:r>
            <a:r>
              <a:rPr lang="en-US" b="0" dirty="0">
                <a:latin typeface="Berlin Sans FB" panose="020E0602020502020306" pitchFamily="34" charset="0"/>
              </a:rPr>
              <a:t>, Turkey</a:t>
            </a:r>
          </a:p>
        </p:txBody>
      </p:sp>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00600" y="2971800"/>
            <a:ext cx="4041775" cy="3384331"/>
          </a:xfrm>
        </p:spPr>
      </p:pic>
    </p:spTree>
    <p:extLst>
      <p:ext uri="{BB962C8B-B14F-4D97-AF65-F5344CB8AC3E}">
        <p14:creationId xmlns:p14="http://schemas.microsoft.com/office/powerpoint/2010/main" val="1779479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a:latin typeface="Berlin Sans FB" panose="020E0602020502020306" pitchFamily="34" charset="0"/>
              </a:rPr>
              <a:t>The Growth of the Temple Mount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743517"/>
            <a:ext cx="6668867" cy="4525963"/>
          </a:xfrm>
        </p:spPr>
      </p:pic>
      <p:pic>
        <p:nvPicPr>
          <p:cNvPr id="10242" name="Picture 2" descr="C:\Users\jeffrey.hudon\Desktop\V07p118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127" y="5334000"/>
            <a:ext cx="4648200" cy="142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84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dirty="0">
                <a:latin typeface="Berlin Sans FB" panose="020E0602020502020306" pitchFamily="34" charset="0"/>
              </a:rPr>
              <a:t>Have the Foundations of Solomon’s Temple been Found?</a:t>
            </a:r>
          </a:p>
        </p:txBody>
      </p:sp>
      <p:sp>
        <p:nvSpPr>
          <p:cNvPr id="3" name="Content Placeholder 2"/>
          <p:cNvSpPr>
            <a:spLocks noGrp="1"/>
          </p:cNvSpPr>
          <p:nvPr>
            <p:ph idx="1"/>
          </p:nvPr>
        </p:nvSpPr>
        <p:spPr>
          <a:xfrm>
            <a:off x="228600" y="1219201"/>
            <a:ext cx="5105400" cy="2746886"/>
          </a:xfrm>
        </p:spPr>
        <p:txBody>
          <a:bodyPr>
            <a:normAutofit fontScale="62500" lnSpcReduction="20000"/>
          </a:bodyPr>
          <a:lstStyle/>
          <a:p>
            <a:pPr marL="0" indent="0">
              <a:buNone/>
            </a:pPr>
            <a:r>
              <a:rPr lang="en-US" dirty="0">
                <a:latin typeface="Berlin Sans FB" panose="020E0602020502020306" pitchFamily="34" charset="0"/>
              </a:rPr>
              <a:t>Inside the rotunda of the Muslim shrine called the Dome of the Rock is a large exposed area of bedrock called </a:t>
            </a:r>
            <a:r>
              <a:rPr lang="en-US" i="1" dirty="0">
                <a:latin typeface="Berlin Sans FB" panose="020E0602020502020306" pitchFamily="34" charset="0"/>
              </a:rPr>
              <a:t>Al </a:t>
            </a:r>
            <a:r>
              <a:rPr lang="en-US" i="1" dirty="0" err="1">
                <a:latin typeface="Berlin Sans FB" panose="020E0602020502020306" pitchFamily="34" charset="0"/>
              </a:rPr>
              <a:t>Sakhra</a:t>
            </a:r>
            <a:r>
              <a:rPr lang="en-US" dirty="0">
                <a:latin typeface="Berlin Sans FB" panose="020E0602020502020306" pitchFamily="34" charset="0"/>
              </a:rPr>
              <a:t>.  Archaeologist </a:t>
            </a:r>
            <a:r>
              <a:rPr lang="en-US" dirty="0" err="1">
                <a:latin typeface="Berlin Sans FB" panose="020E0602020502020306" pitchFamily="34" charset="0"/>
              </a:rPr>
              <a:t>Leen</a:t>
            </a:r>
            <a:r>
              <a:rPr lang="en-US" dirty="0">
                <a:latin typeface="Berlin Sans FB" panose="020E0602020502020306" pitchFamily="34" charset="0"/>
              </a:rPr>
              <a:t> </a:t>
            </a:r>
            <a:r>
              <a:rPr lang="en-US" dirty="0" err="1">
                <a:latin typeface="Berlin Sans FB" panose="020E0602020502020306" pitchFamily="34" charset="0"/>
              </a:rPr>
              <a:t>Ritmeyer</a:t>
            </a:r>
            <a:r>
              <a:rPr lang="en-US" dirty="0">
                <a:latin typeface="Berlin Sans FB" panose="020E0602020502020306" pitchFamily="34" charset="0"/>
              </a:rPr>
              <a:t> has carefully studied this sacred area and determined that foundation cuts for two of the walls of Solomon’s Temple exist on this bedrock, as well as a shallow, rectangular depression for the Ark of the Covenant itself!  The building is now off limits for non Muslims, in part to </a:t>
            </a:r>
            <a:r>
              <a:rPr lang="en-US" dirty="0" err="1">
                <a:latin typeface="Berlin Sans FB" panose="020E0602020502020306" pitchFamily="34" charset="0"/>
              </a:rPr>
              <a:t>Ritmeyer’s</a:t>
            </a:r>
            <a:r>
              <a:rPr lang="en-US" dirty="0">
                <a:latin typeface="Berlin Sans FB" panose="020E0602020502020306" pitchFamily="34" charset="0"/>
              </a:rPr>
              <a:t> findings.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6" y="3966087"/>
            <a:ext cx="3128963" cy="268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4114800"/>
            <a:ext cx="1729010" cy="252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681" y="1219200"/>
            <a:ext cx="356340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399" y="4578647"/>
            <a:ext cx="1622689" cy="207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578647"/>
            <a:ext cx="1390244" cy="207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985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fontScale="90000"/>
          </a:bodyPr>
          <a:lstStyle/>
          <a:p>
            <a:r>
              <a:rPr lang="en-US" dirty="0">
                <a:latin typeface="Berlin Sans FB" panose="020E0602020502020306" pitchFamily="34" charset="0"/>
              </a:rPr>
              <a:t>An Underground Reservoir near the Temple from the Time of Solomon </a:t>
            </a:r>
            <a:r>
              <a:rPr lang="en-US" sz="1600" dirty="0">
                <a:latin typeface="Berlin Sans FB" panose="020E0602020502020306" pitchFamily="34" charset="0"/>
              </a:rPr>
              <a:t>Uncovered in 2012</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981200"/>
            <a:ext cx="6285137" cy="4114800"/>
          </a:xfrm>
        </p:spPr>
      </p:pic>
    </p:spTree>
    <p:extLst>
      <p:ext uri="{BB962C8B-B14F-4D97-AF65-F5344CB8AC3E}">
        <p14:creationId xmlns:p14="http://schemas.microsoft.com/office/powerpoint/2010/main" val="3875692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dirty="0">
                <a:latin typeface="Berlin Sans FB" panose="020E0602020502020306" pitchFamily="34" charset="0"/>
              </a:rPr>
              <a:t>Biblical Archaeology and 1 Kings 9:10-28</a:t>
            </a:r>
          </a:p>
        </p:txBody>
      </p:sp>
      <p:sp>
        <p:nvSpPr>
          <p:cNvPr id="3" name="Content Placeholder 2"/>
          <p:cNvSpPr>
            <a:spLocks noGrp="1"/>
          </p:cNvSpPr>
          <p:nvPr>
            <p:ph idx="1"/>
          </p:nvPr>
        </p:nvSpPr>
        <p:spPr>
          <a:xfrm>
            <a:off x="152400" y="762000"/>
            <a:ext cx="8839200" cy="5943600"/>
          </a:xfrm>
        </p:spPr>
        <p:txBody>
          <a:bodyPr>
            <a:normAutofit fontScale="47500" lnSpcReduction="20000"/>
          </a:bodyPr>
          <a:lstStyle/>
          <a:p>
            <a:r>
              <a:rPr lang="en-US" sz="4200" dirty="0">
                <a:latin typeface="Berlin Sans FB" panose="020E0602020502020306" pitchFamily="34" charset="0"/>
              </a:rPr>
              <a:t>Solomon’s Other Activities</a:t>
            </a:r>
          </a:p>
          <a:p>
            <a:r>
              <a:rPr lang="en-US" b="1" baseline="30000" dirty="0">
                <a:latin typeface="Berlin Sans FB" panose="020E0602020502020306" pitchFamily="34" charset="0"/>
              </a:rPr>
              <a:t>10 </a:t>
            </a:r>
            <a:r>
              <a:rPr lang="en-US" dirty="0">
                <a:latin typeface="Berlin Sans FB" panose="020E0602020502020306" pitchFamily="34" charset="0"/>
              </a:rPr>
              <a:t>At the end of twenty years, during which Solomon built these two buildings—the temple of the </a:t>
            </a:r>
            <a:r>
              <a:rPr lang="en-US" cap="small" dirty="0">
                <a:latin typeface="Berlin Sans FB" panose="020E0602020502020306" pitchFamily="34" charset="0"/>
              </a:rPr>
              <a:t>Lord</a:t>
            </a:r>
            <a:r>
              <a:rPr lang="en-US" dirty="0">
                <a:latin typeface="Berlin Sans FB" panose="020E0602020502020306" pitchFamily="34" charset="0"/>
              </a:rPr>
              <a:t> and the royal palace— </a:t>
            </a:r>
            <a:r>
              <a:rPr lang="en-US" b="1" baseline="30000" dirty="0">
                <a:latin typeface="Berlin Sans FB" panose="020E0602020502020306" pitchFamily="34" charset="0"/>
              </a:rPr>
              <a:t>11 </a:t>
            </a:r>
            <a:r>
              <a:rPr lang="en-US" dirty="0">
                <a:latin typeface="Berlin Sans FB" panose="020E0602020502020306" pitchFamily="34" charset="0"/>
              </a:rPr>
              <a:t>King Solomon gave twenty towns in Galilee to Hiram king of </a:t>
            </a:r>
            <a:r>
              <a:rPr lang="en-US" dirty="0" err="1">
                <a:latin typeface="Berlin Sans FB" panose="020E0602020502020306" pitchFamily="34" charset="0"/>
              </a:rPr>
              <a:t>Tyre</a:t>
            </a:r>
            <a:r>
              <a:rPr lang="en-US" dirty="0">
                <a:latin typeface="Berlin Sans FB" panose="020E0602020502020306" pitchFamily="34" charset="0"/>
              </a:rPr>
              <a:t>, because Hiram had supplied him with all the cedar and juniper and gold he wanted. </a:t>
            </a:r>
            <a:r>
              <a:rPr lang="en-US" b="1" baseline="30000" dirty="0">
                <a:latin typeface="Berlin Sans FB" panose="020E0602020502020306" pitchFamily="34" charset="0"/>
              </a:rPr>
              <a:t>12 </a:t>
            </a:r>
            <a:r>
              <a:rPr lang="en-US" dirty="0">
                <a:latin typeface="Berlin Sans FB" panose="020E0602020502020306" pitchFamily="34" charset="0"/>
              </a:rPr>
              <a:t>But when Hiram went from </a:t>
            </a:r>
            <a:r>
              <a:rPr lang="en-US" dirty="0" err="1">
                <a:latin typeface="Berlin Sans FB" panose="020E0602020502020306" pitchFamily="34" charset="0"/>
              </a:rPr>
              <a:t>Tyre</a:t>
            </a:r>
            <a:r>
              <a:rPr lang="en-US" dirty="0">
                <a:latin typeface="Berlin Sans FB" panose="020E0602020502020306" pitchFamily="34" charset="0"/>
              </a:rPr>
              <a:t> to see the towns that Solomon had given him, he was not pleased with them.</a:t>
            </a:r>
            <a:r>
              <a:rPr lang="en-US" b="1" baseline="30000" dirty="0">
                <a:latin typeface="Berlin Sans FB" panose="020E0602020502020306" pitchFamily="34" charset="0"/>
              </a:rPr>
              <a:t>13 </a:t>
            </a:r>
            <a:r>
              <a:rPr lang="en-US" dirty="0">
                <a:latin typeface="Berlin Sans FB" panose="020E0602020502020306" pitchFamily="34" charset="0"/>
              </a:rPr>
              <a:t>“What kind of towns are these you have given me, my brother?” he asked. And he called them the Land of </a:t>
            </a:r>
            <a:r>
              <a:rPr lang="en-US" dirty="0" err="1">
                <a:latin typeface="Berlin Sans FB" panose="020E0602020502020306" pitchFamily="34" charset="0"/>
              </a:rPr>
              <a:t>Cabul</a:t>
            </a:r>
            <a:r>
              <a:rPr lang="en-US" dirty="0">
                <a:latin typeface="Berlin Sans FB" panose="020E0602020502020306" pitchFamily="34" charset="0"/>
              </a:rPr>
              <a:t>,</a:t>
            </a:r>
            <a:r>
              <a:rPr lang="en-US" baseline="30000" dirty="0">
                <a:latin typeface="Berlin Sans FB" panose="020E0602020502020306" pitchFamily="34" charset="0"/>
              </a:rPr>
              <a:t> </a:t>
            </a:r>
            <a:r>
              <a:rPr lang="en-US" dirty="0">
                <a:latin typeface="Berlin Sans FB" panose="020E0602020502020306" pitchFamily="34" charset="0"/>
              </a:rPr>
              <a:t>a name they have to this day. </a:t>
            </a:r>
            <a:r>
              <a:rPr lang="en-US" b="1" baseline="30000" dirty="0">
                <a:latin typeface="Berlin Sans FB" panose="020E0602020502020306" pitchFamily="34" charset="0"/>
              </a:rPr>
              <a:t>14 </a:t>
            </a:r>
            <a:r>
              <a:rPr lang="en-US" dirty="0">
                <a:latin typeface="Berlin Sans FB" panose="020E0602020502020306" pitchFamily="34" charset="0"/>
              </a:rPr>
              <a:t>Now Hiram had sent to the king 120 talents of gold.</a:t>
            </a:r>
          </a:p>
          <a:p>
            <a:r>
              <a:rPr lang="en-US" b="1" baseline="30000" dirty="0">
                <a:latin typeface="Berlin Sans FB" panose="020E0602020502020306" pitchFamily="34" charset="0"/>
              </a:rPr>
              <a:t>15 </a:t>
            </a:r>
            <a:r>
              <a:rPr lang="en-US" dirty="0">
                <a:latin typeface="Berlin Sans FB" panose="020E0602020502020306" pitchFamily="34" charset="0"/>
              </a:rPr>
              <a:t>Here is the account of the forced labor King Solomon conscripted to build the </a:t>
            </a:r>
            <a:r>
              <a:rPr lang="en-US" cap="small" dirty="0">
                <a:latin typeface="Berlin Sans FB" panose="020E0602020502020306" pitchFamily="34" charset="0"/>
              </a:rPr>
              <a:t>Lord</a:t>
            </a:r>
            <a:r>
              <a:rPr lang="en-US" dirty="0">
                <a:latin typeface="Berlin Sans FB" panose="020E0602020502020306" pitchFamily="34" charset="0"/>
              </a:rPr>
              <a:t>’s temple, his own palace, the terraces,</a:t>
            </a:r>
            <a:r>
              <a:rPr lang="en-US" baseline="30000" dirty="0">
                <a:latin typeface="Berlin Sans FB" panose="020E0602020502020306" pitchFamily="34" charset="0"/>
              </a:rPr>
              <a:t> </a:t>
            </a:r>
            <a:r>
              <a:rPr lang="en-US" dirty="0">
                <a:latin typeface="Berlin Sans FB" panose="020E0602020502020306" pitchFamily="34" charset="0"/>
              </a:rPr>
              <a:t>the wall of Jerusalem, and </a:t>
            </a:r>
            <a:r>
              <a:rPr lang="en-US" dirty="0" err="1">
                <a:latin typeface="Berlin Sans FB" panose="020E0602020502020306" pitchFamily="34" charset="0"/>
              </a:rPr>
              <a:t>Hazor</a:t>
            </a:r>
            <a:r>
              <a:rPr lang="en-US" dirty="0">
                <a:latin typeface="Berlin Sans FB" panose="020E0602020502020306" pitchFamily="34" charset="0"/>
              </a:rPr>
              <a:t>, Megiddo and Gezer. </a:t>
            </a:r>
            <a:r>
              <a:rPr lang="en-US" b="1" baseline="30000" dirty="0">
                <a:latin typeface="Berlin Sans FB" panose="020E0602020502020306" pitchFamily="34" charset="0"/>
              </a:rPr>
              <a:t>16 </a:t>
            </a:r>
            <a:r>
              <a:rPr lang="en-US" dirty="0">
                <a:latin typeface="Berlin Sans FB" panose="020E0602020502020306" pitchFamily="34" charset="0"/>
              </a:rPr>
              <a:t>(Pharaoh king of Egypt had attacked and captured Gezer. He had set it on fire. He killed its Canaanite inhabitants and then gave it as a wedding gift to his daughter, Solomon’s wife. </a:t>
            </a:r>
            <a:r>
              <a:rPr lang="en-US" b="1" baseline="30000" dirty="0">
                <a:latin typeface="Berlin Sans FB" panose="020E0602020502020306" pitchFamily="34" charset="0"/>
              </a:rPr>
              <a:t>17 </a:t>
            </a:r>
            <a:r>
              <a:rPr lang="en-US" dirty="0">
                <a:latin typeface="Berlin Sans FB" panose="020E0602020502020306" pitchFamily="34" charset="0"/>
              </a:rPr>
              <a:t>And Solomon rebuilt Gezer.) He built up Lower Beth </a:t>
            </a:r>
            <a:r>
              <a:rPr lang="en-US" dirty="0" err="1">
                <a:latin typeface="Berlin Sans FB" panose="020E0602020502020306" pitchFamily="34" charset="0"/>
              </a:rPr>
              <a:t>Horon</a:t>
            </a:r>
            <a:r>
              <a:rPr lang="en-US" dirty="0">
                <a:latin typeface="Berlin Sans FB" panose="020E0602020502020306" pitchFamily="34" charset="0"/>
              </a:rPr>
              <a:t>, </a:t>
            </a:r>
            <a:r>
              <a:rPr lang="en-US" b="1" baseline="30000" dirty="0">
                <a:latin typeface="Berlin Sans FB" panose="020E0602020502020306" pitchFamily="34" charset="0"/>
              </a:rPr>
              <a:t>18 </a:t>
            </a:r>
            <a:r>
              <a:rPr lang="en-US" dirty="0" err="1">
                <a:latin typeface="Berlin Sans FB" panose="020E0602020502020306" pitchFamily="34" charset="0"/>
              </a:rPr>
              <a:t>Baalath</a:t>
            </a:r>
            <a:r>
              <a:rPr lang="en-US" dirty="0">
                <a:latin typeface="Berlin Sans FB" panose="020E0602020502020306" pitchFamily="34" charset="0"/>
              </a:rPr>
              <a:t>, and </a:t>
            </a:r>
            <a:r>
              <a:rPr lang="en-US" dirty="0" err="1">
                <a:latin typeface="Berlin Sans FB" panose="020E0602020502020306" pitchFamily="34" charset="0"/>
              </a:rPr>
              <a:t>Tadmor</a:t>
            </a:r>
            <a:r>
              <a:rPr lang="en-US" dirty="0">
                <a:latin typeface="Berlin Sans FB" panose="020E0602020502020306" pitchFamily="34" charset="0"/>
              </a:rPr>
              <a:t> in the desert, within his land, </a:t>
            </a:r>
            <a:r>
              <a:rPr lang="en-US" b="1" baseline="30000" dirty="0">
                <a:latin typeface="Berlin Sans FB" panose="020E0602020502020306" pitchFamily="34" charset="0"/>
              </a:rPr>
              <a:t>19 </a:t>
            </a:r>
            <a:r>
              <a:rPr lang="en-US" dirty="0">
                <a:latin typeface="Berlin Sans FB" panose="020E0602020502020306" pitchFamily="34" charset="0"/>
              </a:rPr>
              <a:t>as well as all his store cities and the towns for his </a:t>
            </a:r>
            <a:r>
              <a:rPr lang="en-US" dirty="0" err="1">
                <a:latin typeface="Berlin Sans FB" panose="020E0602020502020306" pitchFamily="34" charset="0"/>
              </a:rPr>
              <a:t>chariotsand</a:t>
            </a:r>
            <a:r>
              <a:rPr lang="en-US" dirty="0">
                <a:latin typeface="Berlin Sans FB" panose="020E0602020502020306" pitchFamily="34" charset="0"/>
              </a:rPr>
              <a:t> for his horses—whatever he desired to build in Jerusalem, in Lebanon and throughout all the territory he ruled.</a:t>
            </a:r>
          </a:p>
          <a:p>
            <a:r>
              <a:rPr lang="en-US" b="1" baseline="30000" dirty="0">
                <a:latin typeface="Berlin Sans FB" panose="020E0602020502020306" pitchFamily="34" charset="0"/>
              </a:rPr>
              <a:t>20 </a:t>
            </a:r>
            <a:r>
              <a:rPr lang="en-US" dirty="0">
                <a:latin typeface="Berlin Sans FB" panose="020E0602020502020306" pitchFamily="34" charset="0"/>
              </a:rPr>
              <a:t>There were still people left from the Amorites, Hittites, </a:t>
            </a:r>
            <a:r>
              <a:rPr lang="en-US" dirty="0" err="1">
                <a:latin typeface="Berlin Sans FB" panose="020E0602020502020306" pitchFamily="34" charset="0"/>
              </a:rPr>
              <a:t>Perizzites</a:t>
            </a:r>
            <a:r>
              <a:rPr lang="en-US" dirty="0">
                <a:latin typeface="Berlin Sans FB" panose="020E0602020502020306" pitchFamily="34" charset="0"/>
              </a:rPr>
              <a:t>, </a:t>
            </a:r>
            <a:r>
              <a:rPr lang="en-US" dirty="0" err="1">
                <a:latin typeface="Berlin Sans FB" panose="020E0602020502020306" pitchFamily="34" charset="0"/>
              </a:rPr>
              <a:t>Hivites</a:t>
            </a:r>
            <a:r>
              <a:rPr lang="en-US" dirty="0">
                <a:latin typeface="Berlin Sans FB" panose="020E0602020502020306" pitchFamily="34" charset="0"/>
              </a:rPr>
              <a:t> and </a:t>
            </a:r>
            <a:r>
              <a:rPr lang="en-US" dirty="0" err="1">
                <a:latin typeface="Berlin Sans FB" panose="020E0602020502020306" pitchFamily="34" charset="0"/>
              </a:rPr>
              <a:t>Jebusites</a:t>
            </a:r>
            <a:r>
              <a:rPr lang="en-US" dirty="0">
                <a:latin typeface="Berlin Sans FB" panose="020E0602020502020306" pitchFamily="34" charset="0"/>
              </a:rPr>
              <a:t> (these peoples were not Israelites). </a:t>
            </a:r>
            <a:r>
              <a:rPr lang="en-US" b="1" baseline="30000" dirty="0">
                <a:latin typeface="Berlin Sans FB" panose="020E0602020502020306" pitchFamily="34" charset="0"/>
              </a:rPr>
              <a:t>21 </a:t>
            </a:r>
            <a:r>
              <a:rPr lang="en-US" dirty="0">
                <a:latin typeface="Berlin Sans FB" panose="020E0602020502020306" pitchFamily="34" charset="0"/>
              </a:rPr>
              <a:t>Solomon conscripted the descendants of all these peoples remaining in the land—whom the Israelites could not exterminate—to serve as slave labor, as it is to this day. </a:t>
            </a:r>
            <a:r>
              <a:rPr lang="en-US" b="1" baseline="30000" dirty="0">
                <a:latin typeface="Berlin Sans FB" panose="020E0602020502020306" pitchFamily="34" charset="0"/>
              </a:rPr>
              <a:t>22 </a:t>
            </a:r>
            <a:r>
              <a:rPr lang="en-US" dirty="0">
                <a:latin typeface="Berlin Sans FB" panose="020E0602020502020306" pitchFamily="34" charset="0"/>
              </a:rPr>
              <a:t>But Solomon did not make slaves of any of the Israelites; they were his fighting men, his government officials, his officers, his captains, and the commanders of his chariots and charioteers. </a:t>
            </a:r>
            <a:r>
              <a:rPr lang="en-US" b="1" baseline="30000" dirty="0">
                <a:latin typeface="Berlin Sans FB" panose="020E0602020502020306" pitchFamily="34" charset="0"/>
              </a:rPr>
              <a:t>23 </a:t>
            </a:r>
            <a:r>
              <a:rPr lang="en-US" dirty="0">
                <a:latin typeface="Berlin Sans FB" panose="020E0602020502020306" pitchFamily="34" charset="0"/>
              </a:rPr>
              <a:t>They were also the chief officials in charge of Solomon’s projects—550 officials supervising those who did the work.</a:t>
            </a:r>
          </a:p>
          <a:p>
            <a:r>
              <a:rPr lang="en-US" b="1" baseline="30000" dirty="0">
                <a:latin typeface="Berlin Sans FB" panose="020E0602020502020306" pitchFamily="34" charset="0"/>
              </a:rPr>
              <a:t>24 </a:t>
            </a:r>
            <a:r>
              <a:rPr lang="en-US" dirty="0">
                <a:latin typeface="Berlin Sans FB" panose="020E0602020502020306" pitchFamily="34" charset="0"/>
              </a:rPr>
              <a:t>After Pharaoh’s daughter had come up from the City of David to the palace Solomon had built for her, he constructed the terraces.</a:t>
            </a:r>
          </a:p>
          <a:p>
            <a:r>
              <a:rPr lang="en-US" b="1" baseline="30000" dirty="0">
                <a:latin typeface="Berlin Sans FB" panose="020E0602020502020306" pitchFamily="34" charset="0"/>
              </a:rPr>
              <a:t>25 </a:t>
            </a:r>
            <a:r>
              <a:rPr lang="en-US" dirty="0">
                <a:latin typeface="Berlin Sans FB" panose="020E0602020502020306" pitchFamily="34" charset="0"/>
              </a:rPr>
              <a:t>Three times a year Solomon sacrificed burnt offerings and fellowship offerings on the altar he had built for the </a:t>
            </a:r>
            <a:r>
              <a:rPr lang="en-US" cap="small" dirty="0">
                <a:latin typeface="Berlin Sans FB" panose="020E0602020502020306" pitchFamily="34" charset="0"/>
              </a:rPr>
              <a:t>Lord</a:t>
            </a:r>
            <a:r>
              <a:rPr lang="en-US" dirty="0">
                <a:latin typeface="Berlin Sans FB" panose="020E0602020502020306" pitchFamily="34" charset="0"/>
              </a:rPr>
              <a:t>, burning incense before the </a:t>
            </a:r>
            <a:r>
              <a:rPr lang="en-US" cap="small" dirty="0">
                <a:latin typeface="Berlin Sans FB" panose="020E0602020502020306" pitchFamily="34" charset="0"/>
              </a:rPr>
              <a:t>Lord </a:t>
            </a:r>
            <a:r>
              <a:rPr lang="en-US" dirty="0">
                <a:latin typeface="Berlin Sans FB" panose="020E0602020502020306" pitchFamily="34" charset="0"/>
              </a:rPr>
              <a:t>along with them, and so fulfilled the temple obligations.</a:t>
            </a:r>
          </a:p>
          <a:p>
            <a:r>
              <a:rPr lang="en-US" b="1" baseline="30000" dirty="0">
                <a:latin typeface="Berlin Sans FB" panose="020E0602020502020306" pitchFamily="34" charset="0"/>
              </a:rPr>
              <a:t>26 </a:t>
            </a:r>
            <a:r>
              <a:rPr lang="en-US" dirty="0">
                <a:latin typeface="Berlin Sans FB" panose="020E0602020502020306" pitchFamily="34" charset="0"/>
              </a:rPr>
              <a:t>King Solomon also built ships at </a:t>
            </a:r>
            <a:r>
              <a:rPr lang="en-US" dirty="0" err="1">
                <a:latin typeface="Berlin Sans FB" panose="020E0602020502020306" pitchFamily="34" charset="0"/>
              </a:rPr>
              <a:t>Ezion</a:t>
            </a:r>
            <a:r>
              <a:rPr lang="en-US" dirty="0">
                <a:latin typeface="Berlin Sans FB" panose="020E0602020502020306" pitchFamily="34" charset="0"/>
              </a:rPr>
              <a:t> Geber, which is near </a:t>
            </a:r>
            <a:r>
              <a:rPr lang="en-US" dirty="0" err="1">
                <a:latin typeface="Berlin Sans FB" panose="020E0602020502020306" pitchFamily="34" charset="0"/>
              </a:rPr>
              <a:t>Elath</a:t>
            </a:r>
            <a:r>
              <a:rPr lang="en-US" dirty="0">
                <a:latin typeface="Berlin Sans FB" panose="020E0602020502020306" pitchFamily="34" charset="0"/>
              </a:rPr>
              <a:t> in Edom, on the shore of the Red Sea.</a:t>
            </a:r>
            <a:r>
              <a:rPr lang="en-US" baseline="30000" dirty="0">
                <a:latin typeface="Berlin Sans FB" panose="020E0602020502020306" pitchFamily="34" charset="0"/>
              </a:rPr>
              <a:t> </a:t>
            </a:r>
            <a:r>
              <a:rPr lang="en-US" dirty="0">
                <a:latin typeface="Berlin Sans FB" panose="020E0602020502020306" pitchFamily="34" charset="0"/>
              </a:rPr>
              <a:t> </a:t>
            </a:r>
            <a:r>
              <a:rPr lang="en-US" b="1" baseline="30000" dirty="0">
                <a:latin typeface="Berlin Sans FB" panose="020E0602020502020306" pitchFamily="34" charset="0"/>
              </a:rPr>
              <a:t>27 </a:t>
            </a:r>
            <a:r>
              <a:rPr lang="en-US" dirty="0">
                <a:latin typeface="Berlin Sans FB" panose="020E0602020502020306" pitchFamily="34" charset="0"/>
              </a:rPr>
              <a:t>And Hiram sent his men—sailors who knew the sea—to serve in the fleet with Solomon’s men. </a:t>
            </a:r>
            <a:r>
              <a:rPr lang="en-US" b="1" baseline="30000" dirty="0">
                <a:latin typeface="Berlin Sans FB" panose="020E0602020502020306" pitchFamily="34" charset="0"/>
              </a:rPr>
              <a:t>28 </a:t>
            </a:r>
            <a:r>
              <a:rPr lang="en-US" dirty="0">
                <a:latin typeface="Berlin Sans FB" panose="020E0602020502020306" pitchFamily="34" charset="0"/>
              </a:rPr>
              <a:t>They sailed to Ophir and brought back 420 talents of gold, which they delivered to King Solomon.</a:t>
            </a:r>
          </a:p>
          <a:p>
            <a:pPr marL="0" indent="0">
              <a:buNone/>
            </a:pPr>
            <a:endParaRPr lang="en-US" dirty="0"/>
          </a:p>
        </p:txBody>
      </p:sp>
    </p:spTree>
    <p:extLst>
      <p:ext uri="{BB962C8B-B14F-4D97-AF65-F5344CB8AC3E}">
        <p14:creationId xmlns:p14="http://schemas.microsoft.com/office/powerpoint/2010/main" val="201815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
            <a:ext cx="8229600" cy="1066800"/>
          </a:xfrm>
        </p:spPr>
        <p:txBody>
          <a:bodyPr>
            <a:normAutofit/>
          </a:bodyPr>
          <a:lstStyle/>
          <a:p>
            <a:r>
              <a:rPr lang="en-US" dirty="0">
                <a:latin typeface="Matura MT Script Capitals" panose="03020802060602070202" pitchFamily="66" charset="0"/>
              </a:rPr>
              <a:t>Solomon’s “Chariot Cities” </a:t>
            </a:r>
            <a:br>
              <a:rPr lang="en-US" dirty="0">
                <a:latin typeface="Matura MT Script Capitals" panose="03020802060602070202" pitchFamily="66" charset="0"/>
              </a:rPr>
            </a:br>
            <a:r>
              <a:rPr lang="en-US" sz="1600" dirty="0">
                <a:latin typeface="Berlin Sans FB" panose="020E0602020502020306" pitchFamily="34" charset="0"/>
              </a:rPr>
              <a:t>1 Kings 9:15</a:t>
            </a:r>
          </a:p>
        </p:txBody>
      </p:sp>
      <p:sp>
        <p:nvSpPr>
          <p:cNvPr id="8" name="Text Placeholder 7"/>
          <p:cNvSpPr>
            <a:spLocks noGrp="1"/>
          </p:cNvSpPr>
          <p:nvPr>
            <p:ph type="body" idx="1"/>
          </p:nvPr>
        </p:nvSpPr>
        <p:spPr>
          <a:xfrm>
            <a:off x="457200" y="1066801"/>
            <a:ext cx="4040188" cy="609599"/>
          </a:xfrm>
        </p:spPr>
        <p:txBody>
          <a:bodyPr>
            <a:normAutofit fontScale="85000" lnSpcReduction="20000"/>
          </a:bodyPr>
          <a:lstStyle/>
          <a:p>
            <a:pPr algn="ctr"/>
            <a:r>
              <a:rPr lang="en-US" dirty="0">
                <a:latin typeface="Berlin Sans FB" panose="020E0602020502020306" pitchFamily="34" charset="0"/>
              </a:rPr>
              <a:t>Gezer</a:t>
            </a:r>
            <a:r>
              <a:rPr lang="en-US" b="0" dirty="0">
                <a:latin typeface="Berlin Sans FB" panose="020E0602020502020306" pitchFamily="34" charset="0"/>
              </a:rPr>
              <a:t>:  Given as a dowry by Pharaoh </a:t>
            </a:r>
            <a:r>
              <a:rPr lang="en-US" b="0" dirty="0" err="1">
                <a:latin typeface="Berlin Sans FB" panose="020E0602020502020306" pitchFamily="34" charset="0"/>
              </a:rPr>
              <a:t>Siamun</a:t>
            </a:r>
            <a:endParaRPr lang="en-US" b="0" dirty="0">
              <a:latin typeface="Berlin Sans FB" panose="020E0602020502020306" pitchFamily="34"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4800" y="1752600"/>
            <a:ext cx="4165600" cy="3124200"/>
          </a:xfrm>
        </p:spPr>
      </p:pic>
      <p:sp>
        <p:nvSpPr>
          <p:cNvPr id="9" name="Text Placeholder 8"/>
          <p:cNvSpPr>
            <a:spLocks noGrp="1"/>
          </p:cNvSpPr>
          <p:nvPr>
            <p:ph type="body" sz="quarter" idx="3"/>
          </p:nvPr>
        </p:nvSpPr>
        <p:spPr>
          <a:xfrm>
            <a:off x="4645025" y="1066800"/>
            <a:ext cx="4041775" cy="609601"/>
          </a:xfrm>
        </p:spPr>
        <p:txBody>
          <a:bodyPr>
            <a:normAutofit fontScale="85000" lnSpcReduction="20000"/>
          </a:bodyPr>
          <a:lstStyle/>
          <a:p>
            <a:pPr algn="ctr"/>
            <a:r>
              <a:rPr lang="en-US" dirty="0" err="1">
                <a:latin typeface="Berlin Sans FB" panose="020E0602020502020306" pitchFamily="34" charset="0"/>
              </a:rPr>
              <a:t>Hazor</a:t>
            </a:r>
            <a:r>
              <a:rPr lang="en-US" b="0" dirty="0">
                <a:latin typeface="Berlin Sans FB" panose="020E0602020502020306" pitchFamily="34" charset="0"/>
              </a:rPr>
              <a:t>:  Conquered from the Canaanites and rebuilt</a:t>
            </a:r>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91064" y="1752600"/>
            <a:ext cx="4165600" cy="3124200"/>
          </a:xfrm>
        </p:spPr>
      </p:pic>
      <p:pic>
        <p:nvPicPr>
          <p:cNvPr id="9218" name="Picture 2" descr="C:\Users\jeffrey.hudon\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953000"/>
            <a:ext cx="263842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jeffrey.hudon\Desktop\Reconstruction_Megiddo_gat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962525"/>
            <a:ext cx="2272627" cy="176940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jeffrey.hudon\Desktop\INJVMG60_8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962525"/>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262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latin typeface="Matura MT Script Capitals" pitchFamily="66" charset="0"/>
              </a:rPr>
              <a:t>The Gate “Blueprint” of Solomon’s Chariot Cities</a:t>
            </a:r>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922" y="1745677"/>
            <a:ext cx="4012878" cy="4745229"/>
          </a:xfrm>
        </p:spPr>
      </p:pic>
      <p:pic>
        <p:nvPicPr>
          <p:cNvPr id="13" name="Content Placehold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50278" y="1851028"/>
            <a:ext cx="4642406" cy="4625972"/>
          </a:xfrm>
        </p:spPr>
      </p:pic>
    </p:spTree>
    <p:extLst>
      <p:ext uri="{BB962C8B-B14F-4D97-AF65-F5344CB8AC3E}">
        <p14:creationId xmlns:p14="http://schemas.microsoft.com/office/powerpoint/2010/main" val="1245694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sz="3600" dirty="0">
                <a:latin typeface="Matura MT Script Capitals" panose="03020802060602070202" pitchFamily="66" charset="0"/>
              </a:rPr>
              <a:t>Solomon’s Outposts:  Tamar or </a:t>
            </a:r>
            <a:r>
              <a:rPr lang="en-US" sz="3600" dirty="0" err="1">
                <a:latin typeface="Matura MT Script Capitals" panose="03020802060602070202" pitchFamily="66" charset="0"/>
              </a:rPr>
              <a:t>Tadmor</a:t>
            </a:r>
            <a:br>
              <a:rPr lang="en-US" sz="2200" dirty="0">
                <a:latin typeface="Matura MT Script Capitals" panose="03020802060602070202" pitchFamily="66" charset="0"/>
              </a:rPr>
            </a:br>
            <a:r>
              <a:rPr lang="en-US" sz="2200" dirty="0">
                <a:latin typeface="Berlin Sans FB" panose="020E0602020502020306" pitchFamily="34" charset="0"/>
              </a:rPr>
              <a:t>So Solomon rebuilt Gezer and the lower Beth-</a:t>
            </a:r>
            <a:r>
              <a:rPr lang="en-US" sz="2200" dirty="0" err="1">
                <a:latin typeface="Berlin Sans FB" panose="020E0602020502020306" pitchFamily="34" charset="0"/>
              </a:rPr>
              <a:t>horon</a:t>
            </a:r>
            <a:r>
              <a:rPr lang="en-US" sz="2200" dirty="0">
                <a:latin typeface="Berlin Sans FB" panose="020E0602020502020306" pitchFamily="34" charset="0"/>
              </a:rPr>
              <a:t> and </a:t>
            </a:r>
            <a:r>
              <a:rPr lang="en-US" sz="2200" dirty="0" err="1">
                <a:latin typeface="Berlin Sans FB" panose="020E0602020502020306" pitchFamily="34" charset="0"/>
              </a:rPr>
              <a:t>Baalath</a:t>
            </a:r>
            <a:r>
              <a:rPr lang="en-US" sz="2200" dirty="0">
                <a:latin typeface="Berlin Sans FB" panose="020E0602020502020306" pitchFamily="34" charset="0"/>
              </a:rPr>
              <a:t> and Tamar in the wilderness, in the land of Judah (1 Kings 9:17-18)</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162915"/>
            <a:ext cx="4038600" cy="267003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2400" y="4028944"/>
            <a:ext cx="4038600" cy="2678837"/>
          </a:xfrm>
        </p:spPr>
      </p:pic>
      <p:pic>
        <p:nvPicPr>
          <p:cNvPr id="11266" name="Picture 2" descr="C:\Users\jeffrey.hudon\Desktop\bible-archeology-exodus-kadesh-barnea-ein-haseva-fortress-800b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142999"/>
            <a:ext cx="4596359" cy="288594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jeffrey.hudon\Desktop\Tamar_Ein_Hatzeva_two-chambered_gate,_95-29t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160068"/>
            <a:ext cx="4342621" cy="266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706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r="4881"/>
          <a:stretch/>
        </p:blipFill>
        <p:spPr>
          <a:xfrm>
            <a:off x="1" y="0"/>
            <a:ext cx="9143999" cy="6858000"/>
          </a:xfrm>
        </p:spPr>
      </p:pic>
      <p:sp>
        <p:nvSpPr>
          <p:cNvPr id="2" name="Title 1"/>
          <p:cNvSpPr>
            <a:spLocks noGrp="1"/>
          </p:cNvSpPr>
          <p:nvPr>
            <p:ph type="title"/>
          </p:nvPr>
        </p:nvSpPr>
        <p:spPr/>
        <p:txBody>
          <a:bodyPr/>
          <a:lstStyle/>
          <a:p>
            <a:r>
              <a:rPr lang="en-US" dirty="0">
                <a:solidFill>
                  <a:schemeClr val="bg1"/>
                </a:solidFill>
                <a:latin typeface="Matura MT Script Capitals" pitchFamily="66" charset="0"/>
              </a:rPr>
              <a:t>Solomon’s Reign</a:t>
            </a:r>
          </a:p>
        </p:txBody>
      </p:sp>
    </p:spTree>
    <p:extLst>
      <p:ext uri="{BB962C8B-B14F-4D97-AF65-F5344CB8AC3E}">
        <p14:creationId xmlns:p14="http://schemas.microsoft.com/office/powerpoint/2010/main" val="14929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en-US" dirty="0">
                <a:latin typeface="Matura MT Script Capitals" panose="03020802060602070202" pitchFamily="66" charset="0"/>
              </a:rPr>
              <a:t>Solomon’s Storehouses and Stables</a:t>
            </a:r>
          </a:p>
        </p:txBody>
      </p:sp>
      <p:sp>
        <p:nvSpPr>
          <p:cNvPr id="7" name="Text Placeholder 6"/>
          <p:cNvSpPr>
            <a:spLocks noGrp="1"/>
          </p:cNvSpPr>
          <p:nvPr>
            <p:ph type="body" idx="1"/>
          </p:nvPr>
        </p:nvSpPr>
        <p:spPr>
          <a:xfrm>
            <a:off x="457200" y="1143001"/>
            <a:ext cx="4040188" cy="457199"/>
          </a:xfrm>
        </p:spPr>
        <p:txBody>
          <a:bodyPr>
            <a:normAutofit lnSpcReduction="10000"/>
          </a:bodyPr>
          <a:lstStyle/>
          <a:p>
            <a:pPr algn="ctr"/>
            <a:r>
              <a:rPr lang="en-US" b="0" dirty="0">
                <a:latin typeface="Berlin Sans FB" panose="020E0602020502020306" pitchFamily="34" charset="0"/>
              </a:rPr>
              <a:t>Stables at Megiddo</a:t>
            </a:r>
          </a:p>
        </p:txBody>
      </p:sp>
      <p:pic>
        <p:nvPicPr>
          <p:cNvPr id="5" name="Content Placeholder 4" descr="Megiddo - Stables A .jpg"/>
          <p:cNvPicPr>
            <a:picLocks noGrp="1" noChangeAspect="1"/>
          </p:cNvPicPr>
          <p:nvPr>
            <p:ph sz="half" idx="2"/>
          </p:nvPr>
        </p:nvPicPr>
        <p:blipFill>
          <a:blip r:embed="rId3"/>
          <a:stretch>
            <a:fillRect/>
          </a:stretch>
        </p:blipFill>
        <p:spPr>
          <a:xfrm>
            <a:off x="152400" y="1752600"/>
            <a:ext cx="4343401" cy="2895600"/>
          </a:xfrm>
        </p:spPr>
      </p:pic>
      <p:sp>
        <p:nvSpPr>
          <p:cNvPr id="8" name="Text Placeholder 7"/>
          <p:cNvSpPr>
            <a:spLocks noGrp="1"/>
          </p:cNvSpPr>
          <p:nvPr>
            <p:ph type="body" sz="quarter" idx="3"/>
          </p:nvPr>
        </p:nvSpPr>
        <p:spPr>
          <a:xfrm>
            <a:off x="4724400" y="1066801"/>
            <a:ext cx="4267200" cy="533399"/>
          </a:xfrm>
        </p:spPr>
        <p:txBody>
          <a:bodyPr/>
          <a:lstStyle/>
          <a:p>
            <a:pPr algn="ctr"/>
            <a:r>
              <a:rPr lang="en-US" b="0" dirty="0">
                <a:latin typeface="Berlin Sans FB" panose="020E0602020502020306" pitchFamily="34" charset="0"/>
              </a:rPr>
              <a:t>Storehouses at Beer Sheba</a:t>
            </a:r>
          </a:p>
        </p:txBody>
      </p:sp>
      <p:pic>
        <p:nvPicPr>
          <p:cNvPr id="6" name="Content Placeholder 5" descr="Beersheba-tripartite-pillared-building,-storehouse,-tb122304352-bibleplaces.jpg"/>
          <p:cNvPicPr>
            <a:picLocks noGrp="1" noChangeAspect="1"/>
          </p:cNvPicPr>
          <p:nvPr>
            <p:ph sz="quarter" idx="4"/>
          </p:nvPr>
        </p:nvPicPr>
        <p:blipFill>
          <a:blip r:embed="rId4"/>
          <a:stretch>
            <a:fillRect/>
          </a:stretch>
        </p:blipFill>
        <p:spPr>
          <a:xfrm>
            <a:off x="4648200" y="1828800"/>
            <a:ext cx="4343400" cy="2888361"/>
          </a:xfrm>
        </p:spPr>
      </p:pic>
      <p:pic>
        <p:nvPicPr>
          <p:cNvPr id="12290" name="Picture 2" descr="C:\Users\jeffrey.hudon\Desktop\Hazor-Israelite-tripartite-pillared-building,-tb032607746-biblep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841695"/>
            <a:ext cx="27432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jeffrey.hudon\Desktop\74.Hazor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791689"/>
            <a:ext cx="2914650" cy="19383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jeffrey.hudon\Desktop\megiddostables-bibleplac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0401" y="4807130"/>
            <a:ext cx="2935721" cy="19228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a:latin typeface="Matura MT Script Capitals" panose="03020802060602070202" pitchFamily="66" charset="0"/>
              </a:rPr>
              <a:t>The Queen of Sheba</a:t>
            </a:r>
            <a:r>
              <a:rPr lang="en-US" sz="1800" dirty="0">
                <a:latin typeface="Matura MT Script Capitals" panose="03020802060602070202" pitchFamily="66" charset="0"/>
              </a:rPr>
              <a:t> </a:t>
            </a:r>
            <a:br>
              <a:rPr lang="en-US" sz="1800" dirty="0">
                <a:latin typeface="Matura MT Script Capitals" panose="03020802060602070202" pitchFamily="66" charset="0"/>
              </a:rPr>
            </a:br>
            <a:r>
              <a:rPr lang="en-US" sz="2000" dirty="0">
                <a:latin typeface="Berlin Sans FB" panose="020E0602020502020306" pitchFamily="34" charset="0"/>
                <a:cs typeface="Andalus" panose="02020603050405020304" pitchFamily="18" charset="-78"/>
              </a:rPr>
              <a:t>1 Kings 10:1-13</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219200"/>
            <a:ext cx="8305800" cy="5502593"/>
          </a:xfrm>
        </p:spPr>
      </p:pic>
    </p:spTree>
    <p:extLst>
      <p:ext uri="{BB962C8B-B14F-4D97-AF65-F5344CB8AC3E}">
        <p14:creationId xmlns:p14="http://schemas.microsoft.com/office/powerpoint/2010/main" val="836733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4000" dirty="0">
                <a:latin typeface="Matura MT Script Capitals" panose="03020802060602070202" pitchFamily="66" charset="0"/>
              </a:rPr>
              <a:t>The Biblical Land of Sheba</a:t>
            </a:r>
            <a:br>
              <a:rPr lang="en-US" sz="4000" dirty="0">
                <a:latin typeface="Berlin Sans FB" panose="020E0602020502020306" pitchFamily="34" charset="0"/>
              </a:rPr>
            </a:br>
            <a:r>
              <a:rPr lang="en-US" sz="1800" dirty="0">
                <a:latin typeface="Berlin Sans FB" panose="020E0602020502020306" pitchFamily="34" charset="0"/>
              </a:rPr>
              <a:t>Located in Modern Yemen, a recently discovered inscription in </a:t>
            </a:r>
            <a:r>
              <a:rPr lang="en-US" sz="1800" dirty="0" err="1">
                <a:latin typeface="Berlin Sans FB" panose="020E0602020502020306" pitchFamily="34" charset="0"/>
              </a:rPr>
              <a:t>Sabaen</a:t>
            </a:r>
            <a:r>
              <a:rPr lang="en-US" sz="1800" dirty="0">
                <a:latin typeface="Berlin Sans FB" panose="020E0602020502020306" pitchFamily="34" charset="0"/>
              </a:rPr>
              <a:t> mentions trade with Judah</a:t>
            </a:r>
          </a:p>
        </p:txBody>
      </p:sp>
      <p:sp>
        <p:nvSpPr>
          <p:cNvPr id="6" name="Text Placeholder 5"/>
          <p:cNvSpPr>
            <a:spLocks noGrp="1"/>
          </p:cNvSpPr>
          <p:nvPr>
            <p:ph type="body" idx="1"/>
          </p:nvPr>
        </p:nvSpPr>
        <p:spPr>
          <a:xfrm>
            <a:off x="0" y="1143001"/>
            <a:ext cx="4011638" cy="533400"/>
          </a:xfrm>
        </p:spPr>
        <p:txBody>
          <a:bodyPr>
            <a:normAutofit/>
          </a:bodyPr>
          <a:lstStyle/>
          <a:p>
            <a:pPr algn="ctr"/>
            <a:r>
              <a:rPr lang="en-US" b="0" dirty="0">
                <a:latin typeface="Berlin Sans FB" panose="020E0602020502020306" pitchFamily="34" charset="0"/>
              </a:rPr>
              <a:t>Modern Views of Yemen</a:t>
            </a:r>
          </a:p>
        </p:txBody>
      </p:sp>
      <p:pic>
        <p:nvPicPr>
          <p:cNvPr id="4" name="Content Placeholder 3" descr="saba.jpg"/>
          <p:cNvPicPr>
            <a:picLocks noGrp="1" noChangeAspect="1"/>
          </p:cNvPicPr>
          <p:nvPr>
            <p:ph sz="half" idx="2"/>
          </p:nvPr>
        </p:nvPicPr>
        <p:blipFill>
          <a:blip r:embed="rId3"/>
          <a:stretch>
            <a:fillRect/>
          </a:stretch>
        </p:blipFill>
        <p:spPr>
          <a:xfrm>
            <a:off x="228600" y="1663460"/>
            <a:ext cx="3505200" cy="2777706"/>
          </a:xfrm>
        </p:spPr>
      </p:pic>
      <p:sp>
        <p:nvSpPr>
          <p:cNvPr id="7" name="Text Placeholder 6"/>
          <p:cNvSpPr>
            <a:spLocks noGrp="1"/>
          </p:cNvSpPr>
          <p:nvPr>
            <p:ph type="body" sz="quarter" idx="3"/>
          </p:nvPr>
        </p:nvSpPr>
        <p:spPr>
          <a:xfrm>
            <a:off x="5562600" y="1219201"/>
            <a:ext cx="3581400" cy="457200"/>
          </a:xfrm>
        </p:spPr>
        <p:txBody>
          <a:bodyPr>
            <a:normAutofit fontScale="92500"/>
          </a:bodyPr>
          <a:lstStyle/>
          <a:p>
            <a:pPr algn="ctr"/>
            <a:r>
              <a:rPr lang="en-US" b="0" dirty="0">
                <a:latin typeface="Berlin Sans FB" panose="020E0602020502020306" pitchFamily="34" charset="0"/>
              </a:rPr>
              <a:t>Trade with “towns of Judah”</a:t>
            </a:r>
          </a:p>
        </p:txBody>
      </p:sp>
      <p:pic>
        <p:nvPicPr>
          <p:cNvPr id="5" name="Content Placeholder 4"/>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714930" y="1676400"/>
            <a:ext cx="3278762" cy="2971800"/>
          </a:xfrm>
        </p:spPr>
      </p:pic>
      <p:pic>
        <p:nvPicPr>
          <p:cNvPr id="7170" name="Picture 2" descr="C:\Users\jeffrey.hudon\Desktop\Yemen-Djebel-Haraz-Manakh-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36" y="4495800"/>
            <a:ext cx="3810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effrey.hudon\Desktop\sheba_hal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4268" y="1676400"/>
            <a:ext cx="167784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effrey.hudon\Desktop\yemenmap.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1638" y="4800600"/>
            <a:ext cx="1841679"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jeffrey.hudon\Desktop\marib1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1337" y="4900367"/>
            <a:ext cx="3068278" cy="1678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838200"/>
          </a:xfrm>
        </p:spPr>
        <p:txBody>
          <a:bodyPr>
            <a:normAutofit/>
          </a:bodyPr>
          <a:lstStyle/>
          <a:p>
            <a:r>
              <a:rPr lang="en-US" sz="3600" dirty="0">
                <a:latin typeface="Matura MT Script Capitals" panose="03020802060602070202" pitchFamily="66" charset="0"/>
              </a:rPr>
              <a:t>The Fabled Sites of Ophir and </a:t>
            </a:r>
            <a:r>
              <a:rPr lang="en-US" sz="3600" dirty="0" err="1">
                <a:latin typeface="Matura MT Script Capitals" panose="03020802060602070202" pitchFamily="66" charset="0"/>
              </a:rPr>
              <a:t>Tarshish</a:t>
            </a:r>
            <a:endParaRPr lang="en-US" sz="3600" dirty="0">
              <a:latin typeface="Matura MT Script Capitals" panose="03020802060602070202" pitchFamily="66" charset="0"/>
            </a:endParaRPr>
          </a:p>
        </p:txBody>
      </p:sp>
      <p:sp>
        <p:nvSpPr>
          <p:cNvPr id="8" name="Content Placeholder 7"/>
          <p:cNvSpPr>
            <a:spLocks noGrp="1"/>
          </p:cNvSpPr>
          <p:nvPr>
            <p:ph idx="1"/>
          </p:nvPr>
        </p:nvSpPr>
        <p:spPr>
          <a:xfrm>
            <a:off x="152400" y="685799"/>
            <a:ext cx="3962400" cy="6172201"/>
          </a:xfrm>
        </p:spPr>
        <p:txBody>
          <a:bodyPr>
            <a:normAutofit fontScale="70000" lnSpcReduction="20000"/>
          </a:bodyPr>
          <a:lstStyle/>
          <a:p>
            <a:r>
              <a:rPr lang="en-US" dirty="0">
                <a:latin typeface="Berlin Sans FB" panose="020E0602020502020306" pitchFamily="34" charset="0"/>
              </a:rPr>
              <a:t>An ostracon found at Tell </a:t>
            </a:r>
            <a:r>
              <a:rPr lang="en-US" dirty="0" err="1">
                <a:latin typeface="Berlin Sans FB" panose="020E0602020502020306" pitchFamily="34" charset="0"/>
              </a:rPr>
              <a:t>Qasile</a:t>
            </a:r>
            <a:r>
              <a:rPr lang="en-US" dirty="0">
                <a:latin typeface="Berlin Sans FB" panose="020E0602020502020306" pitchFamily="34" charset="0"/>
              </a:rPr>
              <a:t> read "Gold of Ophir to Beth-</a:t>
            </a:r>
            <a:r>
              <a:rPr lang="en-US" dirty="0" err="1">
                <a:latin typeface="Berlin Sans FB" panose="020E0602020502020306" pitchFamily="34" charset="0"/>
              </a:rPr>
              <a:t>Horon</a:t>
            </a:r>
            <a:r>
              <a:rPr lang="en-US" dirty="0">
                <a:latin typeface="Berlin Sans FB" panose="020E0602020502020306" pitchFamily="34" charset="0"/>
              </a:rPr>
              <a:t>...30 shekels"</a:t>
            </a:r>
          </a:p>
          <a:p>
            <a:r>
              <a:rPr lang="en-US" dirty="0">
                <a:latin typeface="Berlin Sans FB" panose="020E0602020502020306" pitchFamily="34" charset="0"/>
              </a:rPr>
              <a:t>"Moreover, in my delight in the house of my God, the treasure I have of gold and silver, I give to the house of my God, over and above all that I have already provided for the holy temple, namely, 3,000 talents of gold, of the gold of Ophir, and 7,000 talents of refined silver, to overlay the walls of the buildings</a:t>
            </a:r>
            <a:r>
              <a:rPr lang="en-US" i="1" dirty="0">
                <a:latin typeface="Berlin Sans FB" panose="020E0602020502020306" pitchFamily="34" charset="0"/>
              </a:rPr>
              <a:t>.” </a:t>
            </a:r>
            <a:r>
              <a:rPr lang="en-US" dirty="0">
                <a:latin typeface="Berlin Sans FB" panose="020E0602020502020306" pitchFamily="34" charset="0"/>
              </a:rPr>
              <a:t>( I Chronicles 29:3-4)</a:t>
            </a:r>
          </a:p>
          <a:p>
            <a:r>
              <a:rPr lang="en-US" dirty="0">
                <a:latin typeface="Berlin Sans FB" panose="020E0602020502020306" pitchFamily="34" charset="0"/>
              </a:rPr>
              <a:t>Where is biblical Ophir and </a:t>
            </a:r>
            <a:r>
              <a:rPr lang="en-US" dirty="0" err="1">
                <a:latin typeface="Berlin Sans FB" panose="020E0602020502020306" pitchFamily="34" charset="0"/>
              </a:rPr>
              <a:t>Tarshish</a:t>
            </a:r>
            <a:r>
              <a:rPr lang="en-US" dirty="0">
                <a:latin typeface="Berlin Sans FB" panose="020E0602020502020306" pitchFamily="34" charset="0"/>
              </a:rPr>
              <a:t>?  Nobody knows for certain!  Locations as far away as Spain, India and Mozambique have been suggested!</a:t>
            </a:r>
          </a:p>
          <a:p>
            <a:endParaRPr lang="en-US" dirty="0">
              <a:latin typeface="Berlin Sans FB" panose="020E0602020502020306"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838200"/>
            <a:ext cx="2053794" cy="256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3575145"/>
            <a:ext cx="4853942" cy="319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541772" y="838200"/>
            <a:ext cx="2426971" cy="2585323"/>
          </a:xfrm>
          <a:prstGeom prst="rect">
            <a:avLst/>
          </a:prstGeom>
          <a:noFill/>
        </p:spPr>
        <p:txBody>
          <a:bodyPr wrap="square" rtlCol="0">
            <a:spAutoFit/>
          </a:bodyPr>
          <a:lstStyle/>
          <a:p>
            <a:r>
              <a:rPr lang="en-US" dirty="0">
                <a:latin typeface="Berlin Sans FB" panose="020E0602020502020306" pitchFamily="34" charset="0"/>
              </a:rPr>
              <a:t>“For the king had at sea the ships of </a:t>
            </a:r>
            <a:r>
              <a:rPr lang="en-US" dirty="0" err="1">
                <a:latin typeface="Berlin Sans FB" panose="020E0602020502020306" pitchFamily="34" charset="0"/>
              </a:rPr>
              <a:t>Tarshish</a:t>
            </a:r>
            <a:r>
              <a:rPr lang="en-US" dirty="0">
                <a:latin typeface="Berlin Sans FB" panose="020E0602020502020306" pitchFamily="34" charset="0"/>
              </a:rPr>
              <a:t> with the ships of Hiram; once every three years the ships of </a:t>
            </a:r>
            <a:r>
              <a:rPr lang="en-US" dirty="0" err="1">
                <a:latin typeface="Berlin Sans FB" panose="020E0602020502020306" pitchFamily="34" charset="0"/>
              </a:rPr>
              <a:t>Tarshish</a:t>
            </a:r>
            <a:r>
              <a:rPr lang="en-US" dirty="0">
                <a:latin typeface="Berlin Sans FB" panose="020E0602020502020306" pitchFamily="34" charset="0"/>
              </a:rPr>
              <a:t> came bringing gold and silver, ivory and apes and peacocks.” </a:t>
            </a:r>
          </a:p>
          <a:p>
            <a:r>
              <a:rPr lang="en-US" dirty="0">
                <a:latin typeface="Berlin Sans FB" panose="020E0602020502020306" pitchFamily="34" charset="0"/>
              </a:rPr>
              <a:t>(1 Kings 10:22)</a:t>
            </a:r>
          </a:p>
        </p:txBody>
      </p:sp>
    </p:spTree>
    <p:extLst>
      <p:ext uri="{BB962C8B-B14F-4D97-AF65-F5344CB8AC3E}">
        <p14:creationId xmlns:p14="http://schemas.microsoft.com/office/powerpoint/2010/main" val="3155636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a:latin typeface="Matura MT Script Capitals" panose="03020802060602070202" pitchFamily="66" charset="0"/>
              </a:rPr>
              <a:t>Solomon’s Activities</a:t>
            </a:r>
          </a:p>
        </p:txBody>
      </p:sp>
      <p:sp>
        <p:nvSpPr>
          <p:cNvPr id="3" name="Text Placeholder 2"/>
          <p:cNvSpPr>
            <a:spLocks noGrp="1"/>
          </p:cNvSpPr>
          <p:nvPr>
            <p:ph type="body" idx="1"/>
          </p:nvPr>
        </p:nvSpPr>
        <p:spPr>
          <a:xfrm>
            <a:off x="457200" y="1066801"/>
            <a:ext cx="4040188" cy="685800"/>
          </a:xfrm>
        </p:spPr>
        <p:txBody>
          <a:bodyPr>
            <a:normAutofit fontScale="92500" lnSpcReduction="20000"/>
          </a:bodyPr>
          <a:lstStyle/>
          <a:p>
            <a:pPr algn="ctr"/>
            <a:r>
              <a:rPr lang="en-US" b="0" dirty="0">
                <a:latin typeface="Berlin Sans FB" panose="020E0602020502020306" pitchFamily="34" charset="0"/>
              </a:rPr>
              <a:t>Huge Copper Mines in the </a:t>
            </a:r>
            <a:r>
              <a:rPr lang="en-US" b="0" dirty="0" err="1">
                <a:latin typeface="Berlin Sans FB" panose="020E0602020502020306" pitchFamily="34" charset="0"/>
              </a:rPr>
              <a:t>Arava</a:t>
            </a:r>
            <a:r>
              <a:rPr lang="en-US" b="0" dirty="0">
                <a:latin typeface="Berlin Sans FB" panose="020E0602020502020306" pitchFamily="34" charset="0"/>
              </a:rPr>
              <a:t>; Khirbet al </a:t>
            </a:r>
            <a:r>
              <a:rPr lang="en-US" b="0" dirty="0" err="1">
                <a:latin typeface="Berlin Sans FB" panose="020E0602020502020306" pitchFamily="34" charset="0"/>
              </a:rPr>
              <a:t>Nahas</a:t>
            </a:r>
            <a:r>
              <a:rPr lang="en-US" b="0" dirty="0">
                <a:latin typeface="Berlin Sans FB" panose="020E0602020502020306" pitchFamily="34" charset="0"/>
              </a:rPr>
              <a:t> in Jordan</a:t>
            </a:r>
          </a:p>
        </p:txBody>
      </p: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70" b="3557"/>
          <a:stretch/>
        </p:blipFill>
        <p:spPr>
          <a:xfrm>
            <a:off x="152400" y="3992418"/>
            <a:ext cx="4179887" cy="2835564"/>
          </a:xfrm>
        </p:spPr>
      </p:pic>
      <p:sp>
        <p:nvSpPr>
          <p:cNvPr id="5" name="Text Placeholder 4"/>
          <p:cNvSpPr>
            <a:spLocks noGrp="1"/>
          </p:cNvSpPr>
          <p:nvPr>
            <p:ph type="body" sz="quarter" idx="3"/>
          </p:nvPr>
        </p:nvSpPr>
        <p:spPr>
          <a:xfrm>
            <a:off x="4645025" y="1066800"/>
            <a:ext cx="4388138" cy="685801"/>
          </a:xfrm>
        </p:spPr>
        <p:txBody>
          <a:bodyPr>
            <a:normAutofit fontScale="92500" lnSpcReduction="20000"/>
          </a:bodyPr>
          <a:lstStyle/>
          <a:p>
            <a:pPr algn="ctr"/>
            <a:r>
              <a:rPr lang="en-US" b="0" dirty="0">
                <a:latin typeface="Berlin Sans FB" panose="020E0602020502020306" pitchFamily="34" charset="0"/>
              </a:rPr>
              <a:t>Maritime ventures with Hiram, King of </a:t>
            </a:r>
            <a:r>
              <a:rPr lang="en-US" b="0" dirty="0" err="1">
                <a:latin typeface="Berlin Sans FB" panose="020E0602020502020306" pitchFamily="34" charset="0"/>
              </a:rPr>
              <a:t>Tyre</a:t>
            </a:r>
            <a:r>
              <a:rPr lang="en-US" b="0" dirty="0">
                <a:latin typeface="Berlin Sans FB" panose="020E0602020502020306" pitchFamily="34" charset="0"/>
              </a:rPr>
              <a:t>; </a:t>
            </a:r>
            <a:r>
              <a:rPr lang="en-US" b="0" dirty="0" err="1">
                <a:latin typeface="Berlin Sans FB" panose="020E0602020502020306" pitchFamily="34" charset="0"/>
              </a:rPr>
              <a:t>Ezion</a:t>
            </a:r>
            <a:r>
              <a:rPr lang="en-US" b="0" dirty="0">
                <a:latin typeface="Berlin Sans FB" panose="020E0602020502020306" pitchFamily="34" charset="0"/>
              </a:rPr>
              <a:t> Geber on the Red Sea</a:t>
            </a:r>
          </a:p>
        </p:txBody>
      </p:sp>
      <p:pic>
        <p:nvPicPr>
          <p:cNvPr id="7" name="Content Placeholder 6"/>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b="6937"/>
          <a:stretch/>
        </p:blipFill>
        <p:spPr>
          <a:xfrm>
            <a:off x="4714009" y="4038600"/>
            <a:ext cx="4343399" cy="2687993"/>
          </a:xfrm>
        </p:spPr>
      </p:pic>
      <p:pic>
        <p:nvPicPr>
          <p:cNvPr id="6146" name="Picture 2" descr="C:\Users\jeffrey.hudon\Desktop\ima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94" t="11136" r="1430" b="5833"/>
          <a:stretch/>
        </p:blipFill>
        <p:spPr bwMode="auto">
          <a:xfrm>
            <a:off x="4672445" y="1752600"/>
            <a:ext cx="4384963" cy="213786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effrey.hudon\Desktop\bible-archeology-exodus-kadesh-barnea-fortresses-khirbat-en-nahas-ari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261" b="7385"/>
          <a:stretch/>
        </p:blipFill>
        <p:spPr bwMode="auto">
          <a:xfrm>
            <a:off x="228600" y="1714839"/>
            <a:ext cx="4114800" cy="215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203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838200"/>
          </a:xfrm>
        </p:spPr>
        <p:txBody>
          <a:bodyPr/>
          <a:lstStyle/>
          <a:p>
            <a:r>
              <a:rPr lang="en-US" dirty="0">
                <a:latin typeface="Berlin Sans FB" panose="020E0602020502020306" pitchFamily="34" charset="0"/>
              </a:rPr>
              <a:t>The Edom Lowland Project</a:t>
            </a:r>
          </a:p>
        </p:txBody>
      </p:sp>
      <p:sp>
        <p:nvSpPr>
          <p:cNvPr id="8" name="Content Placeholder 7"/>
          <p:cNvSpPr>
            <a:spLocks noGrp="1"/>
          </p:cNvSpPr>
          <p:nvPr>
            <p:ph idx="1"/>
          </p:nvPr>
        </p:nvSpPr>
        <p:spPr>
          <a:xfrm>
            <a:off x="76200" y="762000"/>
            <a:ext cx="3505200" cy="3505200"/>
          </a:xfrm>
        </p:spPr>
        <p:txBody>
          <a:bodyPr>
            <a:normAutofit fontScale="70000" lnSpcReduction="20000"/>
          </a:bodyPr>
          <a:lstStyle/>
          <a:p>
            <a:pPr marL="0" indent="0">
              <a:buNone/>
            </a:pPr>
            <a:r>
              <a:rPr lang="en-US" dirty="0">
                <a:latin typeface="Berlin Sans FB" panose="020E0602020502020306" pitchFamily="34" charset="0"/>
              </a:rPr>
              <a:t>A high tech UCSD project led by Thomas Levy recently uncovered a huge mining operation in Edom dating to the tenth century B.C. and clearly associated with King Solomon.  Levy’s findings have revolutionized our understanding of biblical Edom and provide strong evidence for the historicity of the biblical narrative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0"/>
            <a:ext cx="1903859" cy="2857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796" y="3733801"/>
            <a:ext cx="2315864" cy="298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403077"/>
            <a:ext cx="4114800" cy="231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762000"/>
            <a:ext cx="3495675" cy="2651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546158"/>
            <a:ext cx="2266950" cy="3173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361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762000"/>
          </a:xfrm>
        </p:spPr>
        <p:txBody>
          <a:bodyPr>
            <a:normAutofit/>
          </a:bodyPr>
          <a:lstStyle/>
          <a:p>
            <a:r>
              <a:rPr lang="en-US" sz="3600" dirty="0">
                <a:latin typeface="Berlin Sans FB" panose="020E0602020502020306" pitchFamily="34" charset="0"/>
              </a:rPr>
              <a:t>1 Kings 7:45b-47 and the Tel </a:t>
            </a:r>
            <a:r>
              <a:rPr lang="en-US" sz="3600" dirty="0" err="1">
                <a:latin typeface="Berlin Sans FB" panose="020E0602020502020306" pitchFamily="34" charset="0"/>
              </a:rPr>
              <a:t>Rehov</a:t>
            </a:r>
            <a:r>
              <a:rPr lang="en-US" sz="3600" dirty="0">
                <a:latin typeface="Berlin Sans FB" panose="020E0602020502020306" pitchFamily="34" charset="0"/>
              </a:rPr>
              <a:t> Beehives</a:t>
            </a:r>
          </a:p>
        </p:txBody>
      </p:sp>
      <p:sp>
        <p:nvSpPr>
          <p:cNvPr id="8" name="Content Placeholder 7"/>
          <p:cNvSpPr>
            <a:spLocks noGrp="1"/>
          </p:cNvSpPr>
          <p:nvPr>
            <p:ph idx="1"/>
          </p:nvPr>
        </p:nvSpPr>
        <p:spPr>
          <a:xfrm>
            <a:off x="152398" y="838199"/>
            <a:ext cx="4191002" cy="2743201"/>
          </a:xfrm>
        </p:spPr>
        <p:txBody>
          <a:bodyPr>
            <a:normAutofit fontScale="62500" lnSpcReduction="20000"/>
          </a:bodyPr>
          <a:lstStyle/>
          <a:p>
            <a:pPr marL="0" indent="0">
              <a:buNone/>
            </a:pPr>
            <a:r>
              <a:rPr lang="en-US" dirty="0">
                <a:latin typeface="Berlin Sans FB" panose="020E0602020502020306" pitchFamily="34" charset="0"/>
              </a:rPr>
              <a:t>All these objects that Hiram made for King Solomon for the temple of the </a:t>
            </a:r>
            <a:r>
              <a:rPr lang="en-US" cap="small" dirty="0">
                <a:latin typeface="Berlin Sans FB" panose="020E0602020502020306" pitchFamily="34" charset="0"/>
              </a:rPr>
              <a:t>Lord </a:t>
            </a:r>
            <a:r>
              <a:rPr lang="en-US" dirty="0">
                <a:latin typeface="Berlin Sans FB" panose="020E0602020502020306" pitchFamily="34" charset="0"/>
              </a:rPr>
              <a:t>were of burnished bronze. </a:t>
            </a:r>
            <a:r>
              <a:rPr lang="en-US" b="1" baseline="30000" dirty="0">
                <a:latin typeface="Berlin Sans FB" panose="020E0602020502020306" pitchFamily="34" charset="0"/>
              </a:rPr>
              <a:t>46 </a:t>
            </a:r>
            <a:r>
              <a:rPr lang="en-US" dirty="0">
                <a:latin typeface="Berlin Sans FB" panose="020E0602020502020306" pitchFamily="34" charset="0"/>
              </a:rPr>
              <a:t>The king had them cast in clay molds in the plain of the Jordan between Sukkoth and </a:t>
            </a:r>
            <a:r>
              <a:rPr lang="en-US" dirty="0" err="1">
                <a:latin typeface="Berlin Sans FB" panose="020E0602020502020306" pitchFamily="34" charset="0"/>
              </a:rPr>
              <a:t>Zarethan</a:t>
            </a:r>
            <a:r>
              <a:rPr lang="en-US" dirty="0">
                <a:latin typeface="Berlin Sans FB" panose="020E0602020502020306" pitchFamily="34" charset="0"/>
              </a:rPr>
              <a:t>. </a:t>
            </a:r>
            <a:r>
              <a:rPr lang="en-US" b="1" baseline="30000" dirty="0">
                <a:latin typeface="Berlin Sans FB" panose="020E0602020502020306" pitchFamily="34" charset="0"/>
              </a:rPr>
              <a:t>47 </a:t>
            </a:r>
            <a:r>
              <a:rPr lang="en-US" dirty="0">
                <a:latin typeface="Berlin Sans FB" panose="020E0602020502020306" pitchFamily="34" charset="0"/>
              </a:rPr>
              <a:t>Solomon left all these things unweighted, because there were so many; the weight of the bronze was not determined.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838199"/>
            <a:ext cx="4530090" cy="2516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190" y="3505200"/>
            <a:ext cx="3962400" cy="3213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 y="3657600"/>
            <a:ext cx="4071205" cy="306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683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a:latin typeface="Berlin Sans FB" panose="020E0602020502020306" pitchFamily="34" charset="0"/>
              </a:rPr>
              <a:t>Nelson </a:t>
            </a:r>
            <a:r>
              <a:rPr lang="en-US" dirty="0" err="1">
                <a:latin typeface="Berlin Sans FB" panose="020E0602020502020306" pitchFamily="34" charset="0"/>
              </a:rPr>
              <a:t>Glueck</a:t>
            </a:r>
            <a:r>
              <a:rPr lang="en-US" dirty="0">
                <a:latin typeface="Berlin Sans FB" panose="020E0602020502020306" pitchFamily="34" charset="0"/>
              </a:rPr>
              <a:t> and Tell el-</a:t>
            </a:r>
            <a:r>
              <a:rPr lang="en-US" dirty="0" err="1">
                <a:latin typeface="Berlin Sans FB" panose="020E0602020502020306" pitchFamily="34" charset="0"/>
              </a:rPr>
              <a:t>Kheleifeh</a:t>
            </a:r>
            <a:r>
              <a:rPr lang="en-US" dirty="0">
                <a:latin typeface="Berlin Sans FB" panose="020E0602020502020306" pitchFamily="34" charset="0"/>
              </a:rPr>
              <a:t>:  An Archaeological Romance that ended</a:t>
            </a:r>
          </a:p>
        </p:txBody>
      </p:sp>
      <p:sp>
        <p:nvSpPr>
          <p:cNvPr id="3" name="Content Placeholder 2"/>
          <p:cNvSpPr>
            <a:spLocks noGrp="1"/>
          </p:cNvSpPr>
          <p:nvPr>
            <p:ph idx="1"/>
          </p:nvPr>
        </p:nvSpPr>
        <p:spPr>
          <a:xfrm>
            <a:off x="0" y="1066799"/>
            <a:ext cx="2286000" cy="3268265"/>
          </a:xfrm>
        </p:spPr>
        <p:txBody>
          <a:bodyPr>
            <a:normAutofit fontScale="62500" lnSpcReduction="20000"/>
          </a:bodyPr>
          <a:lstStyle/>
          <a:p>
            <a:pPr marL="0" indent="0">
              <a:buNone/>
            </a:pPr>
            <a:r>
              <a:rPr lang="en-US" dirty="0" err="1">
                <a:latin typeface="Berlin Sans FB" panose="020E0602020502020306" pitchFamily="34" charset="0"/>
              </a:rPr>
              <a:t>Glueck</a:t>
            </a:r>
            <a:r>
              <a:rPr lang="en-US" dirty="0">
                <a:latin typeface="Berlin Sans FB" panose="020E0602020502020306" pitchFamily="34" charset="0"/>
              </a:rPr>
              <a:t> excavated a large Iron Age II fortress near </a:t>
            </a:r>
            <a:r>
              <a:rPr lang="en-US" dirty="0" err="1">
                <a:latin typeface="Berlin Sans FB" panose="020E0602020502020306" pitchFamily="34" charset="0"/>
              </a:rPr>
              <a:t>Elath</a:t>
            </a:r>
            <a:r>
              <a:rPr lang="en-US" dirty="0">
                <a:latin typeface="Berlin Sans FB" panose="020E0602020502020306" pitchFamily="34" charset="0"/>
              </a:rPr>
              <a:t> and the Read Sea coast and identified it as biblical </a:t>
            </a:r>
            <a:r>
              <a:rPr lang="en-US" dirty="0" err="1">
                <a:latin typeface="Berlin Sans FB" panose="020E0602020502020306" pitchFamily="34" charset="0"/>
              </a:rPr>
              <a:t>Ezion</a:t>
            </a:r>
            <a:r>
              <a:rPr lang="en-US" dirty="0">
                <a:latin typeface="Berlin Sans FB" panose="020E0602020502020306" pitchFamily="34" charset="0"/>
              </a:rPr>
              <a:t> Geber and also interpreted the site as a copper smelter.  He was later proved wrong, but acknowledged his error before he died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988" y="1064542"/>
            <a:ext cx="26527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1" y="3124200"/>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356" y="4191000"/>
            <a:ext cx="2278107" cy="258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086" y="1064542"/>
            <a:ext cx="1759270" cy="2364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r="6034"/>
          <a:stretch/>
        </p:blipFill>
        <p:spPr bwMode="auto">
          <a:xfrm>
            <a:off x="4138182" y="1064542"/>
            <a:ext cx="2186418" cy="300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9655" y="4477484"/>
            <a:ext cx="2128062" cy="2313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8400" y="3521621"/>
            <a:ext cx="1545763" cy="81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8901" y="4993415"/>
            <a:ext cx="25908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348" y="4506489"/>
            <a:ext cx="1676402" cy="225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4314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dirty="0">
                <a:latin typeface="Berlin Sans FB" panose="020E0602020502020306" pitchFamily="34" charset="0"/>
              </a:rPr>
              <a:t>Gary </a:t>
            </a:r>
            <a:r>
              <a:rPr lang="en-US" dirty="0" err="1">
                <a:latin typeface="Berlin Sans FB" panose="020E0602020502020306" pitchFamily="34" charset="0"/>
              </a:rPr>
              <a:t>Pratico’s</a:t>
            </a:r>
            <a:r>
              <a:rPr lang="en-US" dirty="0">
                <a:latin typeface="Berlin Sans FB" panose="020E0602020502020306" pitchFamily="34" charset="0"/>
              </a:rPr>
              <a:t> Reassessment of the Site</a:t>
            </a:r>
          </a:p>
        </p:txBody>
      </p:sp>
      <p:sp>
        <p:nvSpPr>
          <p:cNvPr id="3" name="Content Placeholder 2"/>
          <p:cNvSpPr>
            <a:spLocks noGrp="1"/>
          </p:cNvSpPr>
          <p:nvPr>
            <p:ph idx="1"/>
          </p:nvPr>
        </p:nvSpPr>
        <p:spPr>
          <a:xfrm>
            <a:off x="76200" y="828675"/>
            <a:ext cx="2911825" cy="2772226"/>
          </a:xfrm>
        </p:spPr>
        <p:txBody>
          <a:bodyPr>
            <a:noAutofit/>
          </a:bodyPr>
          <a:lstStyle/>
          <a:p>
            <a:pPr marL="0" indent="0">
              <a:buNone/>
            </a:pPr>
            <a:r>
              <a:rPr lang="en-US" sz="1600" dirty="0" err="1">
                <a:latin typeface="Berlin Sans FB" panose="020E0602020502020306" pitchFamily="34" charset="0"/>
              </a:rPr>
              <a:t>Pratico</a:t>
            </a:r>
            <a:r>
              <a:rPr lang="en-US" sz="1600" dirty="0">
                <a:latin typeface="Berlin Sans FB" panose="020E0602020502020306" pitchFamily="34" charset="0"/>
              </a:rPr>
              <a:t> published </a:t>
            </a:r>
            <a:r>
              <a:rPr lang="en-US" sz="1600" dirty="0" err="1">
                <a:latin typeface="Berlin Sans FB" panose="020E0602020502020306" pitchFamily="34" charset="0"/>
              </a:rPr>
              <a:t>Glueck’s</a:t>
            </a:r>
            <a:r>
              <a:rPr lang="en-US" sz="1600" dirty="0">
                <a:latin typeface="Berlin Sans FB" panose="020E0602020502020306" pitchFamily="34" charset="0"/>
              </a:rPr>
              <a:t> data and found some methodological problems with the data, largely due to poor recording and an incomplete collection of pottery.  </a:t>
            </a:r>
            <a:r>
              <a:rPr lang="en-US" sz="1600" dirty="0" err="1">
                <a:latin typeface="Berlin Sans FB" panose="020E0602020502020306" pitchFamily="34" charset="0"/>
              </a:rPr>
              <a:t>Pratico’s</a:t>
            </a:r>
            <a:r>
              <a:rPr lang="en-US" sz="1600" dirty="0">
                <a:latin typeface="Berlin Sans FB" panose="020E0602020502020306" pitchFamily="34" charset="0"/>
              </a:rPr>
              <a:t> conclusions are intriguing in that he sees at least two superimposed fortresses, an early casemate fortress and a later solid wall fortress with a four chamber gateway.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835178"/>
            <a:ext cx="3405187" cy="191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550" y="990600"/>
            <a:ext cx="2506817" cy="2496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3610427"/>
            <a:ext cx="2133601" cy="318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0168" y="3610427"/>
            <a:ext cx="3124200" cy="3218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793" y="828675"/>
            <a:ext cx="3352800" cy="386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717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err="1">
                <a:latin typeface="Berlin Sans FB" panose="020E0602020502020306" pitchFamily="34" charset="0"/>
              </a:rPr>
              <a:t>Ezion</a:t>
            </a:r>
            <a:r>
              <a:rPr lang="en-US" dirty="0">
                <a:latin typeface="Berlin Sans FB" panose="020E0602020502020306" pitchFamily="34" charset="0"/>
              </a:rPr>
              <a:t> Geber and </a:t>
            </a:r>
            <a:r>
              <a:rPr lang="en-US" dirty="0" err="1">
                <a:latin typeface="Berlin Sans FB" panose="020E0602020502020306" pitchFamily="34" charset="0"/>
              </a:rPr>
              <a:t>Elath</a:t>
            </a:r>
            <a:r>
              <a:rPr lang="en-US" dirty="0">
                <a:latin typeface="Berlin Sans FB" panose="020E0602020502020306" pitchFamily="34" charset="0"/>
              </a:rPr>
              <a:t>: 1 Kings 9:26-28</a:t>
            </a:r>
          </a:p>
        </p:txBody>
      </p:sp>
      <p:sp>
        <p:nvSpPr>
          <p:cNvPr id="3" name="Content Placeholder 2"/>
          <p:cNvSpPr>
            <a:spLocks noGrp="1"/>
          </p:cNvSpPr>
          <p:nvPr>
            <p:ph idx="1"/>
          </p:nvPr>
        </p:nvSpPr>
        <p:spPr>
          <a:xfrm>
            <a:off x="152400" y="762000"/>
            <a:ext cx="4419600" cy="2819400"/>
          </a:xfrm>
        </p:spPr>
        <p:txBody>
          <a:bodyPr>
            <a:normAutofit fontScale="85000" lnSpcReduction="20000"/>
          </a:bodyPr>
          <a:lstStyle/>
          <a:p>
            <a:pPr marL="0" indent="0">
              <a:buNone/>
            </a:pPr>
            <a:r>
              <a:rPr lang="en-US" dirty="0">
                <a:latin typeface="Berlin Sans FB" panose="020E0602020502020306" pitchFamily="34" charset="0"/>
              </a:rPr>
              <a:t>The mysterious Coral Island or Pharaoh’s Island, currently under Egyptian control, is just south of </a:t>
            </a:r>
            <a:r>
              <a:rPr lang="en-US" dirty="0" err="1">
                <a:latin typeface="Berlin Sans FB" panose="020E0602020502020306" pitchFamily="34" charset="0"/>
              </a:rPr>
              <a:t>Elath</a:t>
            </a:r>
            <a:r>
              <a:rPr lang="en-US" dirty="0">
                <a:latin typeface="Berlin Sans FB" panose="020E0602020502020306" pitchFamily="34" charset="0"/>
              </a:rPr>
              <a:t> on the Read Sea and demonstrates use as a seaport in antiquity.  Was this Solomon’s </a:t>
            </a:r>
            <a:r>
              <a:rPr lang="en-US" dirty="0" err="1">
                <a:latin typeface="Berlin Sans FB" panose="020E0602020502020306" pitchFamily="34" charset="0"/>
              </a:rPr>
              <a:t>Ezion</a:t>
            </a:r>
            <a:r>
              <a:rPr lang="en-US" dirty="0">
                <a:latin typeface="Berlin Sans FB" panose="020E0602020502020306" pitchFamily="34" charset="0"/>
              </a:rPr>
              <a:t> Geber.  The answer is probably yes.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058" y="762000"/>
            <a:ext cx="4262967"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833"/>
          <a:stretch/>
        </p:blipFill>
        <p:spPr bwMode="auto">
          <a:xfrm>
            <a:off x="4700058" y="3704404"/>
            <a:ext cx="4262967" cy="3010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5167"/>
          <a:stretch/>
        </p:blipFill>
        <p:spPr bwMode="auto">
          <a:xfrm>
            <a:off x="152400" y="3635407"/>
            <a:ext cx="4343400" cy="308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00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0"/>
            <a:ext cx="9220200" cy="1524000"/>
          </a:xfrm>
        </p:spPr>
        <p:txBody>
          <a:bodyPr>
            <a:normAutofit fontScale="90000"/>
          </a:bodyPr>
          <a:lstStyle/>
          <a:p>
            <a:r>
              <a:rPr lang="en-US" dirty="0">
                <a:latin typeface="Matura MT Script Capitals" panose="03020802060602070202" pitchFamily="66" charset="0"/>
              </a:rPr>
              <a:t>Solomon versus </a:t>
            </a:r>
            <a:r>
              <a:rPr lang="en-US" dirty="0" err="1">
                <a:latin typeface="Matura MT Script Capitals" panose="03020802060602070202" pitchFamily="66" charset="0"/>
              </a:rPr>
              <a:t>Adonijah</a:t>
            </a:r>
            <a:r>
              <a:rPr lang="en-US" dirty="0">
                <a:latin typeface="Matura MT Script Capitals" panose="03020802060602070202" pitchFamily="66" charset="0"/>
              </a:rPr>
              <a:t>:  </a:t>
            </a:r>
            <a:br>
              <a:rPr lang="en-US" dirty="0">
                <a:latin typeface="Matura MT Script Capitals" panose="03020802060602070202" pitchFamily="66" charset="0"/>
              </a:rPr>
            </a:br>
            <a:r>
              <a:rPr lang="en-US" dirty="0">
                <a:latin typeface="Matura MT Script Capitals" panose="03020802060602070202" pitchFamily="66" charset="0"/>
              </a:rPr>
              <a:t>The Succession Conflict  </a:t>
            </a:r>
            <a:br>
              <a:rPr lang="en-US" dirty="0">
                <a:latin typeface="Matura MT Script Capitals" panose="03020802060602070202" pitchFamily="66" charset="0"/>
              </a:rPr>
            </a:br>
            <a:r>
              <a:rPr lang="en-US" sz="2700" dirty="0">
                <a:latin typeface="Berlin Sans FB" panose="020E0602020502020306" pitchFamily="34" charset="0"/>
                <a:cs typeface="Andalus" panose="02020603050405020304" pitchFamily="18" charset="-78"/>
              </a:rPr>
              <a:t>1 Kings 1</a:t>
            </a:r>
            <a:endParaRPr lang="en-US" sz="2700" dirty="0">
              <a:latin typeface="Berlin Sans FB" panose="020E0602020502020306" pitchFamily="34" charset="0"/>
            </a:endParaRPr>
          </a:p>
        </p:txBody>
      </p:sp>
      <p:sp>
        <p:nvSpPr>
          <p:cNvPr id="13" name="Text Placeholder 12"/>
          <p:cNvSpPr>
            <a:spLocks noGrp="1"/>
          </p:cNvSpPr>
          <p:nvPr>
            <p:ph type="body" idx="1"/>
          </p:nvPr>
        </p:nvSpPr>
        <p:spPr>
          <a:xfrm>
            <a:off x="152400" y="1981200"/>
            <a:ext cx="4953000" cy="609600"/>
          </a:xfrm>
        </p:spPr>
        <p:txBody>
          <a:bodyPr>
            <a:normAutofit fontScale="85000" lnSpcReduction="20000"/>
          </a:bodyPr>
          <a:lstStyle/>
          <a:p>
            <a:pPr algn="ctr"/>
            <a:r>
              <a:rPr lang="en-US" b="0" dirty="0">
                <a:latin typeface="Berlin Sans FB" panose="020E0602020502020306" pitchFamily="34" charset="0"/>
                <a:cs typeface="Andalus" panose="02020603050405020304" pitchFamily="18" charset="-78"/>
              </a:rPr>
              <a:t>En </a:t>
            </a:r>
            <a:r>
              <a:rPr lang="en-US" b="0" dirty="0" err="1">
                <a:latin typeface="Berlin Sans FB" panose="020E0602020502020306" pitchFamily="34" charset="0"/>
                <a:cs typeface="Andalus" panose="02020603050405020304" pitchFamily="18" charset="-78"/>
              </a:rPr>
              <a:t>Rogel</a:t>
            </a:r>
            <a:r>
              <a:rPr lang="en-US" b="0" dirty="0">
                <a:latin typeface="Berlin Sans FB" panose="020E0602020502020306" pitchFamily="34" charset="0"/>
                <a:cs typeface="Andalus" panose="02020603050405020304" pitchFamily="18" charset="-78"/>
              </a:rPr>
              <a:t> (Job’s Well):  Jerusalem in the Background</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2819400"/>
            <a:ext cx="4994345" cy="3589685"/>
          </a:xfrm>
          <a:ln>
            <a:solidFill>
              <a:schemeClr val="tx1"/>
            </a:solidFill>
          </a:ln>
        </p:spPr>
      </p:pic>
      <p:sp>
        <p:nvSpPr>
          <p:cNvPr id="14" name="Text Placeholder 13"/>
          <p:cNvSpPr>
            <a:spLocks noGrp="1"/>
          </p:cNvSpPr>
          <p:nvPr>
            <p:ph type="body" sz="quarter" idx="3"/>
          </p:nvPr>
        </p:nvSpPr>
        <p:spPr>
          <a:xfrm>
            <a:off x="5638800" y="1535113"/>
            <a:ext cx="3505200" cy="639762"/>
          </a:xfrm>
        </p:spPr>
        <p:txBody>
          <a:bodyPr>
            <a:normAutofit fontScale="77500" lnSpcReduction="20000"/>
          </a:bodyPr>
          <a:lstStyle/>
          <a:p>
            <a:pPr algn="ctr"/>
            <a:r>
              <a:rPr lang="en-US" b="0" dirty="0">
                <a:latin typeface="Berlin Sans FB" panose="020E0602020502020306" pitchFamily="34" charset="0"/>
                <a:cs typeface="Andalus" panose="02020603050405020304" pitchFamily="18" charset="-78"/>
              </a:rPr>
              <a:t>Entrance to the </a:t>
            </a:r>
          </a:p>
          <a:p>
            <a:pPr algn="ctr"/>
            <a:r>
              <a:rPr lang="en-US" b="0" dirty="0" err="1">
                <a:latin typeface="Berlin Sans FB" panose="020E0602020502020306" pitchFamily="34" charset="0"/>
                <a:cs typeface="Andalus" panose="02020603050405020304" pitchFamily="18" charset="-78"/>
              </a:rPr>
              <a:t>Gihon</a:t>
            </a:r>
            <a:r>
              <a:rPr lang="en-US" b="0" dirty="0">
                <a:latin typeface="Berlin Sans FB" panose="020E0602020502020306" pitchFamily="34" charset="0"/>
                <a:cs typeface="Andalus" panose="02020603050405020304" pitchFamily="18" charset="-78"/>
              </a:rPr>
              <a:t> Spring</a:t>
            </a:r>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867400" y="2133600"/>
            <a:ext cx="3044174" cy="4604347"/>
          </a:xfrm>
          <a:ln>
            <a:solidFill>
              <a:schemeClr val="tx1"/>
            </a:solidFill>
          </a:ln>
        </p:spPr>
      </p:pic>
    </p:spTree>
    <p:extLst>
      <p:ext uri="{BB962C8B-B14F-4D97-AF65-F5344CB8AC3E}">
        <p14:creationId xmlns:p14="http://schemas.microsoft.com/office/powerpoint/2010/main" val="2135705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a:latin typeface="Berlin Sans FB" panose="020E0602020502020306" pitchFamily="34" charset="0"/>
              </a:rPr>
              <a:t>Agricultural Paramilitary Settlements in the Negeb Highlands</a:t>
            </a:r>
          </a:p>
        </p:txBody>
      </p:sp>
      <p:sp>
        <p:nvSpPr>
          <p:cNvPr id="3" name="Content Placeholder 2"/>
          <p:cNvSpPr>
            <a:spLocks noGrp="1"/>
          </p:cNvSpPr>
          <p:nvPr>
            <p:ph idx="1"/>
          </p:nvPr>
        </p:nvSpPr>
        <p:spPr>
          <a:xfrm>
            <a:off x="101250" y="1066800"/>
            <a:ext cx="2836355" cy="2384271"/>
          </a:xfrm>
        </p:spPr>
        <p:txBody>
          <a:bodyPr>
            <a:normAutofit fontScale="47500" lnSpcReduction="20000"/>
          </a:bodyPr>
          <a:lstStyle/>
          <a:p>
            <a:pPr marL="0" indent="0">
              <a:buNone/>
            </a:pPr>
            <a:r>
              <a:rPr lang="en-US" dirty="0">
                <a:latin typeface="Berlin Sans FB" panose="020E0602020502020306" pitchFamily="34" charset="0"/>
              </a:rPr>
              <a:t>During his reign, Solomon built an extensive network of fortified settlements in the Negev Highlands along the southern borders of his kingdom.  Were these agricultural test stations, caravansaries or para military outposts?  The four scholars below invested much of their careers in studying this fascinating question.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307256"/>
            <a:ext cx="2748280" cy="244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066800"/>
            <a:ext cx="2724150" cy="3119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7605" y="1087222"/>
            <a:ext cx="3192127" cy="322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50" y="5444533"/>
            <a:ext cx="1404022" cy="130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9218" t="12916" r="32345" b="34793"/>
          <a:stretch/>
        </p:blipFill>
        <p:spPr bwMode="auto">
          <a:xfrm>
            <a:off x="1578518" y="5430271"/>
            <a:ext cx="1290955" cy="1317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825" y="3457869"/>
            <a:ext cx="1194150" cy="192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8451" y="4419600"/>
            <a:ext cx="3191281"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0417" y="3451071"/>
            <a:ext cx="1337126" cy="1892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280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762000"/>
          </a:xfrm>
        </p:spPr>
        <p:txBody>
          <a:bodyPr>
            <a:normAutofit fontScale="90000"/>
          </a:bodyPr>
          <a:lstStyle/>
          <a:p>
            <a:r>
              <a:rPr lang="en-US" sz="3600" dirty="0">
                <a:latin typeface="Matura MT Script Capitals" panose="03020802060602070202" pitchFamily="66" charset="0"/>
              </a:rPr>
              <a:t>The Land of </a:t>
            </a:r>
            <a:r>
              <a:rPr lang="en-US" sz="3600" dirty="0" err="1">
                <a:latin typeface="Matura MT Script Capitals" panose="03020802060602070202" pitchFamily="66" charset="0"/>
              </a:rPr>
              <a:t>Cabul</a:t>
            </a:r>
            <a:r>
              <a:rPr lang="en-US" sz="3600" dirty="0">
                <a:latin typeface="Matura MT Script Capitals" panose="03020802060602070202" pitchFamily="66" charset="0"/>
              </a:rPr>
              <a:t> </a:t>
            </a:r>
            <a:r>
              <a:rPr lang="en-US" sz="2000" dirty="0">
                <a:latin typeface="Berlin Sans FB" panose="020E0602020502020306" pitchFamily="34" charset="0"/>
              </a:rPr>
              <a:t>A fortress on the border with Phoenicia (</a:t>
            </a:r>
            <a:r>
              <a:rPr lang="en-US" sz="2000" dirty="0" err="1">
                <a:latin typeface="Berlin Sans FB" panose="020E0602020502020306" pitchFamily="34" charset="0"/>
              </a:rPr>
              <a:t>Horvat</a:t>
            </a:r>
            <a:r>
              <a:rPr lang="en-US" sz="2000" dirty="0">
                <a:latin typeface="Berlin Sans FB" panose="020E0602020502020306" pitchFamily="34" charset="0"/>
              </a:rPr>
              <a:t> Rosh </a:t>
            </a:r>
            <a:r>
              <a:rPr lang="en-US" sz="2000" dirty="0" err="1">
                <a:latin typeface="Berlin Sans FB" panose="020E0602020502020306" pitchFamily="34" charset="0"/>
              </a:rPr>
              <a:t>Zayit</a:t>
            </a:r>
            <a:r>
              <a:rPr lang="en-US" sz="2000" dirty="0">
                <a:latin typeface="Berlin Sans FB" panose="020E0602020502020306" pitchFamily="34" charset="0"/>
              </a:rPr>
              <a:t>), ceded to Hiram of </a:t>
            </a:r>
            <a:r>
              <a:rPr lang="en-US" sz="2000" dirty="0" err="1">
                <a:latin typeface="Berlin Sans FB" panose="020E0602020502020306" pitchFamily="34" charset="0"/>
              </a:rPr>
              <a:t>Tyre</a:t>
            </a:r>
            <a:r>
              <a:rPr lang="en-US" sz="2000" dirty="0">
                <a:latin typeface="Berlin Sans FB" panose="020E0602020502020306" pitchFamily="34" charset="0"/>
              </a:rPr>
              <a:t> (</a:t>
            </a:r>
            <a:r>
              <a:rPr lang="en-US" sz="2000" dirty="0">
                <a:latin typeface="Berlin Sans FB" panose="020E0602020502020306" pitchFamily="34" charset="0"/>
                <a:cs typeface="Andalus" panose="02020603050405020304" pitchFamily="18" charset="-78"/>
              </a:rPr>
              <a:t>1 Kings 9:10-14)</a:t>
            </a:r>
          </a:p>
        </p:txBody>
      </p:sp>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6982" y="901492"/>
            <a:ext cx="4790620" cy="3200400"/>
          </a:xfrm>
        </p:spPr>
      </p:pic>
      <p:pic>
        <p:nvPicPr>
          <p:cNvPr id="11" name="Content Placeholder 10"/>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029200" y="4079598"/>
            <a:ext cx="4038600" cy="2703525"/>
          </a:xfrm>
        </p:spPr>
      </p:pic>
      <p:pic>
        <p:nvPicPr>
          <p:cNvPr id="5122" name="Picture 2" descr="C:\Users\jeffrey.hudon\Desktop\BSBA1902040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261" y="838200"/>
            <a:ext cx="3510337"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5" descr="Neiel11s.jpg"/>
          <p:cNvPicPr>
            <a:picLocks noChangeAspect="1"/>
          </p:cNvPicPr>
          <p:nvPr/>
        </p:nvPicPr>
        <p:blipFill>
          <a:blip r:embed="rId6"/>
          <a:stretch>
            <a:fillRect/>
          </a:stretch>
        </p:blipFill>
        <p:spPr>
          <a:xfrm>
            <a:off x="76200" y="4181530"/>
            <a:ext cx="3886200" cy="2601594"/>
          </a:xfrm>
          <a:prstGeom prst="rect">
            <a:avLst/>
          </a:prstGeom>
        </p:spPr>
      </p:pic>
    </p:spTree>
    <p:extLst>
      <p:ext uri="{BB962C8B-B14F-4D97-AF65-F5344CB8AC3E}">
        <p14:creationId xmlns:p14="http://schemas.microsoft.com/office/powerpoint/2010/main" val="802413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646F-0AF4-4C22-1024-CC3348325F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C67521-7A1B-DA7D-2C04-9D8F850AF3B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DE64575-53D6-9AE9-9E32-88B0F04A1DF0}"/>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188868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latin typeface="Matura MT Script Capitals" panose="03020802060602070202" pitchFamily="66" charset="0"/>
              </a:rPr>
              <a:t>1 Kings:  An Outline</a:t>
            </a:r>
          </a:p>
        </p:txBody>
      </p:sp>
      <p:sp>
        <p:nvSpPr>
          <p:cNvPr id="3" name="Content Placeholder 2"/>
          <p:cNvSpPr>
            <a:spLocks noGrp="1"/>
          </p:cNvSpPr>
          <p:nvPr>
            <p:ph idx="1"/>
          </p:nvPr>
        </p:nvSpPr>
        <p:spPr>
          <a:xfrm>
            <a:off x="152400" y="838200"/>
            <a:ext cx="8763000" cy="5638800"/>
          </a:xfrm>
        </p:spPr>
        <p:txBody>
          <a:bodyPr>
            <a:normAutofit/>
          </a:bodyPr>
          <a:lstStyle/>
          <a:p>
            <a:pPr marL="0" indent="0">
              <a:buNone/>
            </a:pPr>
            <a:r>
              <a:rPr lang="en-US" dirty="0">
                <a:latin typeface="Berlin Sans FB" panose="020E0602020502020306" pitchFamily="34" charset="0"/>
                <a:cs typeface="Andalus" panose="02020603050405020304" pitchFamily="18" charset="-78"/>
              </a:rPr>
              <a:t>I. The United Kingdom under Solomon (1:1-11:43)</a:t>
            </a:r>
          </a:p>
          <a:p>
            <a:r>
              <a:rPr lang="en-US" dirty="0">
                <a:latin typeface="Berlin Sans FB" panose="020E0602020502020306" pitchFamily="34" charset="0"/>
                <a:cs typeface="Andalus" panose="02020603050405020304" pitchFamily="18" charset="-78"/>
              </a:rPr>
              <a:t>The Beginning of Solomon’s Reign (1:1-2:46)</a:t>
            </a:r>
          </a:p>
          <a:p>
            <a:r>
              <a:rPr lang="en-US" dirty="0">
                <a:latin typeface="Berlin Sans FB" panose="020E0602020502020306" pitchFamily="34" charset="0"/>
                <a:cs typeface="Andalus" panose="02020603050405020304" pitchFamily="18" charset="-78"/>
              </a:rPr>
              <a:t>Glory of Solomon’s Reign (3:1-10:29)</a:t>
            </a:r>
          </a:p>
          <a:p>
            <a:r>
              <a:rPr lang="en-US" dirty="0">
                <a:latin typeface="Berlin Sans FB" panose="020E0602020502020306" pitchFamily="34" charset="0"/>
                <a:cs typeface="Andalus" panose="02020603050405020304" pitchFamily="18" charset="-78"/>
              </a:rPr>
              <a:t>Tragic End of Solomon’s Reign (11:1-43)</a:t>
            </a:r>
          </a:p>
          <a:p>
            <a:pPr marL="0" indent="0">
              <a:buNone/>
            </a:pPr>
            <a:r>
              <a:rPr lang="en-US" dirty="0">
                <a:latin typeface="Berlin Sans FB" panose="020E0602020502020306" pitchFamily="34" charset="0"/>
                <a:cs typeface="Andalus" panose="02020603050405020304" pitchFamily="18" charset="-78"/>
              </a:rPr>
              <a:t>II.  The Divided Kingdom (12:1-22:53)</a:t>
            </a:r>
          </a:p>
          <a:p>
            <a:r>
              <a:rPr lang="en-US" dirty="0">
                <a:latin typeface="Berlin Sans FB" panose="020E0602020502020306" pitchFamily="34" charset="0"/>
                <a:cs typeface="Andalus" panose="02020603050405020304" pitchFamily="18" charset="-78"/>
              </a:rPr>
              <a:t>Enmity between Israel and Judah (12:1-16:28)</a:t>
            </a:r>
          </a:p>
          <a:p>
            <a:r>
              <a:rPr lang="en-US" dirty="0">
                <a:latin typeface="Berlin Sans FB" panose="020E0602020502020306" pitchFamily="34" charset="0"/>
                <a:cs typeface="Andalus" panose="02020603050405020304" pitchFamily="18" charset="-78"/>
              </a:rPr>
              <a:t>Peace and Friendship between Israel and Judah (16:29-22:53)</a:t>
            </a:r>
          </a:p>
        </p:txBody>
      </p:sp>
    </p:spTree>
    <p:extLst>
      <p:ext uri="{BB962C8B-B14F-4D97-AF65-F5344CB8AC3E}">
        <p14:creationId xmlns:p14="http://schemas.microsoft.com/office/powerpoint/2010/main" val="1953375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
            <a:ext cx="8229600" cy="838200"/>
          </a:xfrm>
        </p:spPr>
        <p:txBody>
          <a:bodyPr/>
          <a:lstStyle/>
          <a:p>
            <a:r>
              <a:rPr lang="en-US" dirty="0">
                <a:latin typeface="Matura MT Script Capitals" panose="03020802060602070202" pitchFamily="66" charset="0"/>
              </a:rPr>
              <a:t>Solomon’s Wisdom</a:t>
            </a: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19600" y="1524000"/>
            <a:ext cx="4615841" cy="3063240"/>
          </a:xfrm>
        </p:spPr>
      </p:pic>
      <p:sp>
        <p:nvSpPr>
          <p:cNvPr id="12" name="Content Placeholder 11"/>
          <p:cNvSpPr>
            <a:spLocks noGrp="1"/>
          </p:cNvSpPr>
          <p:nvPr>
            <p:ph sz="half" idx="1"/>
          </p:nvPr>
        </p:nvSpPr>
        <p:spPr>
          <a:xfrm>
            <a:off x="0" y="990600"/>
            <a:ext cx="4343400" cy="5638800"/>
          </a:xfrm>
        </p:spPr>
        <p:txBody>
          <a:bodyPr>
            <a:normAutofit fontScale="32500" lnSpcReduction="20000"/>
          </a:bodyPr>
          <a:lstStyle/>
          <a:p>
            <a:pPr marL="0" indent="0">
              <a:buNone/>
            </a:pPr>
            <a:endParaRPr lang="en-US" dirty="0"/>
          </a:p>
          <a:p>
            <a:pPr marL="0" indent="0" algn="ctr">
              <a:buNone/>
            </a:pPr>
            <a:r>
              <a:rPr lang="en-US" sz="4300" b="1" dirty="0">
                <a:latin typeface="Berlin Sans FB" panose="020E0602020502020306" pitchFamily="34" charset="0"/>
                <a:cs typeface="Andalus" panose="02020603050405020304" pitchFamily="18" charset="-78"/>
              </a:rPr>
              <a:t>1 Kings 3:16-28</a:t>
            </a:r>
            <a:r>
              <a:rPr lang="en-US" sz="4300" dirty="0">
                <a:latin typeface="Berlin Sans FB" panose="020E0602020502020306" pitchFamily="34" charset="0"/>
                <a:cs typeface="Andalus" panose="02020603050405020304" pitchFamily="18" charset="-78"/>
              </a:rPr>
              <a:t>:  </a:t>
            </a:r>
            <a:r>
              <a:rPr lang="en-US" sz="4300" b="1" dirty="0">
                <a:latin typeface="Berlin Sans FB" panose="020E0602020502020306" pitchFamily="34" charset="0"/>
                <a:cs typeface="Andalus" panose="02020603050405020304" pitchFamily="18" charset="-78"/>
              </a:rPr>
              <a:t>A Wise Ruling</a:t>
            </a:r>
          </a:p>
          <a:p>
            <a:pPr marL="0" indent="0">
              <a:buNone/>
            </a:pPr>
            <a:r>
              <a:rPr lang="en-US" sz="3000" b="1" baseline="30000" dirty="0">
                <a:latin typeface="Berlin Sans FB" panose="020E0602020502020306" pitchFamily="34" charset="0"/>
                <a:cs typeface="Andalus" panose="02020603050405020304" pitchFamily="18" charset="-78"/>
              </a:rPr>
              <a:t>16</a:t>
            </a:r>
            <a:r>
              <a:rPr lang="en-US" sz="3700" b="1" baseline="30000" dirty="0">
                <a:latin typeface="Berlin Sans FB" panose="020E0602020502020306" pitchFamily="34" charset="0"/>
                <a:cs typeface="Andalus" panose="02020603050405020304" pitchFamily="18" charset="-78"/>
              </a:rPr>
              <a:t> </a:t>
            </a:r>
            <a:r>
              <a:rPr lang="en-US" sz="3700" dirty="0">
                <a:latin typeface="Berlin Sans FB" panose="020E0602020502020306" pitchFamily="34" charset="0"/>
                <a:cs typeface="Andalus" panose="02020603050405020304" pitchFamily="18" charset="-78"/>
              </a:rPr>
              <a:t>Now two prostitutes came to the king and stood before him. </a:t>
            </a:r>
            <a:r>
              <a:rPr lang="en-US" sz="3700" b="1" baseline="30000" dirty="0">
                <a:latin typeface="Berlin Sans FB" panose="020E0602020502020306" pitchFamily="34" charset="0"/>
                <a:cs typeface="Andalus" panose="02020603050405020304" pitchFamily="18" charset="-78"/>
              </a:rPr>
              <a:t>17 </a:t>
            </a:r>
            <a:r>
              <a:rPr lang="en-US" sz="3700" dirty="0">
                <a:latin typeface="Berlin Sans FB" panose="020E0602020502020306" pitchFamily="34" charset="0"/>
                <a:cs typeface="Andalus" panose="02020603050405020304" pitchFamily="18" charset="-78"/>
              </a:rPr>
              <a:t>One of them said, “Pardon me, my lord. This woman and I live in the same house, and I had a baby while she was there with me. </a:t>
            </a:r>
            <a:r>
              <a:rPr lang="en-US" sz="3700" b="1" baseline="30000" dirty="0">
                <a:latin typeface="Berlin Sans FB" panose="020E0602020502020306" pitchFamily="34" charset="0"/>
                <a:cs typeface="Andalus" panose="02020603050405020304" pitchFamily="18" charset="-78"/>
              </a:rPr>
              <a:t>18 </a:t>
            </a:r>
            <a:r>
              <a:rPr lang="en-US" sz="3700" dirty="0">
                <a:latin typeface="Berlin Sans FB" panose="020E0602020502020306" pitchFamily="34" charset="0"/>
                <a:cs typeface="Andalus" panose="02020603050405020304" pitchFamily="18" charset="-78"/>
              </a:rPr>
              <a:t>The third day after my child was born, this woman also had a baby. We were alone; there was no one in the house but the two of us.</a:t>
            </a:r>
          </a:p>
          <a:p>
            <a:pPr marL="0" indent="0">
              <a:buNone/>
            </a:pPr>
            <a:r>
              <a:rPr lang="en-US" sz="3700" b="1" baseline="30000" dirty="0">
                <a:latin typeface="Berlin Sans FB" panose="020E0602020502020306" pitchFamily="34" charset="0"/>
                <a:cs typeface="Andalus" panose="02020603050405020304" pitchFamily="18" charset="-78"/>
              </a:rPr>
              <a:t>19 </a:t>
            </a:r>
            <a:r>
              <a:rPr lang="en-US" sz="3700" dirty="0">
                <a:latin typeface="Berlin Sans FB" panose="020E0602020502020306" pitchFamily="34" charset="0"/>
                <a:cs typeface="Andalus" panose="02020603050405020304" pitchFamily="18" charset="-78"/>
              </a:rPr>
              <a:t>“During the night this woman’s son died because she lay on him. </a:t>
            </a:r>
            <a:r>
              <a:rPr lang="en-US" sz="3700" b="1" baseline="30000" dirty="0">
                <a:latin typeface="Berlin Sans FB" panose="020E0602020502020306" pitchFamily="34" charset="0"/>
                <a:cs typeface="Andalus" panose="02020603050405020304" pitchFamily="18" charset="-78"/>
              </a:rPr>
              <a:t>20 </a:t>
            </a:r>
            <a:r>
              <a:rPr lang="en-US" sz="3700" dirty="0">
                <a:latin typeface="Berlin Sans FB" panose="020E0602020502020306" pitchFamily="34" charset="0"/>
                <a:cs typeface="Andalus" panose="02020603050405020304" pitchFamily="18" charset="-78"/>
              </a:rPr>
              <a:t>So she got up in the middle of the night and took my son from my side while I your servant was asleep. She put him by her breast and put her dead son by my breast. </a:t>
            </a:r>
            <a:r>
              <a:rPr lang="en-US" sz="3700" b="1" baseline="30000" dirty="0">
                <a:latin typeface="Berlin Sans FB" panose="020E0602020502020306" pitchFamily="34" charset="0"/>
                <a:cs typeface="Andalus" panose="02020603050405020304" pitchFamily="18" charset="-78"/>
              </a:rPr>
              <a:t>21 </a:t>
            </a:r>
            <a:r>
              <a:rPr lang="en-US" sz="3700" dirty="0">
                <a:latin typeface="Berlin Sans FB" panose="020E0602020502020306" pitchFamily="34" charset="0"/>
                <a:cs typeface="Andalus" panose="02020603050405020304" pitchFamily="18" charset="-78"/>
              </a:rPr>
              <a:t>The next morning, I got up to nurse my son—and he was dead! But when I looked at him closely in the morning light, I saw that it wasn’t the son I had borne.”</a:t>
            </a:r>
          </a:p>
          <a:p>
            <a:pPr marL="0" indent="0">
              <a:buNone/>
            </a:pPr>
            <a:r>
              <a:rPr lang="en-US" sz="3700" b="1" baseline="30000" dirty="0">
                <a:latin typeface="Berlin Sans FB" panose="020E0602020502020306" pitchFamily="34" charset="0"/>
                <a:cs typeface="Andalus" panose="02020603050405020304" pitchFamily="18" charset="-78"/>
              </a:rPr>
              <a:t>22 </a:t>
            </a:r>
            <a:r>
              <a:rPr lang="en-US" sz="3700" dirty="0">
                <a:latin typeface="Berlin Sans FB" panose="020E0602020502020306" pitchFamily="34" charset="0"/>
                <a:cs typeface="Andalus" panose="02020603050405020304" pitchFamily="18" charset="-78"/>
              </a:rPr>
              <a:t>The other woman said, “No! The living one is my son; the dead one is yours.”</a:t>
            </a:r>
          </a:p>
          <a:p>
            <a:pPr marL="0" indent="0">
              <a:buNone/>
            </a:pPr>
            <a:r>
              <a:rPr lang="en-US" sz="3700" dirty="0">
                <a:latin typeface="Berlin Sans FB" panose="020E0602020502020306" pitchFamily="34" charset="0"/>
                <a:cs typeface="Andalus" panose="02020603050405020304" pitchFamily="18" charset="-78"/>
              </a:rPr>
              <a:t>But the first one insisted, “No! The dead one is yours; the living one is mine.” And so they argued before the king.</a:t>
            </a:r>
          </a:p>
          <a:p>
            <a:pPr marL="0" indent="0">
              <a:buNone/>
            </a:pPr>
            <a:r>
              <a:rPr lang="en-US" sz="3700" b="1" baseline="30000" dirty="0">
                <a:latin typeface="Berlin Sans FB" panose="020E0602020502020306" pitchFamily="34" charset="0"/>
                <a:cs typeface="Andalus" panose="02020603050405020304" pitchFamily="18" charset="-78"/>
              </a:rPr>
              <a:t>23 </a:t>
            </a:r>
            <a:r>
              <a:rPr lang="en-US" sz="3700" dirty="0">
                <a:latin typeface="Berlin Sans FB" panose="020E0602020502020306" pitchFamily="34" charset="0"/>
                <a:cs typeface="Andalus" panose="02020603050405020304" pitchFamily="18" charset="-78"/>
              </a:rPr>
              <a:t>The king said, “This one says, ‘My son is alive and your son is dead,’ while that one says, ‘No! Your son is dead and mine is alive.’”</a:t>
            </a:r>
          </a:p>
          <a:p>
            <a:pPr marL="0" indent="0">
              <a:buNone/>
            </a:pPr>
            <a:r>
              <a:rPr lang="en-US" sz="3700" b="1" baseline="30000" dirty="0">
                <a:latin typeface="Berlin Sans FB" panose="020E0602020502020306" pitchFamily="34" charset="0"/>
                <a:cs typeface="Andalus" panose="02020603050405020304" pitchFamily="18" charset="-78"/>
              </a:rPr>
              <a:t>24 </a:t>
            </a:r>
            <a:r>
              <a:rPr lang="en-US" sz="3700" dirty="0">
                <a:latin typeface="Berlin Sans FB" panose="020E0602020502020306" pitchFamily="34" charset="0"/>
                <a:cs typeface="Andalus" panose="02020603050405020304" pitchFamily="18" charset="-78"/>
              </a:rPr>
              <a:t>Then the king said, “Bring me a sword.” So they brought a sword for the king. </a:t>
            </a:r>
            <a:r>
              <a:rPr lang="en-US" sz="3700" b="1" baseline="30000" dirty="0">
                <a:latin typeface="Berlin Sans FB" panose="020E0602020502020306" pitchFamily="34" charset="0"/>
                <a:cs typeface="Andalus" panose="02020603050405020304" pitchFamily="18" charset="-78"/>
              </a:rPr>
              <a:t>25 </a:t>
            </a:r>
            <a:r>
              <a:rPr lang="en-US" sz="3700" dirty="0">
                <a:latin typeface="Berlin Sans FB" panose="020E0602020502020306" pitchFamily="34" charset="0"/>
                <a:cs typeface="Andalus" panose="02020603050405020304" pitchFamily="18" charset="-78"/>
              </a:rPr>
              <a:t>He then gave an order: “Cut the living child in two and give half to one and half to the other.”</a:t>
            </a:r>
          </a:p>
          <a:p>
            <a:pPr marL="0" indent="0">
              <a:buNone/>
            </a:pPr>
            <a:r>
              <a:rPr lang="en-US" sz="3700" b="1" baseline="30000" dirty="0">
                <a:latin typeface="Berlin Sans FB" panose="020E0602020502020306" pitchFamily="34" charset="0"/>
                <a:cs typeface="Andalus" panose="02020603050405020304" pitchFamily="18" charset="-78"/>
              </a:rPr>
              <a:t>26 </a:t>
            </a:r>
            <a:r>
              <a:rPr lang="en-US" sz="3700" dirty="0">
                <a:latin typeface="Berlin Sans FB" panose="020E0602020502020306" pitchFamily="34" charset="0"/>
                <a:cs typeface="Andalus" panose="02020603050405020304" pitchFamily="18" charset="-78"/>
              </a:rPr>
              <a:t>The woman whose son was alive was deeply moved out of love for her son and said to the king, “Please, my lord, give her the living baby! Don’t kill him!”</a:t>
            </a:r>
          </a:p>
          <a:p>
            <a:pPr marL="0" indent="0">
              <a:buNone/>
            </a:pPr>
            <a:r>
              <a:rPr lang="en-US" sz="3700" dirty="0">
                <a:latin typeface="Berlin Sans FB" panose="020E0602020502020306" pitchFamily="34" charset="0"/>
                <a:cs typeface="Andalus" panose="02020603050405020304" pitchFamily="18" charset="-78"/>
              </a:rPr>
              <a:t>But the other said, “Neither I nor you shall have him. Cut him in two!”</a:t>
            </a:r>
          </a:p>
          <a:p>
            <a:pPr marL="0" indent="0">
              <a:buNone/>
            </a:pPr>
            <a:r>
              <a:rPr lang="en-US" sz="3700" b="1" baseline="30000" dirty="0">
                <a:latin typeface="Berlin Sans FB" panose="020E0602020502020306" pitchFamily="34" charset="0"/>
                <a:cs typeface="Andalus" panose="02020603050405020304" pitchFamily="18" charset="-78"/>
              </a:rPr>
              <a:t>27 </a:t>
            </a:r>
            <a:r>
              <a:rPr lang="en-US" sz="3700" dirty="0">
                <a:latin typeface="Berlin Sans FB" panose="020E0602020502020306" pitchFamily="34" charset="0"/>
                <a:cs typeface="Andalus" panose="02020603050405020304" pitchFamily="18" charset="-78"/>
              </a:rPr>
              <a:t>Then the king gave his ruling: “Give the living baby to the first woman. Do not kill him; she is his mother.”</a:t>
            </a:r>
          </a:p>
          <a:p>
            <a:pPr marL="0" indent="0">
              <a:buNone/>
            </a:pPr>
            <a:r>
              <a:rPr lang="en-US" sz="3700" b="1" baseline="30000" dirty="0">
                <a:latin typeface="Berlin Sans FB" panose="020E0602020502020306" pitchFamily="34" charset="0"/>
                <a:cs typeface="Andalus" panose="02020603050405020304" pitchFamily="18" charset="-78"/>
              </a:rPr>
              <a:t>28 </a:t>
            </a:r>
            <a:r>
              <a:rPr lang="en-US" sz="3700" dirty="0">
                <a:latin typeface="Berlin Sans FB" panose="020E0602020502020306" pitchFamily="34" charset="0"/>
                <a:cs typeface="Andalus" panose="02020603050405020304" pitchFamily="18" charset="-78"/>
              </a:rPr>
              <a:t>When all Israel heard the verdict the king had given, they held the king in awe, because they saw that he had wisdom from God to administer justice.</a:t>
            </a:r>
          </a:p>
          <a:p>
            <a:endParaRPr lang="en-US" sz="37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918919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a:latin typeface="Matura MT Script Capitals" panose="03020802060602070202" pitchFamily="66" charset="0"/>
              </a:rPr>
              <a:t>The Dark Side of Solomon’s Reign</a:t>
            </a:r>
            <a:br>
              <a:rPr lang="en-US" sz="2000" dirty="0">
                <a:latin typeface="Matura MT Script Capitals" panose="03020802060602070202" pitchFamily="66" charset="0"/>
              </a:rPr>
            </a:br>
            <a:r>
              <a:rPr lang="en-US" sz="2000" dirty="0">
                <a:latin typeface="Berlin Sans FB" panose="020E0602020502020306" pitchFamily="34" charset="0"/>
                <a:cs typeface="Andalus" panose="02020603050405020304" pitchFamily="18" charset="-78"/>
              </a:rPr>
              <a:t>1 Kings 11</a:t>
            </a:r>
          </a:p>
        </p:txBody>
      </p:sp>
      <p:sp>
        <p:nvSpPr>
          <p:cNvPr id="5" name="Content Placeholder 4"/>
          <p:cNvSpPr>
            <a:spLocks noGrp="1"/>
          </p:cNvSpPr>
          <p:nvPr>
            <p:ph idx="1"/>
          </p:nvPr>
        </p:nvSpPr>
        <p:spPr>
          <a:xfrm>
            <a:off x="0" y="990600"/>
            <a:ext cx="9144000" cy="5562600"/>
          </a:xfrm>
        </p:spPr>
        <p:txBody>
          <a:bodyPr>
            <a:normAutofit fontScale="92500"/>
          </a:bodyPr>
          <a:lstStyle/>
          <a:p>
            <a:r>
              <a:rPr lang="en-US" dirty="0">
                <a:latin typeface="Berlin Sans FB" panose="020E0602020502020306" pitchFamily="34" charset="0"/>
                <a:cs typeface="Andalus" panose="02020603050405020304" pitchFamily="18" charset="-78"/>
              </a:rPr>
              <a:t>Greed:  Compulsorily Labor Gangs and Slavery of non-Israelites coupled with high taxes to fund his royal administration, building projects and decadent lifestyle</a:t>
            </a:r>
          </a:p>
          <a:p>
            <a:r>
              <a:rPr lang="en-US" dirty="0">
                <a:latin typeface="Berlin Sans FB" panose="020E0602020502020306" pitchFamily="34" charset="0"/>
                <a:cs typeface="Andalus" panose="02020603050405020304" pitchFamily="18" charset="-78"/>
              </a:rPr>
              <a:t>Moral Failures:  Political marriages to many foreign wives and large numbers of concubines</a:t>
            </a:r>
          </a:p>
          <a:p>
            <a:r>
              <a:rPr lang="en-US" dirty="0">
                <a:latin typeface="Berlin Sans FB" panose="020E0602020502020306" pitchFamily="34" charset="0"/>
                <a:cs typeface="Andalus" panose="02020603050405020304" pitchFamily="18" charset="-78"/>
              </a:rPr>
              <a:t>Religious Failures:  Allowance of foreign pagan shrines and worship in and around Jerusalem</a:t>
            </a:r>
          </a:p>
          <a:p>
            <a:r>
              <a:rPr lang="en-US" dirty="0">
                <a:latin typeface="Berlin Sans FB" panose="020E0602020502020306" pitchFamily="34" charset="0"/>
                <a:cs typeface="Andalus" panose="02020603050405020304" pitchFamily="18" charset="-78"/>
              </a:rPr>
              <a:t>Foreign Adversaries:  </a:t>
            </a:r>
            <a:r>
              <a:rPr lang="en-US" dirty="0" err="1">
                <a:latin typeface="Berlin Sans FB" panose="020E0602020502020306" pitchFamily="34" charset="0"/>
                <a:cs typeface="Andalus" panose="02020603050405020304" pitchFamily="18" charset="-78"/>
              </a:rPr>
              <a:t>Hadad</a:t>
            </a:r>
            <a:r>
              <a:rPr lang="en-US" dirty="0">
                <a:latin typeface="Berlin Sans FB" panose="020E0602020502020306" pitchFamily="34" charset="0"/>
                <a:cs typeface="Andalus" panose="02020603050405020304" pitchFamily="18" charset="-78"/>
              </a:rPr>
              <a:t> the Edomite (11:14-22), </a:t>
            </a:r>
            <a:r>
              <a:rPr lang="en-US" dirty="0" err="1">
                <a:latin typeface="Berlin Sans FB" panose="020E0602020502020306" pitchFamily="34" charset="0"/>
                <a:cs typeface="Andalus" panose="02020603050405020304" pitchFamily="18" charset="-78"/>
              </a:rPr>
              <a:t>Rezon</a:t>
            </a:r>
            <a:r>
              <a:rPr lang="en-US" dirty="0">
                <a:latin typeface="Berlin Sans FB" panose="020E0602020502020306" pitchFamily="34" charset="0"/>
                <a:cs typeface="Andalus" panose="02020603050405020304" pitchFamily="18" charset="-78"/>
              </a:rPr>
              <a:t> of Damascus (11:23-25) and Jeroboam the </a:t>
            </a:r>
            <a:r>
              <a:rPr lang="en-US" dirty="0" err="1">
                <a:latin typeface="Berlin Sans FB" panose="020E0602020502020306" pitchFamily="34" charset="0"/>
                <a:cs typeface="Andalus" panose="02020603050405020304" pitchFamily="18" charset="-78"/>
              </a:rPr>
              <a:t>Ephraimite</a:t>
            </a:r>
            <a:r>
              <a:rPr lang="en-US" dirty="0">
                <a:latin typeface="Berlin Sans FB" panose="020E0602020502020306" pitchFamily="34" charset="0"/>
                <a:cs typeface="Andalus" panose="02020603050405020304" pitchFamily="18" charset="-78"/>
              </a:rPr>
              <a:t> (11:26-40)</a:t>
            </a:r>
          </a:p>
          <a:p>
            <a:r>
              <a:rPr lang="en-US" dirty="0">
                <a:latin typeface="Berlin Sans FB" panose="020E0602020502020306" pitchFamily="34" charset="0"/>
                <a:cs typeface="Andalus" panose="02020603050405020304" pitchFamily="18" charset="-78"/>
              </a:rPr>
              <a:t>The Division of the Kingdom after his death</a:t>
            </a:r>
          </a:p>
          <a:p>
            <a:endParaRPr lang="en-US" dirty="0"/>
          </a:p>
          <a:p>
            <a:endParaRPr lang="en-US" dirty="0"/>
          </a:p>
        </p:txBody>
      </p:sp>
    </p:spTree>
    <p:extLst>
      <p:ext uri="{BB962C8B-B14F-4D97-AF65-F5344CB8AC3E}">
        <p14:creationId xmlns:p14="http://schemas.microsoft.com/office/powerpoint/2010/main" val="1496502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0"/>
            <a:ext cx="9144000" cy="1524000"/>
          </a:xfrm>
        </p:spPr>
        <p:txBody>
          <a:bodyPr>
            <a:normAutofit fontScale="90000"/>
          </a:bodyPr>
          <a:lstStyle/>
          <a:p>
            <a:r>
              <a:rPr lang="en-US" sz="3600" dirty="0">
                <a:latin typeface="Matura MT Script Capitals" panose="03020802060602070202" pitchFamily="66" charset="0"/>
              </a:rPr>
              <a:t>Solomon asks the Lord for Wisdom:</a:t>
            </a:r>
            <a:br>
              <a:rPr lang="en-US" sz="3600" dirty="0">
                <a:latin typeface="Matura MT Script Capitals" panose="03020802060602070202" pitchFamily="66" charset="0"/>
              </a:rPr>
            </a:br>
            <a:r>
              <a:rPr lang="en-US" sz="3600" dirty="0">
                <a:latin typeface="Matura MT Script Capitals" panose="03020802060602070202" pitchFamily="66" charset="0"/>
              </a:rPr>
              <a:t>at the High Place of Gibeon</a:t>
            </a:r>
            <a:br>
              <a:rPr lang="en-US" sz="3600" dirty="0">
                <a:latin typeface="Matura MT Script Capitals" panose="03020802060602070202" pitchFamily="66" charset="0"/>
              </a:rPr>
            </a:br>
            <a:r>
              <a:rPr lang="en-US" sz="2000" dirty="0">
                <a:latin typeface="Berlin Sans FB" panose="020E0602020502020306" pitchFamily="34" charset="0"/>
                <a:cs typeface="Andalus" panose="02020603050405020304" pitchFamily="18" charset="-78"/>
              </a:rPr>
              <a:t>1 Kings 3: This site is identified today with </a:t>
            </a:r>
            <a:r>
              <a:rPr lang="en-US" sz="2000" dirty="0" err="1">
                <a:latin typeface="Berlin Sans FB" panose="020E0602020502020306" pitchFamily="34" charset="0"/>
                <a:cs typeface="Andalus" panose="02020603050405020304" pitchFamily="18" charset="-78"/>
              </a:rPr>
              <a:t>Nabi</a:t>
            </a:r>
            <a:r>
              <a:rPr lang="en-US" sz="2000" dirty="0">
                <a:latin typeface="Berlin Sans FB" panose="020E0602020502020306" pitchFamily="34" charset="0"/>
                <a:cs typeface="Andalus" panose="02020603050405020304" pitchFamily="18" charset="-78"/>
              </a:rPr>
              <a:t> </a:t>
            </a:r>
            <a:r>
              <a:rPr lang="en-US" sz="2000" dirty="0" err="1">
                <a:latin typeface="Berlin Sans FB" panose="020E0602020502020306" pitchFamily="34" charset="0"/>
                <a:cs typeface="Andalus" panose="02020603050405020304" pitchFamily="18" charset="-78"/>
              </a:rPr>
              <a:t>Samwil</a:t>
            </a:r>
            <a:r>
              <a:rPr lang="en-US" sz="2000" dirty="0">
                <a:latin typeface="Berlin Sans FB" panose="020E0602020502020306" pitchFamily="34" charset="0"/>
                <a:cs typeface="Andalus" panose="02020603050405020304" pitchFamily="18" charset="-78"/>
              </a:rPr>
              <a:t>, a high hill north of Jerusalem with a prominent mosque and minaret (lower two slides).</a:t>
            </a:r>
          </a:p>
        </p:txBody>
      </p:sp>
      <p:pic>
        <p:nvPicPr>
          <p:cNvPr id="5" name="Content Placeholder 4" descr="gibeon2.jpg"/>
          <p:cNvPicPr>
            <a:picLocks noGrp="1" noChangeAspect="1"/>
          </p:cNvPicPr>
          <p:nvPr>
            <p:ph sz="half" idx="1"/>
          </p:nvPr>
        </p:nvPicPr>
        <p:blipFill>
          <a:blip r:embed="rId3"/>
          <a:stretch>
            <a:fillRect/>
          </a:stretch>
        </p:blipFill>
        <p:spPr>
          <a:xfrm>
            <a:off x="152400" y="1600200"/>
            <a:ext cx="3505200" cy="2632086"/>
          </a:xfrm>
        </p:spPr>
      </p:pic>
      <p:pic>
        <p:nvPicPr>
          <p:cNvPr id="6" name="Content Placeholder 5" descr="Neiel11s.jpg"/>
          <p:cNvPicPr>
            <a:picLocks noGrp="1" noChangeAspect="1"/>
          </p:cNvPicPr>
          <p:nvPr>
            <p:ph sz="half" idx="2"/>
          </p:nvPr>
        </p:nvPicPr>
        <p:blipFill rotWithShape="1">
          <a:blip r:embed="rId4" cstate="print"/>
          <a:srcRect l="81" t="27349" r="239" b="11137"/>
          <a:stretch/>
        </p:blipFill>
        <p:spPr>
          <a:xfrm>
            <a:off x="4188788" y="4495712"/>
            <a:ext cx="4800600" cy="2216740"/>
          </a:xfrm>
          <a:ln>
            <a:solidFill>
              <a:schemeClr val="accent1"/>
            </a:solidFill>
          </a:ln>
        </p:spPr>
      </p:pic>
      <p:pic>
        <p:nvPicPr>
          <p:cNvPr id="2050" name="Picture 2" descr="C:\Users\jeffrey.hudon\Desktop\Central-Benjamin-Plateau-from-Nebi-Samwil-panorama-tb1215011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612232"/>
            <a:ext cx="5211763" cy="27622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ffrey.hudon\Desktop\al_Nabi_Samwil-1608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42" t="6854" r="6048" b="8660"/>
          <a:stretch/>
        </p:blipFill>
        <p:spPr bwMode="auto">
          <a:xfrm>
            <a:off x="381000" y="4362450"/>
            <a:ext cx="3105726" cy="23707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0"/>
            <a:ext cx="9144000" cy="1295400"/>
          </a:xfrm>
        </p:spPr>
        <p:txBody>
          <a:bodyPr>
            <a:normAutofit fontScale="90000"/>
          </a:bodyPr>
          <a:lstStyle/>
          <a:p>
            <a:r>
              <a:rPr lang="en-US" sz="3600" dirty="0">
                <a:latin typeface="Matura MT Script Capitals" panose="03020802060602070202" pitchFamily="66" charset="0"/>
              </a:rPr>
              <a:t>Jerusalem in the Old Testament</a:t>
            </a:r>
            <a:br>
              <a:rPr lang="en-US" sz="2000" dirty="0">
                <a:latin typeface="Matura MT Script Capitals" panose="03020802060602070202" pitchFamily="66" charset="0"/>
              </a:rPr>
            </a:br>
            <a:r>
              <a:rPr lang="en-US" sz="2000" dirty="0">
                <a:latin typeface="Berlin Sans FB" panose="020E0602020502020306" pitchFamily="34" charset="0"/>
              </a:rPr>
              <a:t>Jerusalem grew under Solomon from 8 to 12 acres, incorporating the Temple Mount (Mount Zion / Mount Moriah).  Later during the ninth and eighth century BC, the city grew to the west and north, reaching 150 acres by the early sixth century BC.</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228" t="5828" r="9228" b="7570"/>
          <a:stretch/>
        </p:blipFill>
        <p:spPr>
          <a:xfrm>
            <a:off x="4495800" y="1296088"/>
            <a:ext cx="4481947" cy="5370258"/>
          </a:xfrm>
          <a:ln>
            <a:solidFill>
              <a:schemeClr val="tx1"/>
            </a:solidFill>
          </a:ln>
        </p:spPr>
      </p:pic>
      <p:pic>
        <p:nvPicPr>
          <p:cNvPr id="3074" name="Picture 2" descr="C:\Users\jeffrey.hudon\Desktop\ritmeyerJerusalemTopograph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4216400" cy="54391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524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a:bodyPr>
          <a:lstStyle/>
          <a:p>
            <a:r>
              <a:rPr lang="en-US" dirty="0">
                <a:latin typeface="Matura MT Script Capitals" panose="03020802060602070202" pitchFamily="66" charset="0"/>
              </a:rPr>
              <a:t>Jerusalem at the time of Solomon</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19400" y="838200"/>
            <a:ext cx="6248400" cy="4178616"/>
          </a:xfrm>
          <a:ln>
            <a:solidFill>
              <a:schemeClr val="accent4"/>
            </a:solidFill>
          </a:ln>
        </p:spPr>
      </p:pic>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858000" y="5081576"/>
            <a:ext cx="2150097" cy="1668475"/>
          </a:xfrm>
          <a:ln>
            <a:solidFill>
              <a:schemeClr val="tx1"/>
            </a:solidFill>
          </a:ln>
        </p:spPr>
      </p:pic>
      <p:pic>
        <p:nvPicPr>
          <p:cNvPr id="1026" name="Picture 2" descr="C:\Users\jeffrey.hudon\Desktop\Jerusalem_w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4" y="990599"/>
            <a:ext cx="2521856" cy="18900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jeffrey.hudon\Desktop\29b-solomonic-gate-tower-oph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3267697"/>
            <a:ext cx="2590800" cy="345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jeffrey.hudon\Desktop\slmte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5088712"/>
            <a:ext cx="3533775" cy="1667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94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067800" cy="914400"/>
          </a:xfrm>
        </p:spPr>
        <p:txBody>
          <a:bodyPr>
            <a:normAutofit/>
          </a:bodyPr>
          <a:lstStyle/>
          <a:p>
            <a:r>
              <a:rPr lang="en-US" sz="3200" dirty="0">
                <a:latin typeface="Matura MT Script Capitals" panose="03020802060602070202" pitchFamily="66" charset="0"/>
              </a:rPr>
              <a:t>Solomon’s Royal Gardens:  </a:t>
            </a:r>
            <a:r>
              <a:rPr lang="en-US" sz="2000" dirty="0">
                <a:latin typeface="Berlin Sans FB" panose="020E0602020502020306" pitchFamily="34" charset="0"/>
              </a:rPr>
              <a:t>Solomon created beautiful terraced gardens along both slopes of the </a:t>
            </a:r>
            <a:r>
              <a:rPr lang="en-US" sz="2000" dirty="0" err="1">
                <a:latin typeface="Berlin Sans FB" panose="020E0602020502020306" pitchFamily="34" charset="0"/>
              </a:rPr>
              <a:t>Kidron</a:t>
            </a:r>
            <a:r>
              <a:rPr lang="en-US" sz="2000" dirty="0">
                <a:latin typeface="Berlin Sans FB" panose="020E0602020502020306" pitchFamily="34" charset="0"/>
              </a:rPr>
              <a:t> (or King’s) Valley pictured below</a:t>
            </a:r>
            <a:endParaRPr lang="en-US" sz="3200" dirty="0">
              <a:latin typeface="Berlin Sans FB" panose="020E0602020502020306" pitchFamily="34" charset="0"/>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914400"/>
            <a:ext cx="8836898" cy="5899100"/>
          </a:xfrm>
        </p:spPr>
      </p:pic>
    </p:spTree>
    <p:extLst>
      <p:ext uri="{BB962C8B-B14F-4D97-AF65-F5344CB8AC3E}">
        <p14:creationId xmlns:p14="http://schemas.microsoft.com/office/powerpoint/2010/main" val="231575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latin typeface="Matura MT Script Capitals" panose="03020802060602070202" pitchFamily="66" charset="0"/>
              </a:rPr>
              <a:t>The </a:t>
            </a:r>
            <a:r>
              <a:rPr lang="en-US" dirty="0" err="1">
                <a:latin typeface="Matura MT Script Capitals" panose="03020802060602070202" pitchFamily="66" charset="0"/>
              </a:rPr>
              <a:t>Solomonic</a:t>
            </a:r>
            <a:r>
              <a:rPr lang="en-US" dirty="0">
                <a:latin typeface="Matura MT Script Capitals" panose="03020802060602070202" pitchFamily="66" charset="0"/>
              </a:rPr>
              <a:t> Empire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762000"/>
            <a:ext cx="3962400" cy="5769741"/>
          </a:xfrm>
          <a:ln>
            <a:solidFill>
              <a:schemeClr val="tx1"/>
            </a:solidFill>
          </a:ln>
        </p:spPr>
      </p:pic>
      <p:sp>
        <p:nvSpPr>
          <p:cNvPr id="3" name="TextBox 2"/>
          <p:cNvSpPr txBox="1"/>
          <p:nvPr/>
        </p:nvSpPr>
        <p:spPr>
          <a:xfrm>
            <a:off x="4876800" y="762000"/>
            <a:ext cx="4114800" cy="4801314"/>
          </a:xfrm>
          <a:prstGeom prst="rect">
            <a:avLst/>
          </a:prstGeom>
          <a:noFill/>
        </p:spPr>
        <p:txBody>
          <a:bodyPr wrap="square" rtlCol="0">
            <a:spAutoFit/>
          </a:bodyPr>
          <a:lstStyle/>
          <a:p>
            <a:r>
              <a:rPr lang="en-US" dirty="0">
                <a:latin typeface="Berlin Sans FB" panose="020E0602020502020306" pitchFamily="34" charset="0"/>
              </a:rPr>
              <a:t>Solomon inherited David’s empire, but ceded land to the Phoenicians in return for their assistance in construction and shipping trade (the Land of </a:t>
            </a:r>
            <a:r>
              <a:rPr lang="en-US" dirty="0" err="1">
                <a:latin typeface="Berlin Sans FB" panose="020E0602020502020306" pitchFamily="34" charset="0"/>
              </a:rPr>
              <a:t>Cabel</a:t>
            </a:r>
            <a:r>
              <a:rPr lang="en-US" dirty="0">
                <a:latin typeface="Berlin Sans FB" panose="020E0602020502020306" pitchFamily="34" charset="0"/>
              </a:rPr>
              <a:t>, see a slide below).  Unlike David, Solomon’s reign was relatively free from conflicts with foreign powers and Solomon had a great economic and trading empire that included the ports of Joppa and </a:t>
            </a:r>
            <a:r>
              <a:rPr lang="en-US" dirty="0" err="1">
                <a:latin typeface="Berlin Sans FB" panose="020E0602020502020306" pitchFamily="34" charset="0"/>
              </a:rPr>
              <a:t>Ezion</a:t>
            </a:r>
            <a:r>
              <a:rPr lang="en-US" dirty="0">
                <a:latin typeface="Berlin Sans FB" panose="020E0602020502020306" pitchFamily="34" charset="0"/>
              </a:rPr>
              <a:t> Geber on the Mediterranean and Red Seas.  From these ports expeditions were launched to Africa, Arabia and exotic destinations in the Western part of the Mediterranean Sea.  Solomon married the daughter of an Egyptian pharaoh, probably </a:t>
            </a:r>
            <a:r>
              <a:rPr lang="en-US" dirty="0" err="1">
                <a:latin typeface="Berlin Sans FB" panose="020E0602020502020306" pitchFamily="34" charset="0"/>
              </a:rPr>
              <a:t>Siamun</a:t>
            </a:r>
            <a:r>
              <a:rPr lang="en-US" dirty="0">
                <a:latin typeface="Berlin Sans FB" panose="020E0602020502020306" pitchFamily="34" charset="0"/>
              </a:rPr>
              <a:t> of the 21 dynasty and was given the city of Gezer as a dowry.</a:t>
            </a:r>
          </a:p>
        </p:txBody>
      </p:sp>
    </p:spTree>
    <p:extLst>
      <p:ext uri="{BB962C8B-B14F-4D97-AF65-F5344CB8AC3E}">
        <p14:creationId xmlns:p14="http://schemas.microsoft.com/office/powerpoint/2010/main" val="3730714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TotalTime>
  <Words>3237</Words>
  <Application>Microsoft Office PowerPoint</Application>
  <PresentationFormat>On-screen Show (4:3)</PresentationFormat>
  <Paragraphs>148</Paragraphs>
  <Slides>45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Andalus</vt:lpstr>
      <vt:lpstr>Arial</vt:lpstr>
      <vt:lpstr>Baskerville</vt:lpstr>
      <vt:lpstr>Berlin Sans FB</vt:lpstr>
      <vt:lpstr>Calibri</vt:lpstr>
      <vt:lpstr>Matura MT Script Capitals</vt:lpstr>
      <vt:lpstr>Office Theme</vt:lpstr>
      <vt:lpstr>1 Kings:  The Reign of Solomon</vt:lpstr>
      <vt:lpstr>1 Kings:  The Background of the Book</vt:lpstr>
      <vt:lpstr>Solomon’s Reign</vt:lpstr>
      <vt:lpstr>Solomon versus Adonijah:   The Succession Conflict   1 Kings 1</vt:lpstr>
      <vt:lpstr>Solomon asks the Lord for Wisdom: at the High Place of Gibeon 1 Kings 3: This site is identified today with Nabi Samwil, a high hill north of Jerusalem with a prominent mosque and minaret (lower two slides).</vt:lpstr>
      <vt:lpstr>Jerusalem in the Old Testament Jerusalem grew under Solomon from 8 to 12 acres, incorporating the Temple Mount (Mount Zion / Mount Moriah).  Later during the ninth and eighth century BC, the city grew to the west and north, reaching 150 acres by the early sixth century BC.</vt:lpstr>
      <vt:lpstr>Jerusalem at the time of Solomon</vt:lpstr>
      <vt:lpstr>Solomon’s Royal Gardens:  Solomon created beautiful terraced gardens along both slopes of the Kidron (or King’s) Valley pictured below</vt:lpstr>
      <vt:lpstr>The Solomonic Empire</vt:lpstr>
      <vt:lpstr>Solomon’s Administrative Districts:   1 Kings 4</vt:lpstr>
      <vt:lpstr>Solomonic Header-Stretcher Ashlar Walls from Heshbon (Reservoir Wall) and Megiddo (Gallery 629)</vt:lpstr>
      <vt:lpstr>   Solomon’s Wives:  The Tomb of Pharaoh’s  Daughter in Jerusalem  1 Kings 3 </vt:lpstr>
      <vt:lpstr>Shunem: Home of the Shulamite Girl (Solomon’s first wife) with the Hill of Moreh in the back</vt:lpstr>
      <vt:lpstr>The Floruit of Israelite Culture</vt:lpstr>
      <vt:lpstr>Façade of Solomon’s Temple  1 Kings 8:22-61</vt:lpstr>
      <vt:lpstr>Solomon’s Temple  According to 1 Kings 6-7</vt:lpstr>
      <vt:lpstr>The Ain Dara Temple: A Temple remarkably similar to Solomon’s Temple was found in northern Syria</vt:lpstr>
      <vt:lpstr>Comparative Temple Floor plans</vt:lpstr>
      <vt:lpstr>Sphinx or Cherub Figure at Ain Dara</vt:lpstr>
      <vt:lpstr>“The Footsteps of God” at Ain Dara</vt:lpstr>
      <vt:lpstr>Latticed Windows and Ornamental Design at Ain Dara:</vt:lpstr>
      <vt:lpstr>Solomon’s Palace and Temple Later construction on the Temple Mount has eradicated any evidence (thus far) of Solomonic structures, but similar temples and palaces have been excavated elsewhere, such as Tell Tayinat in Turkey</vt:lpstr>
      <vt:lpstr>The Growth of the Temple Mount</vt:lpstr>
      <vt:lpstr>Have the Foundations of Solomon’s Temple been Found?</vt:lpstr>
      <vt:lpstr>An Underground Reservoir near the Temple from the Time of Solomon Uncovered in 2012</vt:lpstr>
      <vt:lpstr>Biblical Archaeology and 1 Kings 9:10-28</vt:lpstr>
      <vt:lpstr>Solomon’s “Chariot Cities”  1 Kings 9:15</vt:lpstr>
      <vt:lpstr>The Gate “Blueprint” of Solomon’s Chariot Cities</vt:lpstr>
      <vt:lpstr>Solomon’s Outposts:  Tamar or Tadmor So Solomon rebuilt Gezer and the lower Beth-horon and Baalath and Tamar in the wilderness, in the land of Judah (1 Kings 9:17-18)</vt:lpstr>
      <vt:lpstr>Solomon’s Storehouses and Stables</vt:lpstr>
      <vt:lpstr>The Queen of Sheba  1 Kings 10:1-13</vt:lpstr>
      <vt:lpstr>The Biblical Land of Sheba Located in Modern Yemen, a recently discovered inscription in Sabaen mentions trade with Judah</vt:lpstr>
      <vt:lpstr>The Fabled Sites of Ophir and Tarshish</vt:lpstr>
      <vt:lpstr>Solomon’s Activities</vt:lpstr>
      <vt:lpstr>The Edom Lowland Project</vt:lpstr>
      <vt:lpstr>1 Kings 7:45b-47 and the Tel Rehov Beehives</vt:lpstr>
      <vt:lpstr>Nelson Glueck and Tell el-Kheleifeh:  An Archaeological Romance that ended</vt:lpstr>
      <vt:lpstr>Gary Pratico’s Reassessment of the Site</vt:lpstr>
      <vt:lpstr>Ezion Geber and Elath: 1 Kings 9:26-28</vt:lpstr>
      <vt:lpstr>Agricultural Paramilitary Settlements in the Negeb Highlands</vt:lpstr>
      <vt:lpstr>The Land of Cabul A fortress on the border with Phoenicia (Horvat Rosh Zayit), ceded to Hiram of Tyre (1 Kings 9:10-14)</vt:lpstr>
      <vt:lpstr>PowerPoint Presentation</vt:lpstr>
      <vt:lpstr>1 Kings:  An Outline</vt:lpstr>
      <vt:lpstr>Solomon’s Wisdom</vt:lpstr>
      <vt:lpstr>The Dark Side of Solomon’s Reign 1 Kings 11</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Shunem and the Hill of Moreh  View from the West</dc:title>
  <dc:creator>Jeff Hudon</dc:creator>
  <cp:lastModifiedBy>Jeff Hudon</cp:lastModifiedBy>
  <cp:revision>68</cp:revision>
  <dcterms:created xsi:type="dcterms:W3CDTF">2012-10-25T17:53:08Z</dcterms:created>
  <dcterms:modified xsi:type="dcterms:W3CDTF">2023-08-16T11:30:07Z</dcterms:modified>
</cp:coreProperties>
</file>