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0" r:id="rId3"/>
    <p:sldId id="271" r:id="rId4"/>
    <p:sldId id="264" r:id="rId5"/>
    <p:sldId id="265" r:id="rId6"/>
    <p:sldId id="262" r:id="rId7"/>
    <p:sldId id="273" r:id="rId8"/>
    <p:sldId id="274" r:id="rId9"/>
    <p:sldId id="268" r:id="rId10"/>
    <p:sldId id="267" r:id="rId11"/>
    <p:sldId id="261" r:id="rId12"/>
    <p:sldId id="263" r:id="rId13"/>
    <p:sldId id="257" r:id="rId14"/>
    <p:sldId id="258" r:id="rId15"/>
    <p:sldId id="269" r:id="rId16"/>
    <p:sldId id="260" r:id="rId17"/>
    <p:sldId id="259" r:id="rId18"/>
    <p:sldId id="26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1162"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93D013-D5E1-4795-BBAA-622AA164F11D}" type="datetimeFigureOut">
              <a:rPr lang="en-US" smtClean="0"/>
              <a:t>8/15/2023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92013-D9EA-47AE-9250-EED8A5F25F07}" type="slidenum">
              <a:rPr lang="en-US" smtClean="0"/>
              <a:t>‹#›</a:t>
            </a:fld>
            <a:endParaRPr lang="en-US"/>
          </a:p>
        </p:txBody>
      </p:sp>
    </p:spTree>
    <p:extLst>
      <p:ext uri="{BB962C8B-B14F-4D97-AF65-F5344CB8AC3E}">
        <p14:creationId xmlns:p14="http://schemas.microsoft.com/office/powerpoint/2010/main" val="391103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biblegateway.com/passage/?search=2Sam+12:26-31,#fen-NIV-8317a"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biblegateway.com/passage/?search=2Sam+12:26-31,#fen-NIV-8318c" TargetMode="External"/><Relationship Id="rId4" Type="http://schemas.openxmlformats.org/officeDocument/2006/relationships/hyperlink" Target="http://www.biblegateway.com/passage/?search=2Sam+12:26-31,#fen-NIV-8317b"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1 Do not oppress, and serve God … despoiled him/her2 The judge and the widow wept; he had the power3 over the resident alien and the child, he eliminated them together4 The men and the chiefs/officers have established a king5 He marked 60 [?] servants among the communities/habitations/generations</a:t>
            </a:r>
          </a:p>
        </p:txBody>
      </p:sp>
      <p:sp>
        <p:nvSpPr>
          <p:cNvPr id="4" name="Slide Number Placeholder 3"/>
          <p:cNvSpPr>
            <a:spLocks noGrp="1"/>
          </p:cNvSpPr>
          <p:nvPr>
            <p:ph type="sldNum" sz="quarter" idx="10"/>
          </p:nvPr>
        </p:nvSpPr>
        <p:spPr/>
        <p:txBody>
          <a:bodyPr/>
          <a:lstStyle/>
          <a:p>
            <a:fld id="{31292013-D9EA-47AE-9250-EED8A5F25F07}" type="slidenum">
              <a:rPr lang="en-US" smtClean="0"/>
              <a:t>1</a:t>
            </a:fld>
            <a:endParaRPr lang="en-US"/>
          </a:p>
        </p:txBody>
      </p:sp>
    </p:spTree>
    <p:extLst>
      <p:ext uri="{BB962C8B-B14F-4D97-AF65-F5344CB8AC3E}">
        <p14:creationId xmlns:p14="http://schemas.microsoft.com/office/powerpoint/2010/main" val="199321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Nymphaeum</a:t>
            </a:r>
            <a:r>
              <a:rPr lang="en-US" sz="1200" b="0" i="0" kern="1200" dirty="0">
                <a:solidFill>
                  <a:schemeClr val="tx1"/>
                </a:solidFill>
                <a:effectLst/>
                <a:latin typeface="+mn-lt"/>
                <a:ea typeface="+mn-ea"/>
                <a:cs typeface="+mn-cs"/>
              </a:rPr>
              <a:t> in Amman (2</a:t>
            </a:r>
            <a:r>
              <a:rPr lang="en-US" sz="1200" b="0" i="0" kern="1200" baseline="30000" dirty="0">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Century AD):</a:t>
            </a:r>
            <a:r>
              <a:rPr lang="en-US" sz="1200" b="0"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2 Samuel 12:26-31</a:t>
            </a:r>
            <a:endParaRPr lang="en-US" sz="1200" b="0" i="0" kern="1200" dirty="0">
              <a:solidFill>
                <a:schemeClr val="tx1"/>
              </a:solidFill>
              <a:effectLst/>
              <a:latin typeface="+mn-lt"/>
              <a:ea typeface="+mn-ea"/>
              <a:cs typeface="+mn-cs"/>
            </a:endParaRPr>
          </a:p>
          <a:p>
            <a:r>
              <a:rPr lang="en-US" sz="1200" b="1" i="0" kern="1200" baseline="30000" dirty="0">
                <a:solidFill>
                  <a:schemeClr val="tx1"/>
                </a:solidFill>
                <a:effectLst/>
                <a:latin typeface="+mn-lt"/>
                <a:ea typeface="+mn-ea"/>
                <a:cs typeface="+mn-cs"/>
              </a:rPr>
              <a:t>26 </a:t>
            </a:r>
            <a:r>
              <a:rPr lang="en-US" sz="1200" b="0" i="0" kern="1200" dirty="0">
                <a:solidFill>
                  <a:schemeClr val="tx1"/>
                </a:solidFill>
                <a:effectLst/>
                <a:latin typeface="+mn-lt"/>
                <a:ea typeface="+mn-ea"/>
                <a:cs typeface="+mn-cs"/>
              </a:rPr>
              <a:t>Meanwhile </a:t>
            </a:r>
            <a:r>
              <a:rPr lang="en-US" sz="1200" b="0" i="0" kern="1200" dirty="0" err="1">
                <a:solidFill>
                  <a:schemeClr val="tx1"/>
                </a:solidFill>
                <a:effectLst/>
                <a:latin typeface="+mn-lt"/>
                <a:ea typeface="+mn-ea"/>
                <a:cs typeface="+mn-cs"/>
              </a:rPr>
              <a:t>Joab</a:t>
            </a:r>
            <a:r>
              <a:rPr lang="en-US" sz="1200" b="0" i="0" kern="1200" dirty="0">
                <a:solidFill>
                  <a:schemeClr val="tx1"/>
                </a:solidFill>
                <a:effectLst/>
                <a:latin typeface="+mn-lt"/>
                <a:ea typeface="+mn-ea"/>
                <a:cs typeface="+mn-cs"/>
              </a:rPr>
              <a:t> fought against </a:t>
            </a:r>
            <a:r>
              <a:rPr lang="en-US" sz="1200" b="0" i="0" kern="1200" dirty="0" err="1">
                <a:solidFill>
                  <a:schemeClr val="tx1"/>
                </a:solidFill>
                <a:effectLst/>
                <a:latin typeface="+mn-lt"/>
                <a:ea typeface="+mn-ea"/>
                <a:cs typeface="+mn-cs"/>
              </a:rPr>
              <a:t>Rabbah</a:t>
            </a:r>
            <a:r>
              <a:rPr lang="en-US" sz="1200" b="0" i="0" kern="1200" dirty="0">
                <a:solidFill>
                  <a:schemeClr val="tx1"/>
                </a:solidFill>
                <a:effectLst/>
                <a:latin typeface="+mn-lt"/>
                <a:ea typeface="+mn-ea"/>
                <a:cs typeface="+mn-cs"/>
              </a:rPr>
              <a:t> of the Ammonites and captured the royal citadel.</a:t>
            </a:r>
            <a:r>
              <a:rPr lang="en-US" sz="1200" b="1" i="0" kern="1200" baseline="30000" dirty="0">
                <a:solidFill>
                  <a:schemeClr val="tx1"/>
                </a:solidFill>
                <a:effectLst/>
                <a:latin typeface="+mn-lt"/>
                <a:ea typeface="+mn-ea"/>
                <a:cs typeface="+mn-cs"/>
              </a:rPr>
              <a:t>27 </a:t>
            </a:r>
            <a:r>
              <a:rPr lang="en-US" sz="1200" b="0" i="0" kern="1200" dirty="0" err="1">
                <a:solidFill>
                  <a:schemeClr val="tx1"/>
                </a:solidFill>
                <a:effectLst/>
                <a:latin typeface="+mn-lt"/>
                <a:ea typeface="+mn-ea"/>
                <a:cs typeface="+mn-cs"/>
              </a:rPr>
              <a:t>Joab</a:t>
            </a:r>
            <a:r>
              <a:rPr lang="en-US" sz="1200" b="0" i="0" kern="1200" dirty="0">
                <a:solidFill>
                  <a:schemeClr val="tx1"/>
                </a:solidFill>
                <a:effectLst/>
                <a:latin typeface="+mn-lt"/>
                <a:ea typeface="+mn-ea"/>
                <a:cs typeface="+mn-cs"/>
              </a:rPr>
              <a:t> then sent messengers to David, saying, “I have fought against </a:t>
            </a:r>
            <a:r>
              <a:rPr lang="en-US" sz="1200" b="0" i="0" kern="1200" dirty="0" err="1">
                <a:solidFill>
                  <a:schemeClr val="tx1"/>
                </a:solidFill>
                <a:effectLst/>
                <a:latin typeface="+mn-lt"/>
                <a:ea typeface="+mn-ea"/>
                <a:cs typeface="+mn-cs"/>
              </a:rPr>
              <a:t>Rabbah</a:t>
            </a:r>
            <a:r>
              <a:rPr lang="en-US" sz="1200" b="0" i="0" kern="1200" dirty="0">
                <a:solidFill>
                  <a:schemeClr val="tx1"/>
                </a:solidFill>
                <a:effectLst/>
                <a:latin typeface="+mn-lt"/>
                <a:ea typeface="+mn-ea"/>
                <a:cs typeface="+mn-cs"/>
              </a:rPr>
              <a:t> and taken its water supply. </a:t>
            </a:r>
            <a:r>
              <a:rPr lang="en-US" sz="1200" b="1" i="0" kern="1200" baseline="30000" dirty="0">
                <a:solidFill>
                  <a:schemeClr val="tx1"/>
                </a:solidFill>
                <a:effectLst/>
                <a:latin typeface="+mn-lt"/>
                <a:ea typeface="+mn-ea"/>
                <a:cs typeface="+mn-cs"/>
              </a:rPr>
              <a:t>28 </a:t>
            </a:r>
            <a:r>
              <a:rPr lang="en-US" sz="1200" b="0" i="0" kern="1200" dirty="0">
                <a:solidFill>
                  <a:schemeClr val="tx1"/>
                </a:solidFill>
                <a:effectLst/>
                <a:latin typeface="+mn-lt"/>
                <a:ea typeface="+mn-ea"/>
                <a:cs typeface="+mn-cs"/>
              </a:rPr>
              <a:t>Now muster the rest of the troops and besiege the city and capture it. Otherwise I will take the city, and it will be named after me.”</a:t>
            </a:r>
          </a:p>
          <a:p>
            <a:r>
              <a:rPr lang="en-US" sz="1200" b="1" i="0" kern="1200" baseline="30000" dirty="0">
                <a:solidFill>
                  <a:schemeClr val="tx1"/>
                </a:solidFill>
                <a:effectLst/>
                <a:latin typeface="+mn-lt"/>
                <a:ea typeface="+mn-ea"/>
                <a:cs typeface="+mn-cs"/>
              </a:rPr>
              <a:t>29 </a:t>
            </a:r>
            <a:r>
              <a:rPr lang="en-US" sz="1200" b="0" i="0" kern="1200" dirty="0">
                <a:solidFill>
                  <a:schemeClr val="tx1"/>
                </a:solidFill>
                <a:effectLst/>
                <a:latin typeface="+mn-lt"/>
                <a:ea typeface="+mn-ea"/>
                <a:cs typeface="+mn-cs"/>
              </a:rPr>
              <a:t>So David mustered the entire army and went to </a:t>
            </a:r>
            <a:r>
              <a:rPr lang="en-US" sz="1200" b="0" i="0" kern="1200" dirty="0" err="1">
                <a:solidFill>
                  <a:schemeClr val="tx1"/>
                </a:solidFill>
                <a:effectLst/>
                <a:latin typeface="+mn-lt"/>
                <a:ea typeface="+mn-ea"/>
                <a:cs typeface="+mn-cs"/>
              </a:rPr>
              <a:t>Rabbah</a:t>
            </a:r>
            <a:r>
              <a:rPr lang="en-US" sz="1200" b="0" i="0" kern="1200" dirty="0">
                <a:solidFill>
                  <a:schemeClr val="tx1"/>
                </a:solidFill>
                <a:effectLst/>
                <a:latin typeface="+mn-lt"/>
                <a:ea typeface="+mn-ea"/>
                <a:cs typeface="+mn-cs"/>
              </a:rPr>
              <a:t>, and attacked and captured it.</a:t>
            </a:r>
            <a:r>
              <a:rPr lang="en-US" sz="1200" b="1" i="0" kern="1200" baseline="30000" dirty="0">
                <a:solidFill>
                  <a:schemeClr val="tx1"/>
                </a:solidFill>
                <a:effectLst/>
                <a:latin typeface="+mn-lt"/>
                <a:ea typeface="+mn-ea"/>
                <a:cs typeface="+mn-cs"/>
              </a:rPr>
              <a:t>30 </a:t>
            </a:r>
            <a:r>
              <a:rPr lang="en-US" sz="1200" b="0" i="0" kern="1200" dirty="0">
                <a:solidFill>
                  <a:schemeClr val="tx1"/>
                </a:solidFill>
                <a:effectLst/>
                <a:latin typeface="+mn-lt"/>
                <a:ea typeface="+mn-ea"/>
                <a:cs typeface="+mn-cs"/>
              </a:rPr>
              <a:t>David took the crown from their king’s</a:t>
            </a:r>
            <a:r>
              <a:rPr lang="en-US" sz="1200" b="1" i="0" kern="1200" baseline="30000" dirty="0">
                <a:solidFill>
                  <a:schemeClr val="tx1"/>
                </a:solidFill>
                <a:effectLst/>
                <a:latin typeface="+mn-lt"/>
                <a:ea typeface="+mn-ea"/>
                <a:cs typeface="+mn-cs"/>
              </a:rPr>
              <a:t>[</a:t>
            </a:r>
            <a:r>
              <a:rPr lang="en-US" sz="1200" b="1" i="0" u="none" strike="noStrike" kern="1200" baseline="30000" dirty="0">
                <a:solidFill>
                  <a:schemeClr val="tx1"/>
                </a:solidFill>
                <a:effectLst/>
                <a:latin typeface="+mn-lt"/>
                <a:ea typeface="+mn-ea"/>
                <a:cs typeface="+mn-cs"/>
                <a:hlinkClick r:id="rId3" tooltip="See footnote a"/>
              </a:rPr>
              <a:t>a</a:t>
            </a:r>
            <a:r>
              <a:rPr lang="en-US" sz="1200" b="1"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head, and it was placed on his own head. It weighed a talent</a:t>
            </a:r>
            <a:r>
              <a:rPr lang="en-US" sz="1200" b="1" i="0" kern="1200" baseline="30000" dirty="0">
                <a:solidFill>
                  <a:schemeClr val="tx1"/>
                </a:solidFill>
                <a:effectLst/>
                <a:latin typeface="+mn-lt"/>
                <a:ea typeface="+mn-ea"/>
                <a:cs typeface="+mn-cs"/>
              </a:rPr>
              <a:t>[</a:t>
            </a:r>
            <a:r>
              <a:rPr lang="en-US" sz="1200" b="1" i="0" u="none" strike="noStrike" kern="1200" baseline="30000" dirty="0">
                <a:solidFill>
                  <a:schemeClr val="tx1"/>
                </a:solidFill>
                <a:effectLst/>
                <a:latin typeface="+mn-lt"/>
                <a:ea typeface="+mn-ea"/>
                <a:cs typeface="+mn-cs"/>
                <a:hlinkClick r:id="rId4" tooltip="See footnote b"/>
              </a:rPr>
              <a:t>b</a:t>
            </a:r>
            <a:r>
              <a:rPr lang="en-US" sz="1200" b="1"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of gold, and it was set with precious stones. David took a great quantity of plunder from the city </a:t>
            </a:r>
            <a:r>
              <a:rPr lang="en-US" sz="1200" b="1" i="0" kern="1200" baseline="30000" dirty="0">
                <a:solidFill>
                  <a:schemeClr val="tx1"/>
                </a:solidFill>
                <a:effectLst/>
                <a:latin typeface="+mn-lt"/>
                <a:ea typeface="+mn-ea"/>
                <a:cs typeface="+mn-cs"/>
              </a:rPr>
              <a:t>31 </a:t>
            </a:r>
            <a:r>
              <a:rPr lang="en-US" sz="1200" b="0" i="0" kern="1200" dirty="0">
                <a:solidFill>
                  <a:schemeClr val="tx1"/>
                </a:solidFill>
                <a:effectLst/>
                <a:latin typeface="+mn-lt"/>
                <a:ea typeface="+mn-ea"/>
                <a:cs typeface="+mn-cs"/>
              </a:rPr>
              <a:t>and brought out the people who were there, consigning them to labor with saws and with iron picks and axes, and he made them work at brickmaking.</a:t>
            </a:r>
            <a:r>
              <a:rPr lang="en-US" sz="1200" b="1" i="0" kern="1200" baseline="30000" dirty="0">
                <a:solidFill>
                  <a:schemeClr val="tx1"/>
                </a:solidFill>
                <a:effectLst/>
                <a:latin typeface="+mn-lt"/>
                <a:ea typeface="+mn-ea"/>
                <a:cs typeface="+mn-cs"/>
              </a:rPr>
              <a:t>[</a:t>
            </a:r>
            <a:r>
              <a:rPr lang="en-US" sz="1200" b="1" i="0" u="none" strike="noStrike" kern="1200" baseline="30000" dirty="0">
                <a:solidFill>
                  <a:schemeClr val="tx1"/>
                </a:solidFill>
                <a:effectLst/>
                <a:latin typeface="+mn-lt"/>
                <a:ea typeface="+mn-ea"/>
                <a:cs typeface="+mn-cs"/>
                <a:hlinkClick r:id="rId5" tooltip="See footnote c"/>
              </a:rPr>
              <a:t>c</a:t>
            </a:r>
            <a:r>
              <a:rPr lang="en-US" sz="1200" b="1"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David did this to all the Ammonite towns. Then he and his entire army returned to Jerusalem.</a:t>
            </a:r>
          </a:p>
          <a:p>
            <a:endParaRPr lang="en-US" dirty="0"/>
          </a:p>
        </p:txBody>
      </p:sp>
      <p:sp>
        <p:nvSpPr>
          <p:cNvPr id="4" name="Slide Number Placeholder 3"/>
          <p:cNvSpPr>
            <a:spLocks noGrp="1"/>
          </p:cNvSpPr>
          <p:nvPr>
            <p:ph type="sldNum" sz="quarter" idx="10"/>
          </p:nvPr>
        </p:nvSpPr>
        <p:spPr/>
        <p:txBody>
          <a:bodyPr/>
          <a:lstStyle/>
          <a:p>
            <a:fld id="{31292013-D9EA-47AE-9250-EED8A5F25F07}" type="slidenum">
              <a:rPr lang="en-US" smtClean="0"/>
              <a:t>12</a:t>
            </a:fld>
            <a:endParaRPr lang="en-US"/>
          </a:p>
        </p:txBody>
      </p:sp>
    </p:spTree>
    <p:extLst>
      <p:ext uri="{BB962C8B-B14F-4D97-AF65-F5344CB8AC3E}">
        <p14:creationId xmlns:p14="http://schemas.microsoft.com/office/powerpoint/2010/main" val="426540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a:t>
            </a:r>
            <a:r>
              <a:rPr lang="en-US" baseline="0" dirty="0"/>
              <a:t> can be forgiven, but consequences remain</a:t>
            </a:r>
            <a:endParaRPr lang="en-US" dirty="0"/>
          </a:p>
        </p:txBody>
      </p:sp>
      <p:sp>
        <p:nvSpPr>
          <p:cNvPr id="4" name="Slide Number Placeholder 3"/>
          <p:cNvSpPr>
            <a:spLocks noGrp="1"/>
          </p:cNvSpPr>
          <p:nvPr>
            <p:ph type="sldNum" sz="quarter" idx="10"/>
          </p:nvPr>
        </p:nvSpPr>
        <p:spPr/>
        <p:txBody>
          <a:bodyPr/>
          <a:lstStyle/>
          <a:p>
            <a:fld id="{31292013-D9EA-47AE-9250-EED8A5F25F07}" type="slidenum">
              <a:rPr lang="en-US" smtClean="0"/>
              <a:t>15</a:t>
            </a:fld>
            <a:endParaRPr lang="en-US"/>
          </a:p>
        </p:txBody>
      </p:sp>
    </p:spTree>
    <p:extLst>
      <p:ext uri="{BB962C8B-B14F-4D97-AF65-F5344CB8AC3E}">
        <p14:creationId xmlns:p14="http://schemas.microsoft.com/office/powerpoint/2010/main" val="1604295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EFBC6E-8788-4B97-84FF-1D452C0DD909}"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2883629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EFBC6E-8788-4B97-84FF-1D452C0DD909}"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3058310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EFBC6E-8788-4B97-84FF-1D452C0DD909}"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2040641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EFBC6E-8788-4B97-84FF-1D452C0DD909}"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2633229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EFBC6E-8788-4B97-84FF-1D452C0DD909}"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2743920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EFBC6E-8788-4B97-84FF-1D452C0DD909}"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355201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EFBC6E-8788-4B97-84FF-1D452C0DD909}" type="datetimeFigureOut">
              <a:rPr lang="en-US" smtClean="0"/>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3127059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EFBC6E-8788-4B97-84FF-1D452C0DD909}"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3276611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FBC6E-8788-4B97-84FF-1D452C0DD909}" type="datetimeFigureOut">
              <a:rPr lang="en-US" smtClean="0"/>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78616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EFBC6E-8788-4B97-84FF-1D452C0DD909}"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2543650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EFBC6E-8788-4B97-84FF-1D452C0DD909}"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A49E7-2ADE-4DA1-83BB-0843DD03FF62}" type="slidenum">
              <a:rPr lang="en-US" smtClean="0"/>
              <a:t>‹#›</a:t>
            </a:fld>
            <a:endParaRPr lang="en-US"/>
          </a:p>
        </p:txBody>
      </p:sp>
    </p:spTree>
    <p:extLst>
      <p:ext uri="{BB962C8B-B14F-4D97-AF65-F5344CB8AC3E}">
        <p14:creationId xmlns:p14="http://schemas.microsoft.com/office/powerpoint/2010/main" val="4229542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FBC6E-8788-4B97-84FF-1D452C0DD909}" type="datetimeFigureOut">
              <a:rPr lang="en-US" smtClean="0"/>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A49E7-2ADE-4DA1-83BB-0843DD03FF62}" type="slidenum">
              <a:rPr lang="en-US" smtClean="0"/>
              <a:t>‹#›</a:t>
            </a:fld>
            <a:endParaRPr lang="en-US"/>
          </a:p>
        </p:txBody>
      </p:sp>
    </p:spTree>
    <p:extLst>
      <p:ext uri="{BB962C8B-B14F-4D97-AF65-F5344CB8AC3E}">
        <p14:creationId xmlns:p14="http://schemas.microsoft.com/office/powerpoint/2010/main" val="2946007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152400"/>
            <a:ext cx="9448800" cy="838200"/>
          </a:xfrm>
        </p:spPr>
        <p:txBody>
          <a:bodyPr>
            <a:normAutofit fontScale="90000"/>
          </a:bodyPr>
          <a:lstStyle/>
          <a:p>
            <a:r>
              <a:rPr lang="en-US" dirty="0">
                <a:latin typeface="Matura MT Script Capitals" panose="03020802060602070202" pitchFamily="66" charset="0"/>
              </a:rPr>
              <a:t>Second Samuel:  The Reign of David</a:t>
            </a:r>
            <a:br>
              <a:rPr lang="en-US" dirty="0">
                <a:latin typeface="Matura MT Script Capitals" panose="03020802060602070202" pitchFamily="66" charset="0"/>
              </a:rPr>
            </a:br>
            <a:r>
              <a:rPr lang="en-US" sz="1800" dirty="0">
                <a:latin typeface="Berlin Sans FB" panose="020E0602020502020306" pitchFamily="34" charset="0"/>
              </a:rPr>
              <a:t>A Man after God’s own Heart</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057563"/>
            <a:ext cx="3962400" cy="5763492"/>
          </a:xfrm>
        </p:spPr>
      </p:pic>
      <p:pic>
        <p:nvPicPr>
          <p:cNvPr id="12291" name="Picture 3" descr="C:\Users\jeffrey.hudon\Desktop\hebrew_ostrac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45" r="6301" b="8797"/>
          <a:stretch/>
        </p:blipFill>
        <p:spPr bwMode="auto">
          <a:xfrm>
            <a:off x="5470237" y="1074278"/>
            <a:ext cx="3306330" cy="266851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jeffrey.hudon\Desktop\downlo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1110" y="3779741"/>
            <a:ext cx="3135457" cy="2972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5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latin typeface="Matura MT Script Capitals" panose="03020802060602070202" pitchFamily="66" charset="0"/>
              </a:rPr>
              <a:t>Other Works of King David</a:t>
            </a:r>
          </a:p>
        </p:txBody>
      </p:sp>
      <p:pic>
        <p:nvPicPr>
          <p:cNvPr id="9218" name="Picture 2" descr="C:\Users\jeffrey.hudon\Desktop\are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83417"/>
            <a:ext cx="3962400" cy="297638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jeffrey.hudon\Desktop\proto-aeolic-capital-jerusalem_thumb[1].jpg"/>
          <p:cNvPicPr>
            <a:picLocks noChangeAspect="1" noChangeArrowheads="1"/>
          </p:cNvPicPr>
          <p:nvPr/>
        </p:nvPicPr>
        <p:blipFill rotWithShape="1">
          <a:blip r:embed="rId3">
            <a:extLst>
              <a:ext uri="{28A0092B-C50C-407E-A947-70E740481C1C}">
                <a14:useLocalDpi xmlns:a14="http://schemas.microsoft.com/office/drawing/2010/main" val="0"/>
              </a:ext>
            </a:extLst>
          </a:blip>
          <a:srcRect r="1838" b="2480"/>
          <a:stretch/>
        </p:blipFill>
        <p:spPr bwMode="auto">
          <a:xfrm>
            <a:off x="5029200" y="985406"/>
            <a:ext cx="3883891" cy="289386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52400" y="4114800"/>
            <a:ext cx="8915400" cy="2590800"/>
          </a:xfrm>
        </p:spPr>
        <p:txBody>
          <a:bodyPr>
            <a:normAutofit fontScale="92500"/>
          </a:bodyPr>
          <a:lstStyle/>
          <a:p>
            <a:r>
              <a:rPr lang="en-US" dirty="0">
                <a:latin typeface="Berlin Sans FB" panose="020E0602020502020306" pitchFamily="34" charset="0"/>
              </a:rPr>
              <a:t>Megiddo:  Palace 6000 may be attributed to David</a:t>
            </a:r>
          </a:p>
          <a:p>
            <a:r>
              <a:rPr lang="en-US" dirty="0">
                <a:latin typeface="Berlin Sans FB" panose="020E0602020502020306" pitchFamily="34" charset="0"/>
              </a:rPr>
              <a:t>Davidic Royal Estates were managed by the Royal Steward (who is over the house).  A recent discovery of a royal column in a Rephaim Valley cave confirms theories of at least one royal estate near Jerusalem</a:t>
            </a:r>
          </a:p>
        </p:txBody>
      </p:sp>
    </p:spTree>
    <p:extLst>
      <p:ext uri="{BB962C8B-B14F-4D97-AF65-F5344CB8AC3E}">
        <p14:creationId xmlns:p14="http://schemas.microsoft.com/office/powerpoint/2010/main" val="1494199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525000" cy="838200"/>
          </a:xfrm>
        </p:spPr>
        <p:txBody>
          <a:bodyPr>
            <a:normAutofit/>
          </a:bodyPr>
          <a:lstStyle/>
          <a:p>
            <a:r>
              <a:rPr lang="en-US" sz="3800" dirty="0">
                <a:latin typeface="Matura MT Script Capitals" panose="03020802060602070202" pitchFamily="66" charset="0"/>
              </a:rPr>
              <a:t>King David and the Kingdom of </a:t>
            </a:r>
            <a:r>
              <a:rPr lang="en-US" sz="3800" dirty="0" err="1">
                <a:latin typeface="Matura MT Script Capitals" panose="03020802060602070202" pitchFamily="66" charset="0"/>
              </a:rPr>
              <a:t>Geshur</a:t>
            </a:r>
            <a:endParaRPr lang="en-US" sz="3800" dirty="0">
              <a:latin typeface="Matura MT Script Capitals" panose="03020802060602070202" pitchFamily="66" charset="0"/>
            </a:endParaRPr>
          </a:p>
        </p:txBody>
      </p:sp>
      <p:pic>
        <p:nvPicPr>
          <p:cNvPr id="4099" name="Picture 3" descr="C:\Users\jeffrey.hudon\Desktop\BethSaida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5398" y="3886200"/>
            <a:ext cx="4320375" cy="286810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4100" name="Picture 4" descr="C:\Users\jeffrey.hudon\Desktop\Ruins_of_Bethsaida_village_in_summer_2011_(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5398" y="930094"/>
            <a:ext cx="4320375" cy="288024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0" y="762000"/>
            <a:ext cx="4735398" cy="2514600"/>
          </a:xfrm>
        </p:spPr>
        <p:txBody>
          <a:bodyPr>
            <a:noAutofit/>
          </a:bodyPr>
          <a:lstStyle/>
          <a:p>
            <a:r>
              <a:rPr lang="en-US" sz="1800" dirty="0">
                <a:latin typeface="Berlin Sans FB" panose="020E0602020502020306" pitchFamily="34" charset="0"/>
              </a:rPr>
              <a:t>King David married </a:t>
            </a:r>
            <a:r>
              <a:rPr lang="en-US" sz="1800" dirty="0" err="1">
                <a:latin typeface="Berlin Sans FB" panose="020E0602020502020306" pitchFamily="34" charset="0"/>
              </a:rPr>
              <a:t>Maachah</a:t>
            </a:r>
            <a:r>
              <a:rPr lang="en-US" sz="1800" dirty="0">
                <a:latin typeface="Berlin Sans FB" panose="020E0602020502020306" pitchFamily="34" charset="0"/>
              </a:rPr>
              <a:t>, daughter of </a:t>
            </a:r>
            <a:r>
              <a:rPr lang="en-US" sz="1800" dirty="0" err="1">
                <a:latin typeface="Berlin Sans FB" panose="020E0602020502020306" pitchFamily="34" charset="0"/>
              </a:rPr>
              <a:t>Talmai</a:t>
            </a:r>
            <a:r>
              <a:rPr lang="en-US" sz="1800" dirty="0">
                <a:latin typeface="Berlin Sans FB" panose="020E0602020502020306" pitchFamily="34" charset="0"/>
              </a:rPr>
              <a:t>, king of </a:t>
            </a:r>
            <a:r>
              <a:rPr lang="en-US" sz="1800" dirty="0" err="1">
                <a:latin typeface="Berlin Sans FB" panose="020E0602020502020306" pitchFamily="34" charset="0"/>
              </a:rPr>
              <a:t>Geshur</a:t>
            </a:r>
            <a:r>
              <a:rPr lang="en-US" sz="1800" dirty="0">
                <a:latin typeface="Berlin Sans FB" panose="020E0602020502020306" pitchFamily="34" charset="0"/>
              </a:rPr>
              <a:t> (2 Samuel 3:3; 1 Chronicles 3:2)</a:t>
            </a:r>
          </a:p>
          <a:p>
            <a:r>
              <a:rPr lang="en-US" sz="1800" dirty="0">
                <a:latin typeface="Berlin Sans FB" panose="020E0602020502020306" pitchFamily="34" charset="0"/>
              </a:rPr>
              <a:t>The </a:t>
            </a:r>
            <a:r>
              <a:rPr lang="en-US" sz="1800" dirty="0" err="1">
                <a:latin typeface="Berlin Sans FB" panose="020E0602020502020306" pitchFamily="34" charset="0"/>
              </a:rPr>
              <a:t>Geshurite</a:t>
            </a:r>
            <a:r>
              <a:rPr lang="en-US" sz="1800" dirty="0">
                <a:latin typeface="Berlin Sans FB" panose="020E0602020502020306" pitchFamily="34" charset="0"/>
              </a:rPr>
              <a:t> was found (north of the Sea of Galilee), including </a:t>
            </a:r>
            <a:r>
              <a:rPr lang="en-US" sz="1800" dirty="0" err="1">
                <a:latin typeface="Berlin Sans FB" panose="020E0602020502020306" pitchFamily="34" charset="0"/>
              </a:rPr>
              <a:t>Talmai’s</a:t>
            </a:r>
            <a:r>
              <a:rPr lang="en-US" sz="1800" dirty="0">
                <a:latin typeface="Berlin Sans FB" panose="020E0602020502020306" pitchFamily="34" charset="0"/>
              </a:rPr>
              <a:t> palace</a:t>
            </a:r>
          </a:p>
          <a:p>
            <a:r>
              <a:rPr lang="en-US" sz="1800" dirty="0">
                <a:latin typeface="Berlin Sans FB" panose="020E0602020502020306" pitchFamily="34" charset="0"/>
              </a:rPr>
              <a:t>David’s son Absalom fled here after killing </a:t>
            </a:r>
            <a:r>
              <a:rPr lang="en-US" sz="1800" dirty="0" err="1">
                <a:latin typeface="Berlin Sans FB" panose="020E0602020502020306" pitchFamily="34" charset="0"/>
              </a:rPr>
              <a:t>Amnon</a:t>
            </a:r>
            <a:r>
              <a:rPr lang="en-US" sz="1800" dirty="0">
                <a:latin typeface="Berlin Sans FB" panose="020E0602020502020306" pitchFamily="34" charset="0"/>
              </a:rPr>
              <a:t> for raping his sister Tamar</a:t>
            </a:r>
          </a:p>
          <a:p>
            <a:r>
              <a:rPr lang="en-US" sz="1800" dirty="0">
                <a:latin typeface="Berlin Sans FB" panose="020E0602020502020306" pitchFamily="34" charset="0"/>
              </a:rPr>
              <a:t>The site is also New Testament Bethsaida</a:t>
            </a:r>
            <a:endParaRPr lang="en-US" sz="1800" dirty="0"/>
          </a:p>
        </p:txBody>
      </p:sp>
      <p:pic>
        <p:nvPicPr>
          <p:cNvPr id="4101" name="Picture 5" descr="C:\Users\jeffrey.hudon\Desktop\bethsaida1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29000"/>
            <a:ext cx="4433740" cy="332530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35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16024"/>
          </a:xfrm>
        </p:spPr>
        <p:txBody>
          <a:bodyPr>
            <a:normAutofit fontScale="90000"/>
          </a:bodyPr>
          <a:lstStyle/>
          <a:p>
            <a:r>
              <a:rPr lang="en-US" dirty="0">
                <a:latin typeface="Matura MT Script Capitals" panose="03020802060602070202" pitchFamily="66" charset="0"/>
              </a:rPr>
              <a:t>David’s War against the Ammonites</a:t>
            </a:r>
            <a:br>
              <a:rPr lang="en-US" sz="1100" dirty="0">
                <a:latin typeface="Matura MT Script Capitals" panose="03020802060602070202" pitchFamily="66" charset="0"/>
              </a:rPr>
            </a:br>
            <a:r>
              <a:rPr lang="en-US" sz="1800" dirty="0">
                <a:latin typeface="Berlin Sans FB" panose="020E0602020502020306" pitchFamily="34" charset="0"/>
              </a:rPr>
              <a:t>2 Samuel 10, 12:26-31</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8600" y="916024"/>
            <a:ext cx="4149506" cy="2514600"/>
          </a:xfrm>
          <a:ln>
            <a:solidFill>
              <a:schemeClr val="tx1"/>
            </a:solidFill>
          </a:ln>
        </p:spPr>
      </p:pic>
      <p:pic>
        <p:nvPicPr>
          <p:cNvPr id="8" name="Content Placeholder 7"/>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b="5643"/>
          <a:stretch/>
        </p:blipFill>
        <p:spPr>
          <a:xfrm>
            <a:off x="76200" y="3535548"/>
            <a:ext cx="4495800" cy="3181598"/>
          </a:xfrm>
          <a:ln>
            <a:solidFill>
              <a:schemeClr val="accent1"/>
            </a:solidFill>
          </a:ln>
        </p:spPr>
      </p:pic>
      <p:pic>
        <p:nvPicPr>
          <p:cNvPr id="6146" name="Picture 2" descr="C:\Users\jeffrey.hudon\Desktop\plano_ciudadela_amm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3517352"/>
            <a:ext cx="4036434" cy="318824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147" name="Picture 3" descr="C:\Users\jeffrey.hudon\Desktop\4658132444_525079ec0b_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7445" y="916024"/>
            <a:ext cx="3327543" cy="24956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2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dirty="0">
                <a:latin typeface="Matura MT Script Capitals" panose="03020802060602070202" pitchFamily="66" charset="0"/>
              </a:rPr>
              <a:t>King David’s Palace at Sha’arim</a:t>
            </a:r>
          </a:p>
        </p:txBody>
      </p:sp>
      <p:pic>
        <p:nvPicPr>
          <p:cNvPr id="4"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152400" y="914400"/>
            <a:ext cx="4038600" cy="3212779"/>
          </a:xfrm>
          <a:ln>
            <a:solidFill>
              <a:schemeClr val="tx1"/>
            </a:solidFill>
          </a:ln>
        </p:spPr>
      </p:pic>
      <p:sp>
        <p:nvSpPr>
          <p:cNvPr id="3" name="Content Placeholder 2"/>
          <p:cNvSpPr>
            <a:spLocks noGrp="1"/>
          </p:cNvSpPr>
          <p:nvPr>
            <p:ph sz="half" idx="2"/>
          </p:nvPr>
        </p:nvSpPr>
        <p:spPr>
          <a:xfrm>
            <a:off x="4343400" y="914399"/>
            <a:ext cx="4648200" cy="3357691"/>
          </a:xfrm>
        </p:spPr>
        <p:txBody>
          <a:bodyPr>
            <a:normAutofit fontScale="47500" lnSpcReduction="20000"/>
          </a:bodyPr>
          <a:lstStyle/>
          <a:p>
            <a:pPr marL="0" indent="0">
              <a:buNone/>
            </a:pPr>
            <a:r>
              <a:rPr lang="en-US" b="1" dirty="0">
                <a:latin typeface="Berlin Sans FB" panose="020E0602020502020306" pitchFamily="34" charset="0"/>
              </a:rPr>
              <a:t>Sha’arim (Two Gates) </a:t>
            </a:r>
            <a:r>
              <a:rPr lang="en-US" dirty="0">
                <a:latin typeface="Berlin Sans FB" panose="020E0602020502020306" pitchFamily="34" charset="0"/>
              </a:rPr>
              <a:t>appears twice in the Old Testament:</a:t>
            </a:r>
          </a:p>
          <a:p>
            <a:pPr marL="0" indent="0">
              <a:buNone/>
            </a:pPr>
            <a:r>
              <a:rPr lang="en-US" b="1" dirty="0">
                <a:latin typeface="Berlin Sans FB" panose="020E0602020502020306" pitchFamily="34" charset="0"/>
              </a:rPr>
              <a:t>1 Samuel 17:52:  </a:t>
            </a:r>
            <a:r>
              <a:rPr lang="en-US" dirty="0">
                <a:latin typeface="Berlin Sans FB" panose="020E0602020502020306" pitchFamily="34" charset="0"/>
              </a:rPr>
              <a:t>When the Philistines saw that their hero was dead, they turned and ran. </a:t>
            </a:r>
            <a:r>
              <a:rPr lang="en-US" b="1" dirty="0">
                <a:latin typeface="Berlin Sans FB" panose="020E0602020502020306" pitchFamily="34" charset="0"/>
              </a:rPr>
              <a:t> </a:t>
            </a:r>
            <a:r>
              <a:rPr lang="en-US" dirty="0">
                <a:latin typeface="Berlin Sans FB" panose="020E0602020502020306" pitchFamily="34" charset="0"/>
              </a:rPr>
              <a:t>Then the men of Israel and Judah surged forward with a shout and pursued the Philistines to the entrance of Gath</a:t>
            </a:r>
            <a:r>
              <a:rPr lang="en-US" b="1" i="1" baseline="30000" dirty="0">
                <a:latin typeface="Berlin Sans FB" panose="020E0602020502020306" pitchFamily="34" charset="0"/>
              </a:rPr>
              <a:t> </a:t>
            </a:r>
            <a:r>
              <a:rPr lang="en-US" dirty="0">
                <a:latin typeface="Berlin Sans FB" panose="020E0602020502020306" pitchFamily="34" charset="0"/>
              </a:rPr>
              <a:t>and to the gates of </a:t>
            </a:r>
            <a:r>
              <a:rPr lang="en-US" dirty="0" err="1">
                <a:latin typeface="Berlin Sans FB" panose="020E0602020502020306" pitchFamily="34" charset="0"/>
              </a:rPr>
              <a:t>Ekron</a:t>
            </a:r>
            <a:r>
              <a:rPr lang="en-US" dirty="0">
                <a:latin typeface="Berlin Sans FB" panose="020E0602020502020306" pitchFamily="34" charset="0"/>
              </a:rPr>
              <a:t>. Their dead were strewn along the </a:t>
            </a:r>
            <a:r>
              <a:rPr lang="en-US" dirty="0" err="1">
                <a:latin typeface="Berlin Sans FB" panose="020E0602020502020306" pitchFamily="34" charset="0"/>
              </a:rPr>
              <a:t>Shaaraim</a:t>
            </a:r>
            <a:r>
              <a:rPr lang="en-US" dirty="0">
                <a:latin typeface="Berlin Sans FB" panose="020E0602020502020306" pitchFamily="34" charset="0"/>
              </a:rPr>
              <a:t> road to Gath and </a:t>
            </a:r>
            <a:r>
              <a:rPr lang="en-US" dirty="0" err="1">
                <a:latin typeface="Berlin Sans FB" panose="020E0602020502020306" pitchFamily="34" charset="0"/>
              </a:rPr>
              <a:t>Ekron</a:t>
            </a:r>
            <a:r>
              <a:rPr lang="en-US" dirty="0">
                <a:latin typeface="Berlin Sans FB" panose="020E0602020502020306" pitchFamily="34" charset="0"/>
              </a:rPr>
              <a:t>. </a:t>
            </a:r>
            <a:r>
              <a:rPr lang="en-US" b="1" dirty="0">
                <a:latin typeface="Berlin Sans FB" panose="020E0602020502020306" pitchFamily="34" charset="0"/>
              </a:rPr>
              <a:t> </a:t>
            </a:r>
            <a:r>
              <a:rPr lang="en-US" dirty="0">
                <a:latin typeface="Berlin Sans FB" panose="020E0602020502020306" pitchFamily="34" charset="0"/>
              </a:rPr>
              <a:t>When the Israelites returned from chasing the Philistines, they plundered their camp. 1 Chronicles 4:31 (a town list of Simeon) mentions Sha’arim.</a:t>
            </a:r>
          </a:p>
          <a:p>
            <a:pPr marL="0" indent="0">
              <a:buNone/>
            </a:pPr>
            <a:r>
              <a:rPr lang="en-US" dirty="0">
                <a:latin typeface="Berlin Sans FB" panose="020E0602020502020306" pitchFamily="34" charset="0"/>
              </a:rPr>
              <a:t>The site of </a:t>
            </a:r>
            <a:r>
              <a:rPr lang="en-US" b="1" dirty="0">
                <a:latin typeface="Berlin Sans FB" panose="020E0602020502020306" pitchFamily="34" charset="0"/>
              </a:rPr>
              <a:t>Khirbet </a:t>
            </a:r>
            <a:r>
              <a:rPr lang="en-US" b="1" dirty="0" err="1">
                <a:latin typeface="Berlin Sans FB" panose="020E0602020502020306" pitchFamily="34" charset="0"/>
              </a:rPr>
              <a:t>Qayafa</a:t>
            </a:r>
            <a:r>
              <a:rPr lang="en-US" b="1" dirty="0">
                <a:latin typeface="Berlin Sans FB" panose="020E0602020502020306" pitchFamily="34" charset="0"/>
              </a:rPr>
              <a:t> </a:t>
            </a:r>
            <a:r>
              <a:rPr lang="en-US" dirty="0">
                <a:latin typeface="Berlin Sans FB" panose="020E0602020502020306" pitchFamily="34" charset="0"/>
              </a:rPr>
              <a:t>overlooks the </a:t>
            </a:r>
            <a:r>
              <a:rPr lang="en-US" dirty="0" err="1">
                <a:latin typeface="Berlin Sans FB" panose="020E0602020502020306" pitchFamily="34" charset="0"/>
              </a:rPr>
              <a:t>Elah</a:t>
            </a:r>
            <a:r>
              <a:rPr lang="en-US" dirty="0">
                <a:latin typeface="Berlin Sans FB" panose="020E0602020502020306" pitchFamily="34" charset="0"/>
              </a:rPr>
              <a:t> Valley at the exact location of the duel between David and Goliath. </a:t>
            </a:r>
          </a:p>
          <a:p>
            <a:pPr marL="0" indent="0">
              <a:buNone/>
            </a:pPr>
            <a:r>
              <a:rPr lang="en-US" dirty="0">
                <a:latin typeface="Berlin Sans FB" panose="020E0602020502020306" pitchFamily="34" charset="0"/>
              </a:rPr>
              <a:t>It was excavated from 2007-2013 by Yosef </a:t>
            </a:r>
            <a:r>
              <a:rPr lang="en-US" dirty="0" err="1">
                <a:latin typeface="Berlin Sans FB" panose="020E0602020502020306" pitchFamily="34" charset="0"/>
              </a:rPr>
              <a:t>Garfinkel</a:t>
            </a:r>
            <a:r>
              <a:rPr lang="en-US" dirty="0">
                <a:latin typeface="Berlin Sans FB" panose="020E0602020502020306" pitchFamily="34" charset="0"/>
              </a:rPr>
              <a:t>.  Two four chamber gates, a massive casemate wall and a palace were found, along with an important ostracon, a large amount of pottery, including storage jars with thumb impressed handles.</a:t>
            </a:r>
          </a:p>
          <a:p>
            <a:pPr marL="0" indent="0">
              <a:buNone/>
            </a:pPr>
            <a:r>
              <a:rPr lang="en-US" dirty="0">
                <a:latin typeface="Berlin Sans FB" panose="020E0602020502020306" pitchFamily="34" charset="0"/>
              </a:rPr>
              <a:t>The massive construction of Khirbet </a:t>
            </a:r>
            <a:r>
              <a:rPr lang="en-US" dirty="0" err="1">
                <a:latin typeface="Berlin Sans FB" panose="020E0602020502020306" pitchFamily="34" charset="0"/>
              </a:rPr>
              <a:t>Qeiyafa</a:t>
            </a:r>
            <a:r>
              <a:rPr lang="en-US" dirty="0">
                <a:latin typeface="Berlin Sans FB" panose="020E0602020502020306" pitchFamily="34" charset="0"/>
              </a:rPr>
              <a:t> and its urban planning clearly indicate central authority in Judah in the early 10th century BC, the time of King David. </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4280377"/>
            <a:ext cx="3657600" cy="249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477" y="4419600"/>
            <a:ext cx="1266825" cy="93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272091"/>
            <a:ext cx="3763436" cy="2500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0858" y="5526326"/>
            <a:ext cx="1266825" cy="107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968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200400" cy="3154362"/>
          </a:xfrm>
        </p:spPr>
        <p:txBody>
          <a:bodyPr>
            <a:normAutofit fontScale="90000"/>
          </a:bodyPr>
          <a:lstStyle/>
          <a:p>
            <a:r>
              <a:rPr lang="en-US" dirty="0">
                <a:latin typeface="Berlin Sans FB" panose="020E0602020502020306" pitchFamily="34" charset="0"/>
              </a:rPr>
              <a:t>Sha’arim:  An Israelite Border Town from the Time of King David</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t="642" r="326"/>
          <a:stretch/>
        </p:blipFill>
        <p:spPr>
          <a:xfrm>
            <a:off x="57151" y="3429000"/>
            <a:ext cx="5581650" cy="3392055"/>
          </a:xfrm>
          <a:ln>
            <a:solidFill>
              <a:schemeClr val="accent3"/>
            </a:solidFill>
          </a:ln>
        </p:spPr>
      </p:pic>
      <p:pic>
        <p:nvPicPr>
          <p:cNvPr id="1026" name="Picture 2" descr="C:\Users\jeffrey.hudon\Desktop\israel_AP2184463434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496" y="152400"/>
            <a:ext cx="5669280"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jeffrey.hudon\Desktop\173951349-676x4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62400"/>
            <a:ext cx="3342158" cy="23622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45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62000"/>
          </a:xfrm>
        </p:spPr>
        <p:txBody>
          <a:bodyPr/>
          <a:lstStyle/>
          <a:p>
            <a:r>
              <a:rPr lang="en-US" dirty="0">
                <a:latin typeface="Matura MT Script Capitals" panose="03020802060602070202" pitchFamily="66" charset="0"/>
              </a:rPr>
              <a:t>David’s Domestic Failures</a:t>
            </a:r>
          </a:p>
        </p:txBody>
      </p:sp>
      <p:sp>
        <p:nvSpPr>
          <p:cNvPr id="5" name="Content Placeholder 4"/>
          <p:cNvSpPr>
            <a:spLocks noGrp="1"/>
          </p:cNvSpPr>
          <p:nvPr>
            <p:ph sz="half" idx="1"/>
          </p:nvPr>
        </p:nvSpPr>
        <p:spPr>
          <a:xfrm>
            <a:off x="76200" y="1066800"/>
            <a:ext cx="4724400" cy="2590799"/>
          </a:xfrm>
        </p:spPr>
        <p:txBody>
          <a:bodyPr>
            <a:normAutofit/>
          </a:bodyPr>
          <a:lstStyle/>
          <a:p>
            <a:r>
              <a:rPr lang="en-US" dirty="0">
                <a:latin typeface="Berlin Sans FB" panose="020E0602020502020306" pitchFamily="34" charset="0"/>
              </a:rPr>
              <a:t>Adultery with Bathsheba</a:t>
            </a:r>
          </a:p>
          <a:p>
            <a:r>
              <a:rPr lang="en-US" dirty="0">
                <a:latin typeface="Berlin Sans FB" panose="020E0602020502020306" pitchFamily="34" charset="0"/>
              </a:rPr>
              <a:t>Murder of Uriah the Hittite</a:t>
            </a:r>
          </a:p>
          <a:p>
            <a:r>
              <a:rPr lang="en-US" dirty="0">
                <a:latin typeface="Berlin Sans FB" panose="020E0602020502020306" pitchFamily="34" charset="0"/>
              </a:rPr>
              <a:t>Rebellion of Absalom</a:t>
            </a:r>
          </a:p>
          <a:p>
            <a:r>
              <a:rPr lang="en-US" dirty="0">
                <a:latin typeface="Berlin Sans FB" panose="020E0602020502020306" pitchFamily="34" charset="0"/>
              </a:rPr>
              <a:t>Census of Israel</a:t>
            </a:r>
          </a:p>
          <a:p>
            <a:r>
              <a:rPr lang="en-US" dirty="0">
                <a:latin typeface="Berlin Sans FB" panose="020E0602020502020306" pitchFamily="34" charset="0"/>
              </a:rPr>
              <a:t>Revolt of </a:t>
            </a:r>
            <a:r>
              <a:rPr lang="en-US" dirty="0" err="1">
                <a:latin typeface="Berlin Sans FB" panose="020E0602020502020306" pitchFamily="34" charset="0"/>
              </a:rPr>
              <a:t>Shebna</a:t>
            </a:r>
            <a:endParaRPr lang="en-US" dirty="0">
              <a:latin typeface="Berlin Sans FB" panose="020E0602020502020306" pitchFamily="34" charset="0"/>
            </a:endParaRP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2400" y="4019865"/>
            <a:ext cx="4572000" cy="2674189"/>
          </a:xfrm>
        </p:spPr>
      </p:pic>
      <p:pic>
        <p:nvPicPr>
          <p:cNvPr id="11266" name="Picture 2" descr="C:\Users\jeffrey.hudon\Desktop\size1.jpg"/>
          <p:cNvPicPr>
            <a:picLocks noChangeAspect="1" noChangeArrowheads="1"/>
          </p:cNvPicPr>
          <p:nvPr/>
        </p:nvPicPr>
        <p:blipFill rotWithShape="1">
          <a:blip r:embed="rId4">
            <a:extLst>
              <a:ext uri="{28A0092B-C50C-407E-A947-70E740481C1C}">
                <a14:useLocalDpi xmlns:a14="http://schemas.microsoft.com/office/drawing/2010/main" val="0"/>
              </a:ext>
            </a:extLst>
          </a:blip>
          <a:srcRect t="121"/>
          <a:stretch/>
        </p:blipFill>
        <p:spPr bwMode="auto">
          <a:xfrm>
            <a:off x="4876800" y="960582"/>
            <a:ext cx="4124325" cy="570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6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a:latin typeface="Matura MT Script Capitals" panose="03020802060602070202" pitchFamily="66" charset="0"/>
              </a:rPr>
              <a:t>King David’s Tomb</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5800" y="821917"/>
            <a:ext cx="4495800" cy="3009585"/>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5441" y="838200"/>
            <a:ext cx="3969360" cy="29770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effrey.hudon\Desktop\1-king-david-tomb-har-tzion-jerusalem-mezuzah-scroll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963353"/>
            <a:ext cx="3810000" cy="28463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effrey.hudon\Desktop\5Lduj2loQdGos6vSJsQz_mount_zion_jerusalem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63353"/>
            <a:ext cx="4121759" cy="282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0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677400" cy="1066800"/>
          </a:xfrm>
        </p:spPr>
        <p:txBody>
          <a:bodyPr>
            <a:normAutofit/>
          </a:bodyPr>
          <a:lstStyle/>
          <a:p>
            <a:r>
              <a:rPr lang="en-US" sz="3600" dirty="0">
                <a:latin typeface="Matura MT Script Capitals" panose="03020802060602070202" pitchFamily="66" charset="0"/>
              </a:rPr>
              <a:t>The Royal Tombs of the Davidic Dynasty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279"/>
          <a:stretch/>
        </p:blipFill>
        <p:spPr>
          <a:xfrm>
            <a:off x="76201" y="3733800"/>
            <a:ext cx="4085450" cy="3103775"/>
          </a:xfrm>
        </p:spPr>
      </p:pic>
      <p:pic>
        <p:nvPicPr>
          <p:cNvPr id="2050" name="Picture 2" descr="C:\Users\jeffrey.hudon\Desktop\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6588" y="3733800"/>
            <a:ext cx="4572000" cy="30175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ffrey.hudon\Desktop\davids-tomb-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849760"/>
            <a:ext cx="4305122" cy="28184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ffrey.hudon\Desktop\1-king-david-tomb-har-tzion-jerusalem-mezuzah-scrol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764906"/>
            <a:ext cx="3886200" cy="290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264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normAutofit/>
          </a:bodyPr>
          <a:lstStyle/>
          <a:p>
            <a:r>
              <a:rPr lang="en-US" dirty="0">
                <a:latin typeface="Matura MT Script Capitals" panose="03020802060602070202" pitchFamily="66" charset="0"/>
              </a:rPr>
              <a:t>David as Psalmist: Psalm 22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838200"/>
            <a:ext cx="7772400" cy="5829300"/>
          </a:xfrm>
          <a:ln>
            <a:solidFill>
              <a:schemeClr val="accent1"/>
            </a:solidFill>
          </a:ln>
        </p:spPr>
      </p:pic>
    </p:spTree>
    <p:extLst>
      <p:ext uri="{BB962C8B-B14F-4D97-AF65-F5344CB8AC3E}">
        <p14:creationId xmlns:p14="http://schemas.microsoft.com/office/powerpoint/2010/main" val="211284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latin typeface="Berlin Sans FB" panose="020E0602020502020306" pitchFamily="34" charset="0"/>
              </a:rPr>
              <a:t>Outline of Second Samuel</a:t>
            </a:r>
          </a:p>
        </p:txBody>
      </p:sp>
      <p:sp>
        <p:nvSpPr>
          <p:cNvPr id="3" name="Content Placeholder 2"/>
          <p:cNvSpPr>
            <a:spLocks noGrp="1"/>
          </p:cNvSpPr>
          <p:nvPr>
            <p:ph idx="1"/>
          </p:nvPr>
        </p:nvSpPr>
        <p:spPr>
          <a:xfrm>
            <a:off x="76200" y="1219200"/>
            <a:ext cx="9067800" cy="5334000"/>
          </a:xfrm>
        </p:spPr>
        <p:txBody>
          <a:bodyPr>
            <a:normAutofit fontScale="92500"/>
          </a:bodyPr>
          <a:lstStyle/>
          <a:p>
            <a:pPr marL="0" indent="0">
              <a:buNone/>
            </a:pPr>
            <a:r>
              <a:rPr lang="en-US" dirty="0">
                <a:latin typeface="Berlin Sans FB" panose="020E0602020502020306" pitchFamily="34" charset="0"/>
              </a:rPr>
              <a:t>I.</a:t>
            </a:r>
            <a:r>
              <a:rPr lang="en-US" dirty="0"/>
              <a:t>  </a:t>
            </a:r>
            <a:r>
              <a:rPr lang="en-US" dirty="0">
                <a:latin typeface="Berlin Sans FB" panose="020E0602020502020306" pitchFamily="34" charset="0"/>
              </a:rPr>
              <a:t>David’s Rise to Power in Judah (1-4)</a:t>
            </a:r>
          </a:p>
          <a:p>
            <a:r>
              <a:rPr lang="en-US" sz="3000" dirty="0">
                <a:latin typeface="Berlin Sans FB" panose="020E0602020502020306" pitchFamily="34" charset="0"/>
              </a:rPr>
              <a:t>David Laments over Saul (1)</a:t>
            </a:r>
          </a:p>
          <a:p>
            <a:r>
              <a:rPr lang="en-US" sz="3000" dirty="0">
                <a:latin typeface="Berlin Sans FB" panose="020E0602020502020306" pitchFamily="34" charset="0"/>
              </a:rPr>
              <a:t>David Struggles against </a:t>
            </a:r>
            <a:r>
              <a:rPr lang="en-US" sz="3000" dirty="0" err="1">
                <a:latin typeface="Berlin Sans FB" panose="020E0602020502020306" pitchFamily="34" charset="0"/>
              </a:rPr>
              <a:t>Ishbosheth</a:t>
            </a:r>
            <a:r>
              <a:rPr lang="en-US" sz="3000" dirty="0">
                <a:latin typeface="Berlin Sans FB" panose="020E0602020502020306" pitchFamily="34" charset="0"/>
              </a:rPr>
              <a:t> (2-4)</a:t>
            </a:r>
          </a:p>
          <a:p>
            <a:pPr marL="571500" indent="-571500">
              <a:buAutoNum type="romanUcPeriod" startAt="2"/>
            </a:pPr>
            <a:r>
              <a:rPr lang="en-US" dirty="0">
                <a:latin typeface="Berlin Sans FB" panose="020E0602020502020306" pitchFamily="34" charset="0"/>
              </a:rPr>
              <a:t>David’s Reign over all Israel (5-24)</a:t>
            </a:r>
          </a:p>
          <a:p>
            <a:r>
              <a:rPr lang="en-US" sz="3000" dirty="0">
                <a:latin typeface="Berlin Sans FB" panose="020E0602020502020306" pitchFamily="34" charset="0"/>
              </a:rPr>
              <a:t>David Secures his Borders (5, 8, 10)</a:t>
            </a:r>
          </a:p>
          <a:p>
            <a:r>
              <a:rPr lang="en-US" sz="3000" dirty="0">
                <a:latin typeface="Berlin Sans FB" panose="020E0602020502020306" pitchFamily="34" charset="0"/>
              </a:rPr>
              <a:t>David Captures Jerusalem (5-6)</a:t>
            </a:r>
          </a:p>
          <a:p>
            <a:r>
              <a:rPr lang="en-US" sz="3000" dirty="0">
                <a:latin typeface="Berlin Sans FB" panose="020E0602020502020306" pitchFamily="34" charset="0"/>
              </a:rPr>
              <a:t>God Makes a Covenant with David (7)</a:t>
            </a:r>
          </a:p>
          <a:p>
            <a:r>
              <a:rPr lang="en-US" sz="3000" dirty="0">
                <a:latin typeface="Berlin Sans FB" panose="020E0602020502020306" pitchFamily="34" charset="0"/>
              </a:rPr>
              <a:t>David sins with Bathsheba (11-12)</a:t>
            </a:r>
          </a:p>
          <a:p>
            <a:r>
              <a:rPr lang="en-US" sz="3000" dirty="0">
                <a:latin typeface="Berlin Sans FB" panose="020E0602020502020306" pitchFamily="34" charset="0"/>
              </a:rPr>
              <a:t>David Experiences discontent within his kingdom (13-20)</a:t>
            </a:r>
          </a:p>
          <a:p>
            <a:r>
              <a:rPr lang="en-US" sz="3000" dirty="0">
                <a:latin typeface="Berlin Sans FB" panose="020E0602020502020306" pitchFamily="34" charset="0"/>
              </a:rPr>
              <a:t>The Last years of David’s reign and his death (21-24)</a:t>
            </a:r>
          </a:p>
        </p:txBody>
      </p:sp>
    </p:spTree>
    <p:extLst>
      <p:ext uri="{BB962C8B-B14F-4D97-AF65-F5344CB8AC3E}">
        <p14:creationId xmlns:p14="http://schemas.microsoft.com/office/powerpoint/2010/main" val="3762782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dirty="0">
                <a:latin typeface="Berlin Sans FB" panose="020E0602020502020306" pitchFamily="34" charset="0"/>
              </a:rPr>
              <a:t>Themes of Second Samuel</a:t>
            </a:r>
          </a:p>
        </p:txBody>
      </p:sp>
      <p:sp>
        <p:nvSpPr>
          <p:cNvPr id="3" name="Content Placeholder 2"/>
          <p:cNvSpPr>
            <a:spLocks noGrp="1"/>
          </p:cNvSpPr>
          <p:nvPr>
            <p:ph idx="1"/>
          </p:nvPr>
        </p:nvSpPr>
        <p:spPr>
          <a:xfrm>
            <a:off x="0" y="1600200"/>
            <a:ext cx="9067800" cy="5181600"/>
          </a:xfrm>
        </p:spPr>
        <p:txBody>
          <a:bodyPr/>
          <a:lstStyle/>
          <a:p>
            <a:r>
              <a:rPr lang="en-US" dirty="0">
                <a:latin typeface="Berlin Sans FB" panose="020E0602020502020306" pitchFamily="34" charset="0"/>
              </a:rPr>
              <a:t>David’s Rise to Kingship in Israel:  Chosen by God</a:t>
            </a:r>
          </a:p>
          <a:p>
            <a:r>
              <a:rPr lang="en-US" dirty="0">
                <a:latin typeface="Berlin Sans FB" panose="020E0602020502020306" pitchFamily="34" charset="0"/>
              </a:rPr>
              <a:t>David’s Choice of Jerusalem as Capital</a:t>
            </a:r>
          </a:p>
          <a:p>
            <a:r>
              <a:rPr lang="en-US" dirty="0">
                <a:latin typeface="Berlin Sans FB" panose="020E0602020502020306" pitchFamily="34" charset="0"/>
              </a:rPr>
              <a:t>God’s Covenant with David:  A Promise of Descendants; His throne established forever; God’s plan of redemption and salvation flows through David</a:t>
            </a:r>
          </a:p>
          <a:p>
            <a:r>
              <a:rPr lang="en-US" dirty="0">
                <a:latin typeface="Berlin Sans FB" panose="020E0602020502020306" pitchFamily="34" charset="0"/>
              </a:rPr>
              <a:t>David’s Sin and Consequences</a:t>
            </a:r>
          </a:p>
          <a:p>
            <a:pPr marL="0" indent="0">
              <a:buNone/>
            </a:pPr>
            <a:endParaRPr lang="en-US" dirty="0">
              <a:latin typeface="Berlin Sans FB" panose="020E0602020502020306" pitchFamily="34" charset="0"/>
            </a:endParaRPr>
          </a:p>
        </p:txBody>
      </p:sp>
    </p:spTree>
    <p:extLst>
      <p:ext uri="{BB962C8B-B14F-4D97-AF65-F5344CB8AC3E}">
        <p14:creationId xmlns:p14="http://schemas.microsoft.com/office/powerpoint/2010/main" val="102900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2162"/>
          </a:xfrm>
        </p:spPr>
        <p:txBody>
          <a:bodyPr>
            <a:normAutofit/>
          </a:bodyPr>
          <a:lstStyle/>
          <a:p>
            <a:r>
              <a:rPr lang="en-US" dirty="0">
                <a:latin typeface="Matura MT Script Capitals" panose="03020802060602070202" pitchFamily="66" charset="0"/>
              </a:rPr>
              <a:t>The Achievements of King David</a:t>
            </a:r>
          </a:p>
        </p:txBody>
      </p:sp>
      <p:sp>
        <p:nvSpPr>
          <p:cNvPr id="3" name="Content Placeholder 2"/>
          <p:cNvSpPr>
            <a:spLocks noGrp="1"/>
          </p:cNvSpPr>
          <p:nvPr>
            <p:ph idx="1"/>
          </p:nvPr>
        </p:nvSpPr>
        <p:spPr>
          <a:xfrm>
            <a:off x="0" y="1133670"/>
            <a:ext cx="4953000" cy="5495730"/>
          </a:xfrm>
        </p:spPr>
        <p:txBody>
          <a:bodyPr>
            <a:normAutofit fontScale="62500" lnSpcReduction="20000"/>
          </a:bodyPr>
          <a:lstStyle/>
          <a:p>
            <a:r>
              <a:rPr lang="en-US" dirty="0">
                <a:latin typeface="Berlin Sans FB" panose="020E0602020502020306" pitchFamily="34" charset="0"/>
              </a:rPr>
              <a:t>Unified the loosely confederated tribes of Israel into a nation, then an empire</a:t>
            </a:r>
          </a:p>
          <a:p>
            <a:r>
              <a:rPr lang="en-US" dirty="0">
                <a:latin typeface="Berlin Sans FB" panose="020E0602020502020306" pitchFamily="34" charset="0"/>
              </a:rPr>
              <a:t>Established a political dynasty that lasted for over 400 years.</a:t>
            </a:r>
          </a:p>
          <a:p>
            <a:r>
              <a:rPr lang="en-US" dirty="0">
                <a:latin typeface="Berlin Sans FB" panose="020E0602020502020306" pitchFamily="34" charset="0"/>
              </a:rPr>
              <a:t>Conquered Jerusalem and made this  neutrally located city his capital with a sophisticated governmental bureaucracy</a:t>
            </a:r>
          </a:p>
          <a:p>
            <a:r>
              <a:rPr lang="en-US" dirty="0">
                <a:latin typeface="Berlin Sans FB" panose="020E0602020502020306" pitchFamily="34" charset="0"/>
              </a:rPr>
              <a:t>Subdued the Philistines and Amalekites</a:t>
            </a:r>
          </a:p>
          <a:p>
            <a:r>
              <a:rPr lang="en-US" dirty="0">
                <a:latin typeface="Berlin Sans FB" panose="020E0602020502020306" pitchFamily="34" charset="0"/>
              </a:rPr>
              <a:t>Defeated Aram, Ammon, Moab and Edom</a:t>
            </a:r>
          </a:p>
          <a:p>
            <a:r>
              <a:rPr lang="en-US" dirty="0">
                <a:latin typeface="Berlin Sans FB" panose="020E0602020502020306" pitchFamily="34" charset="0"/>
              </a:rPr>
              <a:t>Forged a treaty with Hiram of </a:t>
            </a:r>
            <a:r>
              <a:rPr lang="en-US" dirty="0" err="1">
                <a:latin typeface="Berlin Sans FB" panose="020E0602020502020306" pitchFamily="34" charset="0"/>
              </a:rPr>
              <a:t>Tyre</a:t>
            </a:r>
            <a:r>
              <a:rPr lang="en-US" dirty="0">
                <a:latin typeface="Berlin Sans FB" panose="020E0602020502020306" pitchFamily="34" charset="0"/>
              </a:rPr>
              <a:t> and Phoenicia</a:t>
            </a:r>
          </a:p>
          <a:p>
            <a:r>
              <a:rPr lang="en-US" dirty="0">
                <a:latin typeface="Berlin Sans FB" panose="020E0602020502020306" pitchFamily="34" charset="0"/>
              </a:rPr>
              <a:t>Exercised limited political and economic control as far as northern Syria and the Euphrates River</a:t>
            </a:r>
          </a:p>
          <a:p>
            <a:r>
              <a:rPr lang="en-US" dirty="0">
                <a:latin typeface="Berlin Sans FB" panose="020E0602020502020306" pitchFamily="34" charset="0"/>
              </a:rPr>
              <a:t>Built palaces and amassed material for the Temple, purchasing the threshing floor of </a:t>
            </a:r>
            <a:r>
              <a:rPr lang="en-US" dirty="0" err="1">
                <a:latin typeface="Berlin Sans FB" panose="020E0602020502020306" pitchFamily="34" charset="0"/>
              </a:rPr>
              <a:t>Araunah</a:t>
            </a:r>
            <a:r>
              <a:rPr lang="en-US" dirty="0">
                <a:latin typeface="Berlin Sans FB" panose="020E0602020502020306" pitchFamily="34" charset="0"/>
              </a:rPr>
              <a:t> the Jebusite for the site of the Temple</a:t>
            </a:r>
          </a:p>
          <a:p>
            <a:endParaRPr lang="en-US" dirty="0"/>
          </a:p>
        </p:txBody>
      </p:sp>
      <p:pic>
        <p:nvPicPr>
          <p:cNvPr id="7170" name="Picture 2" descr="C:\Users\jeffrey.hudon\Desktop\EmpireDavidSolH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133670"/>
            <a:ext cx="3826554" cy="55719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032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a:latin typeface="Berlin Sans FB" panose="020E0602020502020306" pitchFamily="34" charset="0"/>
              </a:rPr>
              <a:t>The Minimalist Challenge</a:t>
            </a:r>
          </a:p>
        </p:txBody>
      </p:sp>
      <p:sp>
        <p:nvSpPr>
          <p:cNvPr id="3" name="Content Placeholder 2"/>
          <p:cNvSpPr>
            <a:spLocks noGrp="1"/>
          </p:cNvSpPr>
          <p:nvPr>
            <p:ph idx="1"/>
          </p:nvPr>
        </p:nvSpPr>
        <p:spPr>
          <a:xfrm>
            <a:off x="457200" y="5257800"/>
            <a:ext cx="8458200" cy="1447800"/>
          </a:xfrm>
        </p:spPr>
        <p:txBody>
          <a:bodyPr/>
          <a:lstStyle/>
          <a:p>
            <a:pPr marL="0" indent="0">
              <a:buNone/>
            </a:pPr>
            <a:r>
              <a:rPr lang="en-US" dirty="0">
                <a:latin typeface="Berlin Sans FB" panose="020E0602020502020306" pitchFamily="34" charset="0"/>
              </a:rPr>
              <a:t>Philip R. Davies (Sheffield):  "King David is about as historical as King Arthur."</a:t>
            </a:r>
          </a:p>
        </p:txBody>
      </p:sp>
      <p:pic>
        <p:nvPicPr>
          <p:cNvPr id="8195" name="Picture 3" descr="C:\Users\jeffrey.hudon\Desktop\emeritus-professor-philip-davies-of-the-biblical-studies-department-sheffield-univers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143000"/>
            <a:ext cx="5667375" cy="40100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effrey.hudon\Desktop\5813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40" y="1143000"/>
            <a:ext cx="2613542" cy="397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912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590"/>
          </a:xfrm>
        </p:spPr>
        <p:txBody>
          <a:bodyPr>
            <a:normAutofit/>
          </a:bodyPr>
          <a:lstStyle/>
          <a:p>
            <a:r>
              <a:rPr lang="en-US" dirty="0">
                <a:latin typeface="Berlin Sans FB" panose="020E0602020502020306" pitchFamily="34" charset="0"/>
              </a:rPr>
              <a:t>The Historical David</a:t>
            </a:r>
          </a:p>
        </p:txBody>
      </p:sp>
      <p:pic>
        <p:nvPicPr>
          <p:cNvPr id="5123" name="Picture 3" descr="C:\Users\jeffrey.hudon\Desktop\Mesha_Stele_(5111424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48" b="7364"/>
          <a:stretch/>
        </p:blipFill>
        <p:spPr bwMode="auto">
          <a:xfrm>
            <a:off x="6400800" y="3651382"/>
            <a:ext cx="2620085" cy="31119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06218" y="4495800"/>
            <a:ext cx="6218382" cy="2362200"/>
          </a:xfrm>
        </p:spPr>
        <p:txBody>
          <a:bodyPr>
            <a:normAutofit fontScale="40000" lnSpcReduction="20000"/>
          </a:bodyPr>
          <a:lstStyle/>
          <a:p>
            <a:pPr marL="0" indent="0">
              <a:buNone/>
            </a:pPr>
            <a:r>
              <a:rPr lang="en-US" dirty="0">
                <a:latin typeface="Berlin Sans FB" panose="020E0602020502020306" pitchFamily="34" charset="0"/>
              </a:rPr>
              <a:t>The Tel Dan Stela was discovered at Tel Dan in July 1993 (</a:t>
            </a:r>
            <a:r>
              <a:rPr lang="en-US" dirty="0" err="1">
                <a:latin typeface="Berlin Sans FB" panose="020E0602020502020306" pitchFamily="34" charset="0"/>
              </a:rPr>
              <a:t>Biran</a:t>
            </a:r>
            <a:r>
              <a:rPr lang="en-US" dirty="0">
                <a:latin typeface="Berlin Sans FB" panose="020E0602020502020306" pitchFamily="34" charset="0"/>
              </a:rPr>
              <a:t> and </a:t>
            </a:r>
            <a:r>
              <a:rPr lang="en-US" dirty="0" err="1">
                <a:latin typeface="Berlin Sans FB" panose="020E0602020502020306" pitchFamily="34" charset="0"/>
              </a:rPr>
              <a:t>Naveh</a:t>
            </a:r>
            <a:r>
              <a:rPr lang="en-US" dirty="0">
                <a:latin typeface="Berlin Sans FB" panose="020E0602020502020306" pitchFamily="34" charset="0"/>
              </a:rPr>
              <a:t> 1993). Then, in June 1994, two additional joining fragments were found (</a:t>
            </a:r>
            <a:r>
              <a:rPr lang="en-US" dirty="0" err="1">
                <a:latin typeface="Berlin Sans FB" panose="020E0602020502020306" pitchFamily="34" charset="0"/>
              </a:rPr>
              <a:t>Biran</a:t>
            </a:r>
            <a:r>
              <a:rPr lang="en-US" dirty="0">
                <a:latin typeface="Berlin Sans FB" panose="020E0602020502020306" pitchFamily="34" charset="0"/>
              </a:rPr>
              <a:t> and </a:t>
            </a:r>
            <a:r>
              <a:rPr lang="en-US" dirty="0" err="1">
                <a:latin typeface="Berlin Sans FB" panose="020E0602020502020306" pitchFamily="34" charset="0"/>
              </a:rPr>
              <a:t>Naveh</a:t>
            </a:r>
            <a:r>
              <a:rPr lang="en-US" dirty="0">
                <a:latin typeface="Berlin Sans FB" panose="020E0602020502020306" pitchFamily="34" charset="0"/>
              </a:rPr>
              <a:t> 1995). Together these pieces represent only a fraction of a much longer inscription. The language is Aramaic and it celebrates the victory of a king of Aram over Israel and Judah. It is the first royal inscription to be found in Israel. The most stunning aspect of the document is the reference to Judah as the “House of David.” For the first time, it was thought, the name David appeared in an extra-Biblical document. At about the same time, however, two French scholars, André </a:t>
            </a:r>
            <a:r>
              <a:rPr lang="en-US" dirty="0" err="1">
                <a:latin typeface="Berlin Sans FB" panose="020E0602020502020306" pitchFamily="34" charset="0"/>
              </a:rPr>
              <a:t>Lemaire</a:t>
            </a:r>
            <a:r>
              <a:rPr lang="en-US" dirty="0">
                <a:latin typeface="Berlin Sans FB" panose="020E0602020502020306" pitchFamily="34" charset="0"/>
              </a:rPr>
              <a:t> (1994) and </a:t>
            </a:r>
            <a:r>
              <a:rPr lang="en-US" dirty="0" err="1">
                <a:latin typeface="Berlin Sans FB" panose="020E0602020502020306" pitchFamily="34" charset="0"/>
              </a:rPr>
              <a:t>Émile</a:t>
            </a:r>
            <a:r>
              <a:rPr lang="en-US" dirty="0">
                <a:latin typeface="Berlin Sans FB" panose="020E0602020502020306" pitchFamily="34" charset="0"/>
              </a:rPr>
              <a:t> </a:t>
            </a:r>
            <a:r>
              <a:rPr lang="en-US" dirty="0" err="1">
                <a:latin typeface="Berlin Sans FB" panose="020E0602020502020306" pitchFamily="34" charset="0"/>
              </a:rPr>
              <a:t>Puech</a:t>
            </a:r>
            <a:r>
              <a:rPr lang="en-US" dirty="0">
                <a:latin typeface="Berlin Sans FB" panose="020E0602020502020306" pitchFamily="34" charset="0"/>
              </a:rPr>
              <a:t> (1994), independently recognized the same phrase in the </a:t>
            </a:r>
            <a:r>
              <a:rPr lang="en-US" dirty="0" err="1">
                <a:latin typeface="Berlin Sans FB" panose="020E0602020502020306" pitchFamily="34" charset="0"/>
              </a:rPr>
              <a:t>Mesha</a:t>
            </a:r>
            <a:r>
              <a:rPr lang="en-US" dirty="0">
                <a:latin typeface="Berlin Sans FB" panose="020E0602020502020306" pitchFamily="34" charset="0"/>
              </a:rPr>
              <a:t> Inscription [848 BC], which has been around for well over 100 years. It now likely that the name David is in a third inscription. Egyptologist K.A. Kitchen believes that the phrase “highland of David” appears in the </a:t>
            </a:r>
            <a:r>
              <a:rPr lang="en-US" dirty="0" err="1">
                <a:latin typeface="Berlin Sans FB" panose="020E0602020502020306" pitchFamily="34" charset="0"/>
              </a:rPr>
              <a:t>Shishak</a:t>
            </a:r>
            <a:r>
              <a:rPr lang="en-US" dirty="0">
                <a:latin typeface="Berlin Sans FB" panose="020E0602020502020306" pitchFamily="34" charset="0"/>
              </a:rPr>
              <a:t> inscription on the </a:t>
            </a:r>
            <a:r>
              <a:rPr lang="en-US" dirty="0" err="1">
                <a:latin typeface="Berlin Sans FB" panose="020E0602020502020306" pitchFamily="34" charset="0"/>
              </a:rPr>
              <a:t>Bubastite</a:t>
            </a:r>
            <a:r>
              <a:rPr lang="en-US" dirty="0">
                <a:latin typeface="Berlin Sans FB" panose="020E0602020502020306" pitchFamily="34" charset="0"/>
              </a:rPr>
              <a:t> portal in the Temple of </a:t>
            </a:r>
            <a:r>
              <a:rPr lang="en-US" dirty="0" err="1">
                <a:latin typeface="Berlin Sans FB" panose="020E0602020502020306" pitchFamily="34" charset="0"/>
              </a:rPr>
              <a:t>Amun</a:t>
            </a:r>
            <a:r>
              <a:rPr lang="en-US" dirty="0">
                <a:latin typeface="Berlin Sans FB" panose="020E0602020502020306" pitchFamily="34" charset="0"/>
              </a:rPr>
              <a:t> at </a:t>
            </a:r>
            <a:r>
              <a:rPr lang="en-US" dirty="0" err="1">
                <a:latin typeface="Berlin Sans FB" panose="020E0602020502020306" pitchFamily="34" charset="0"/>
              </a:rPr>
              <a:t>Karnak</a:t>
            </a:r>
            <a:r>
              <a:rPr lang="en-US" dirty="0">
                <a:latin typeface="Berlin Sans FB" panose="020E0602020502020306" pitchFamily="34" charset="0"/>
              </a:rPr>
              <a:t>, Egypt (1997: 39–41). All this at a time when a number of scholars were challenging the existence of the United Monarchy and a king name David!</a:t>
            </a:r>
          </a:p>
        </p:txBody>
      </p:sp>
      <p:pic>
        <p:nvPicPr>
          <p:cNvPr id="5124" name="Picture 4" descr="C:\Users\jeffrey.hudon\Desktop\danste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54" y="755385"/>
            <a:ext cx="4532746" cy="36556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5" name="Picture 5" descr="C:\Users\jeffrey.hudon\Desktop\BubastitePortal-ShishakCityList-Karna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30" b="15124"/>
          <a:stretch/>
        </p:blipFill>
        <p:spPr bwMode="auto">
          <a:xfrm>
            <a:off x="4953000" y="755385"/>
            <a:ext cx="4054030" cy="28260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49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latin typeface="Matura MT Script Capitals" panose="03020802060602070202" pitchFamily="66" charset="0"/>
              </a:rPr>
              <a:t>David’s First Years as King</a:t>
            </a:r>
          </a:p>
        </p:txBody>
      </p:sp>
      <p:sp>
        <p:nvSpPr>
          <p:cNvPr id="3" name="Content Placeholder 2"/>
          <p:cNvSpPr>
            <a:spLocks noGrp="1"/>
          </p:cNvSpPr>
          <p:nvPr>
            <p:ph idx="1"/>
          </p:nvPr>
        </p:nvSpPr>
        <p:spPr>
          <a:xfrm>
            <a:off x="152399" y="914400"/>
            <a:ext cx="2990145" cy="3505200"/>
          </a:xfrm>
        </p:spPr>
        <p:txBody>
          <a:bodyPr>
            <a:normAutofit fontScale="62500" lnSpcReduction="20000"/>
          </a:bodyPr>
          <a:lstStyle/>
          <a:p>
            <a:pPr marL="0" indent="0">
              <a:buNone/>
            </a:pPr>
            <a:r>
              <a:rPr lang="en-US" dirty="0">
                <a:latin typeface="Berlin Sans FB" panose="020E0602020502020306" pitchFamily="34" charset="0"/>
              </a:rPr>
              <a:t>David ruled over Judah for 7 years at Hebron.  The site of Old Testament Hebron is covered by an Islamic khan and houses, making efforts to unearth finds from David’s time impossible.</a:t>
            </a:r>
          </a:p>
          <a:p>
            <a:pPr marL="0" indent="0">
              <a:buNone/>
            </a:pPr>
            <a:r>
              <a:rPr lang="en-US" dirty="0">
                <a:latin typeface="Berlin Sans FB" panose="020E0602020502020306" pitchFamily="34" charset="0"/>
              </a:rPr>
              <a:t>David was offered the kingship over all twelve tribes and wisely chose Jerusalem as his capital</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683"/>
          <a:stretch/>
        </p:blipFill>
        <p:spPr bwMode="auto">
          <a:xfrm>
            <a:off x="3142545" y="914400"/>
            <a:ext cx="5823206" cy="3590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595780"/>
            <a:ext cx="1973408" cy="2109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595780"/>
            <a:ext cx="3324261"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11612"/>
          <a:stretch/>
        </p:blipFill>
        <p:spPr bwMode="auto">
          <a:xfrm>
            <a:off x="152400" y="4595781"/>
            <a:ext cx="3182668" cy="2109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61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a:latin typeface="Matura MT Script Capitals" panose="03020802060602070202" pitchFamily="66" charset="0"/>
              </a:rPr>
              <a:t>The </a:t>
            </a:r>
            <a:r>
              <a:rPr lang="en-US" i="1" dirty="0" err="1">
                <a:latin typeface="Matura MT Script Capitals" panose="03020802060602070202" pitchFamily="66" charset="0"/>
              </a:rPr>
              <a:t>sinnor</a:t>
            </a:r>
            <a:r>
              <a:rPr lang="en-US" dirty="0">
                <a:latin typeface="Matura MT Script Capitals" panose="03020802060602070202" pitchFamily="66" charset="0"/>
              </a:rPr>
              <a:t>, Joab and David’s Conquest of Jerusalem</a:t>
            </a:r>
          </a:p>
        </p:txBody>
      </p:sp>
      <p:sp>
        <p:nvSpPr>
          <p:cNvPr id="3" name="Content Placeholder 2"/>
          <p:cNvSpPr>
            <a:spLocks noGrp="1"/>
          </p:cNvSpPr>
          <p:nvPr>
            <p:ph idx="1"/>
          </p:nvPr>
        </p:nvSpPr>
        <p:spPr>
          <a:xfrm>
            <a:off x="152400" y="1371599"/>
            <a:ext cx="4724400" cy="2169761"/>
          </a:xfrm>
        </p:spPr>
        <p:txBody>
          <a:bodyPr>
            <a:normAutofit fontScale="40000" lnSpcReduction="20000"/>
          </a:bodyPr>
          <a:lstStyle/>
          <a:p>
            <a:pPr marL="0" indent="0">
              <a:buNone/>
            </a:pPr>
            <a:r>
              <a:rPr lang="en-US" dirty="0">
                <a:latin typeface="Berlin Sans FB" panose="020E0602020502020306" pitchFamily="34" charset="0"/>
              </a:rPr>
              <a:t>Innovative strategy used to capture Jerusalem.  Joab climbed up a vertical shaft (the </a:t>
            </a:r>
            <a:r>
              <a:rPr lang="en-US" b="1" i="1" dirty="0" err="1">
                <a:latin typeface="Berlin Sans FB" panose="020E0602020502020306" pitchFamily="34" charset="0"/>
              </a:rPr>
              <a:t>sinnor</a:t>
            </a:r>
            <a:r>
              <a:rPr lang="en-US" dirty="0">
                <a:latin typeface="Berlin Sans FB" panose="020E0602020502020306" pitchFamily="34" charset="0"/>
              </a:rPr>
              <a:t>) and let the Israelite army into the gate.  The Water supply for Jerusalem was the Gihon Spring, which was heavily fortified by the </a:t>
            </a:r>
            <a:r>
              <a:rPr lang="en-US" dirty="0" err="1">
                <a:latin typeface="Berlin Sans FB" panose="020E0602020502020306" pitchFamily="34" charset="0"/>
              </a:rPr>
              <a:t>Jebusites</a:t>
            </a:r>
            <a:r>
              <a:rPr lang="en-US" dirty="0">
                <a:latin typeface="Berlin Sans FB" panose="020E0602020502020306" pitchFamily="34" charset="0"/>
              </a:rPr>
              <a:t>, who mocked David and his army before Joab’s daring act (2 Samuel 5:6-8)</a:t>
            </a:r>
          </a:p>
          <a:p>
            <a:pPr marL="0" indent="0">
              <a:buNone/>
            </a:pPr>
            <a:r>
              <a:rPr lang="en-US" dirty="0">
                <a:latin typeface="Berlin Sans FB" panose="020E0602020502020306" pitchFamily="34" charset="0"/>
              </a:rPr>
              <a:t>Renamed the Fortress or Citadel of Zion (Jerusalem) as the “City of David” making it a royal precinct (much like Washington DC)</a:t>
            </a:r>
          </a:p>
          <a:p>
            <a:pPr marL="0" indent="0">
              <a:buNone/>
            </a:pPr>
            <a:r>
              <a:rPr lang="en-US" dirty="0">
                <a:latin typeface="Berlin Sans FB" panose="020E0602020502020306" pitchFamily="34" charset="0"/>
              </a:rPr>
              <a:t>Defeated the Philistines twice in the Rephaim Valley (2 Samuel 5:17-25), once attacking them from </a:t>
            </a:r>
            <a:r>
              <a:rPr lang="en-US" dirty="0" err="1">
                <a:latin typeface="Berlin Sans FB" panose="020E0602020502020306" pitchFamily="34" charset="0"/>
              </a:rPr>
              <a:t>Ba’al</a:t>
            </a:r>
            <a:r>
              <a:rPr lang="en-US" dirty="0">
                <a:latin typeface="Berlin Sans FB" panose="020E0602020502020306" pitchFamily="34" charset="0"/>
              </a:rPr>
              <a:t> </a:t>
            </a:r>
            <a:r>
              <a:rPr lang="en-US" dirty="0" err="1">
                <a:latin typeface="Berlin Sans FB" panose="020E0602020502020306" pitchFamily="34" charset="0"/>
              </a:rPr>
              <a:t>Perezim</a:t>
            </a:r>
            <a:r>
              <a:rPr lang="en-US" dirty="0">
                <a:latin typeface="Berlin Sans FB" panose="020E0602020502020306" pitchFamily="34" charset="0"/>
              </a:rPr>
              <a:t>, probably a stronghold overlooking the valley.  An Iron Age I Israelite tower at Tel </a:t>
            </a:r>
            <a:r>
              <a:rPr lang="en-US" dirty="0" err="1">
                <a:latin typeface="Berlin Sans FB" panose="020E0602020502020306" pitchFamily="34" charset="0"/>
              </a:rPr>
              <a:t>Giloh</a:t>
            </a:r>
            <a:r>
              <a:rPr lang="en-US" dirty="0">
                <a:latin typeface="Berlin Sans FB" panose="020E0602020502020306" pitchFamily="34" charset="0"/>
              </a:rPr>
              <a:t> fits this criteria very well.</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1" y="1356468"/>
            <a:ext cx="4103332" cy="218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672681"/>
            <a:ext cx="4103332" cy="307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601"/>
            <a:ext cx="4609156" cy="3075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3048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a:latin typeface="Matura MT Script Capitals" panose="03020802060602070202" pitchFamily="66" charset="0"/>
              </a:rPr>
              <a:t>King David’s Jerusalem</a:t>
            </a:r>
          </a:p>
        </p:txBody>
      </p:sp>
      <p:sp>
        <p:nvSpPr>
          <p:cNvPr id="3" name="Content Placeholder 2"/>
          <p:cNvSpPr>
            <a:spLocks noGrp="1"/>
          </p:cNvSpPr>
          <p:nvPr>
            <p:ph idx="1"/>
          </p:nvPr>
        </p:nvSpPr>
        <p:spPr>
          <a:xfrm>
            <a:off x="0" y="1143000"/>
            <a:ext cx="2819400" cy="2514599"/>
          </a:xfrm>
        </p:spPr>
        <p:txBody>
          <a:bodyPr>
            <a:normAutofit fontScale="55000" lnSpcReduction="20000"/>
          </a:bodyPr>
          <a:lstStyle/>
          <a:p>
            <a:r>
              <a:rPr lang="en-US" dirty="0">
                <a:latin typeface="Berlin Sans FB" panose="020E0602020502020306" pitchFamily="34" charset="0"/>
              </a:rPr>
              <a:t>David built a palace in Jerusalem with the assistance of King Hiram of </a:t>
            </a:r>
            <a:r>
              <a:rPr lang="en-US" dirty="0" err="1">
                <a:latin typeface="Berlin Sans FB" panose="020E0602020502020306" pitchFamily="34" charset="0"/>
              </a:rPr>
              <a:t>Tyre</a:t>
            </a:r>
            <a:r>
              <a:rPr lang="en-US" dirty="0">
                <a:latin typeface="Berlin Sans FB" panose="020E0602020502020306" pitchFamily="34" charset="0"/>
              </a:rPr>
              <a:t> (2 Samuel 5:11)</a:t>
            </a:r>
          </a:p>
          <a:p>
            <a:r>
              <a:rPr lang="en-US" dirty="0">
                <a:latin typeface="Berlin Sans FB" panose="020E0602020502020306" pitchFamily="34" charset="0"/>
              </a:rPr>
              <a:t>Wall fragments and at least one capital from a column of this palace has been discovered</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673" y="3886200"/>
            <a:ext cx="4464352" cy="281254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jeffrey.hudon\Desktop\king-davids-pal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91791"/>
            <a:ext cx="4318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jeffrey.hudon\Desktop\mill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410428"/>
            <a:ext cx="3162300" cy="211874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jeffrey.hudon\Desktop\davidspa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6055" y="1410428"/>
            <a:ext cx="2819400" cy="205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866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TotalTime>
  <Words>1394</Words>
  <Application>Microsoft Office PowerPoint</Application>
  <PresentationFormat>On-screen Show (4:3)</PresentationFormat>
  <Paragraphs>73</Paragraphs>
  <Slides>18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Berlin Sans FB</vt:lpstr>
      <vt:lpstr>Calibri</vt:lpstr>
      <vt:lpstr>Matura MT Script Capitals</vt:lpstr>
      <vt:lpstr>Office Theme</vt:lpstr>
      <vt:lpstr>Second Samuel:  The Reign of David A Man after God’s own Heart</vt:lpstr>
      <vt:lpstr>Outline of Second Samuel</vt:lpstr>
      <vt:lpstr>Themes of Second Samuel</vt:lpstr>
      <vt:lpstr>The Achievements of King David</vt:lpstr>
      <vt:lpstr>The Minimalist Challenge</vt:lpstr>
      <vt:lpstr>The Historical David</vt:lpstr>
      <vt:lpstr>David’s First Years as King</vt:lpstr>
      <vt:lpstr>The sinnor, Joab and David’s Conquest of Jerusalem</vt:lpstr>
      <vt:lpstr>King David’s Jerusalem</vt:lpstr>
      <vt:lpstr>Other Works of King David</vt:lpstr>
      <vt:lpstr>King David and the Kingdom of Geshur</vt:lpstr>
      <vt:lpstr>David’s War against the Ammonites 2 Samuel 10, 12:26-31</vt:lpstr>
      <vt:lpstr>King David’s Palace at Sha’arim</vt:lpstr>
      <vt:lpstr>Sha’arim:  An Israelite Border Town from the Time of King David</vt:lpstr>
      <vt:lpstr>David’s Domestic Failures</vt:lpstr>
      <vt:lpstr>King David’s Tomb</vt:lpstr>
      <vt:lpstr>The Royal Tombs of the Davidic Dynasty</vt:lpstr>
      <vt:lpstr>David as Psalmist: Psalm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Samuel:  The Reign of David</dc:title>
  <dc:creator>Hudon, Jeffrey</dc:creator>
  <cp:lastModifiedBy>Jeff Hudon</cp:lastModifiedBy>
  <cp:revision>30</cp:revision>
  <dcterms:created xsi:type="dcterms:W3CDTF">2014-03-20T13:14:41Z</dcterms:created>
  <dcterms:modified xsi:type="dcterms:W3CDTF">2023-08-16T02:45:59Z</dcterms:modified>
</cp:coreProperties>
</file>