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60" r:id="rId5"/>
    <p:sldId id="305" r:id="rId6"/>
    <p:sldId id="261" r:id="rId7"/>
    <p:sldId id="306" r:id="rId8"/>
    <p:sldId id="301" r:id="rId9"/>
    <p:sldId id="256" r:id="rId10"/>
    <p:sldId id="307" r:id="rId11"/>
    <p:sldId id="257" r:id="rId12"/>
    <p:sldId id="262" r:id="rId13"/>
    <p:sldId id="273" r:id="rId14"/>
    <p:sldId id="258" r:id="rId15"/>
    <p:sldId id="300" r:id="rId16"/>
    <p:sldId id="263" r:id="rId17"/>
    <p:sldId id="259" r:id="rId18"/>
    <p:sldId id="302" r:id="rId19"/>
    <p:sldId id="264" r:id="rId20"/>
    <p:sldId id="276" r:id="rId21"/>
    <p:sldId id="265" r:id="rId22"/>
    <p:sldId id="272" r:id="rId23"/>
    <p:sldId id="266" r:id="rId24"/>
    <p:sldId id="275" r:id="rId25"/>
    <p:sldId id="274" r:id="rId26"/>
    <p:sldId id="290" r:id="rId27"/>
    <p:sldId id="304" r:id="rId28"/>
    <p:sldId id="268" r:id="rId29"/>
    <p:sldId id="269" r:id="rId30"/>
    <p:sldId id="271" r:id="rId31"/>
    <p:sldId id="303" r:id="rId32"/>
    <p:sldId id="279" r:id="rId33"/>
    <p:sldId id="281" r:id="rId34"/>
    <p:sldId id="282" r:id="rId35"/>
    <p:sldId id="285" r:id="rId36"/>
    <p:sldId id="293" r:id="rId37"/>
    <p:sldId id="297" r:id="rId38"/>
    <p:sldId id="292" r:id="rId39"/>
    <p:sldId id="294" r:id="rId40"/>
    <p:sldId id="291" r:id="rId41"/>
    <p:sldId id="296" r:id="rId42"/>
    <p:sldId id="298" r:id="rId43"/>
    <p:sldId id="286" r:id="rId44"/>
    <p:sldId id="288" r:id="rId45"/>
    <p:sldId id="287" r:id="rId46"/>
    <p:sldId id="308" r:id="rId47"/>
    <p:sldId id="270" r:id="rId48"/>
    <p:sldId id="299" r:id="rId49"/>
    <p:sldId id="277" r:id="rId50"/>
    <p:sldId id="278" r:id="rId51"/>
    <p:sldId id="289" r:id="rId52"/>
    <p:sldId id="280" r:id="rId53"/>
    <p:sldId id="284"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7192" autoAdjust="0"/>
  </p:normalViewPr>
  <p:slideViewPr>
    <p:cSldViewPr>
      <p:cViewPr varScale="1">
        <p:scale>
          <a:sx n="99" d="100"/>
          <a:sy n="99" d="100"/>
        </p:scale>
        <p:origin x="2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434E0A1-9EEC-4AFC-8D7F-5041234C9E26}"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265151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4E0A1-9EEC-4AFC-8D7F-5041234C9E26}"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104718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4E0A1-9EEC-4AFC-8D7F-5041234C9E26}"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394124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493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32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216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52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652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584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65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34E0A1-9EEC-4AFC-8D7F-5041234C9E26}"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117240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559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20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58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6"/>
            <a:ext cx="7772400" cy="1470184"/>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362"/>
          </a:xfrm>
        </p:spPr>
        <p:txBody>
          <a:bodyPr/>
          <a:lstStyle>
            <a:lvl1pPr marL="0" indent="0" algn="ctr">
              <a:buNone/>
              <a:defRPr/>
            </a:lvl1pPr>
            <a:lvl2pPr marL="184617" indent="0" algn="ctr">
              <a:buNone/>
              <a:defRPr/>
            </a:lvl2pPr>
            <a:lvl3pPr marL="369235" indent="0" algn="ctr">
              <a:buNone/>
              <a:defRPr/>
            </a:lvl3pPr>
            <a:lvl4pPr marL="553852" indent="0" algn="ctr">
              <a:buNone/>
              <a:defRPr/>
            </a:lvl4pPr>
            <a:lvl5pPr marL="738469" indent="0" algn="ctr">
              <a:buNone/>
              <a:defRPr/>
            </a:lvl5pPr>
            <a:lvl6pPr marL="923087" indent="0" algn="ctr">
              <a:buNone/>
              <a:defRPr/>
            </a:lvl6pPr>
            <a:lvl7pPr marL="1107704" indent="0" algn="ctr">
              <a:buNone/>
              <a:defRPr/>
            </a:lvl7pPr>
            <a:lvl8pPr marL="1292322" indent="0" algn="ctr">
              <a:buNone/>
              <a:defRPr/>
            </a:lvl8pPr>
            <a:lvl9pPr marL="1476939"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1C1202C-7EB8-4CE9-9737-611765E520C1}" type="slidenum">
              <a:rPr lang="en-US"/>
              <a:pPr>
                <a:defRPr/>
              </a:pPr>
              <a:t>‹#›</a:t>
            </a:fld>
            <a:endParaRPr lang="en-US"/>
          </a:p>
        </p:txBody>
      </p:sp>
    </p:spTree>
    <p:extLst>
      <p:ext uri="{BB962C8B-B14F-4D97-AF65-F5344CB8AC3E}">
        <p14:creationId xmlns:p14="http://schemas.microsoft.com/office/powerpoint/2010/main" val="353297815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65F0A0-50A8-461D-BA18-36A9EC46D37B}" type="slidenum">
              <a:rPr lang="en-US"/>
              <a:pPr>
                <a:defRPr/>
              </a:pPr>
              <a:t>‹#›</a:t>
            </a:fld>
            <a:endParaRPr lang="en-US"/>
          </a:p>
        </p:txBody>
      </p:sp>
    </p:spTree>
    <p:extLst>
      <p:ext uri="{BB962C8B-B14F-4D97-AF65-F5344CB8AC3E}">
        <p14:creationId xmlns:p14="http://schemas.microsoft.com/office/powerpoint/2010/main" val="73258675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80"/>
            <a:ext cx="7772400" cy="1362313"/>
          </a:xfrm>
        </p:spPr>
        <p:txBody>
          <a:bodyPr anchor="t"/>
          <a:lstStyle>
            <a:lvl1pPr algn="l">
              <a:defRPr sz="1600" b="1" cap="all"/>
            </a:lvl1pPr>
          </a:lstStyle>
          <a:p>
            <a:r>
              <a:rPr lang="en-US"/>
              <a:t>Click to edit Master title style</a:t>
            </a:r>
          </a:p>
        </p:txBody>
      </p:sp>
      <p:sp>
        <p:nvSpPr>
          <p:cNvPr id="3" name="Text Placeholder 2"/>
          <p:cNvSpPr>
            <a:spLocks noGrp="1"/>
          </p:cNvSpPr>
          <p:nvPr>
            <p:ph type="body" idx="1"/>
          </p:nvPr>
        </p:nvSpPr>
        <p:spPr>
          <a:xfrm>
            <a:off x="722114" y="2906792"/>
            <a:ext cx="7772400" cy="1500188"/>
          </a:xfrm>
        </p:spPr>
        <p:txBody>
          <a:bodyPr anchor="b"/>
          <a:lstStyle>
            <a:lvl1pPr marL="0" indent="0">
              <a:buNone/>
              <a:defRPr sz="800"/>
            </a:lvl1pPr>
            <a:lvl2pPr marL="184617" indent="0">
              <a:buNone/>
              <a:defRPr sz="700"/>
            </a:lvl2pPr>
            <a:lvl3pPr marL="369235" indent="0">
              <a:buNone/>
              <a:defRPr sz="600"/>
            </a:lvl3pPr>
            <a:lvl4pPr marL="553852" indent="0">
              <a:buNone/>
              <a:defRPr sz="600"/>
            </a:lvl4pPr>
            <a:lvl5pPr marL="738469" indent="0">
              <a:buNone/>
              <a:defRPr sz="600"/>
            </a:lvl5pPr>
            <a:lvl6pPr marL="923087" indent="0">
              <a:buNone/>
              <a:defRPr sz="600"/>
            </a:lvl6pPr>
            <a:lvl7pPr marL="1107704" indent="0">
              <a:buNone/>
              <a:defRPr sz="600"/>
            </a:lvl7pPr>
            <a:lvl8pPr marL="1292322" indent="0">
              <a:buNone/>
              <a:defRPr sz="600"/>
            </a:lvl8pPr>
            <a:lvl9pPr marL="1476939" indent="0">
              <a:buNone/>
              <a:defRPr sz="6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A531250-FC24-4FC8-8124-62C84D08303B}" type="slidenum">
              <a:rPr lang="en-US"/>
              <a:pPr>
                <a:defRPr/>
              </a:pPr>
              <a:t>‹#›</a:t>
            </a:fld>
            <a:endParaRPr lang="en-US"/>
          </a:p>
        </p:txBody>
      </p:sp>
    </p:spTree>
    <p:extLst>
      <p:ext uri="{BB962C8B-B14F-4D97-AF65-F5344CB8AC3E}">
        <p14:creationId xmlns:p14="http://schemas.microsoft.com/office/powerpoint/2010/main" val="308071516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86225" cy="4525566"/>
          </a:xfrm>
        </p:spPr>
        <p:txBody>
          <a:bodyPr/>
          <a:lstStyle>
            <a:lvl1pPr>
              <a:defRPr sz="1100"/>
            </a:lvl1pPr>
            <a:lvl2pPr>
              <a:defRPr sz="10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1600200"/>
            <a:ext cx="4086225" cy="4525566"/>
          </a:xfrm>
        </p:spPr>
        <p:txBody>
          <a:bodyPr/>
          <a:lstStyle>
            <a:lvl1pPr>
              <a:defRPr sz="1100"/>
            </a:lvl1pPr>
            <a:lvl2pPr>
              <a:defRPr sz="1000"/>
            </a:lvl2pPr>
            <a:lvl3pPr>
              <a:defRPr sz="800"/>
            </a:lvl3pPr>
            <a:lvl4pPr>
              <a:defRPr sz="700"/>
            </a:lvl4pPr>
            <a:lvl5pPr>
              <a:defRPr sz="700"/>
            </a:lvl5pPr>
            <a:lvl6pPr>
              <a:defRPr sz="700"/>
            </a:lvl6pPr>
            <a:lvl7pPr>
              <a:defRPr sz="700"/>
            </a:lvl7pPr>
            <a:lvl8pPr>
              <a:defRPr sz="700"/>
            </a:lvl8pPr>
            <a:lvl9pPr>
              <a:defRPr sz="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0454CC5-9D52-4889-AAA5-F4F41E85B4AA}" type="slidenum">
              <a:rPr lang="en-US"/>
              <a:pPr>
                <a:defRPr/>
              </a:pPr>
              <a:t>‹#›</a:t>
            </a:fld>
            <a:endParaRPr lang="en-US"/>
          </a:p>
        </p:txBody>
      </p:sp>
    </p:spTree>
    <p:extLst>
      <p:ext uri="{BB962C8B-B14F-4D97-AF65-F5344CB8AC3E}">
        <p14:creationId xmlns:p14="http://schemas.microsoft.com/office/powerpoint/2010/main" val="38552070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92"/>
            <a:ext cx="4040386" cy="639365"/>
          </a:xfrm>
        </p:spPr>
        <p:txBody>
          <a:bodyPr anchor="b"/>
          <a:lstStyle>
            <a:lvl1pPr marL="0" indent="0">
              <a:buNone/>
              <a:defRPr sz="1000" b="1"/>
            </a:lvl1pPr>
            <a:lvl2pPr marL="184617" indent="0">
              <a:buNone/>
              <a:defRPr sz="800" b="1"/>
            </a:lvl2pPr>
            <a:lvl3pPr marL="369235" indent="0">
              <a:buNone/>
              <a:defRPr sz="700" b="1"/>
            </a:lvl3pPr>
            <a:lvl4pPr marL="553852" indent="0">
              <a:buNone/>
              <a:defRPr sz="600" b="1"/>
            </a:lvl4pPr>
            <a:lvl5pPr marL="738469" indent="0">
              <a:buNone/>
              <a:defRPr sz="600" b="1"/>
            </a:lvl5pPr>
            <a:lvl6pPr marL="923087" indent="0">
              <a:buNone/>
              <a:defRPr sz="600" b="1"/>
            </a:lvl6pPr>
            <a:lvl7pPr marL="1107704" indent="0">
              <a:buNone/>
              <a:defRPr sz="600" b="1"/>
            </a:lvl7pPr>
            <a:lvl8pPr marL="1292322" indent="0">
              <a:buNone/>
              <a:defRPr sz="600" b="1"/>
            </a:lvl8pPr>
            <a:lvl9pPr marL="1476939" indent="0">
              <a:buNone/>
              <a:defRPr sz="600" b="1"/>
            </a:lvl9pPr>
          </a:lstStyle>
          <a:p>
            <a:pPr lvl="0"/>
            <a:r>
              <a:rPr lang="en-US"/>
              <a:t>Click to edit Master text styles</a:t>
            </a:r>
          </a:p>
        </p:txBody>
      </p:sp>
      <p:sp>
        <p:nvSpPr>
          <p:cNvPr id="4" name="Content Placeholder 3"/>
          <p:cNvSpPr>
            <a:spLocks noGrp="1"/>
          </p:cNvSpPr>
          <p:nvPr>
            <p:ph sz="half" idx="2"/>
          </p:nvPr>
        </p:nvSpPr>
        <p:spPr>
          <a:xfrm>
            <a:off x="457200" y="2174557"/>
            <a:ext cx="4040386" cy="3951923"/>
          </a:xfrm>
        </p:spPr>
        <p:txBody>
          <a:bodyPr/>
          <a:lstStyle>
            <a:lvl1pPr>
              <a:defRPr sz="10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24" y="1535192"/>
            <a:ext cx="4041576" cy="639365"/>
          </a:xfrm>
        </p:spPr>
        <p:txBody>
          <a:bodyPr anchor="b"/>
          <a:lstStyle>
            <a:lvl1pPr marL="0" indent="0">
              <a:buNone/>
              <a:defRPr sz="1000" b="1"/>
            </a:lvl1pPr>
            <a:lvl2pPr marL="184617" indent="0">
              <a:buNone/>
              <a:defRPr sz="800" b="1"/>
            </a:lvl2pPr>
            <a:lvl3pPr marL="369235" indent="0">
              <a:buNone/>
              <a:defRPr sz="700" b="1"/>
            </a:lvl3pPr>
            <a:lvl4pPr marL="553852" indent="0">
              <a:buNone/>
              <a:defRPr sz="600" b="1"/>
            </a:lvl4pPr>
            <a:lvl5pPr marL="738469" indent="0">
              <a:buNone/>
              <a:defRPr sz="600" b="1"/>
            </a:lvl5pPr>
            <a:lvl6pPr marL="923087" indent="0">
              <a:buNone/>
              <a:defRPr sz="600" b="1"/>
            </a:lvl6pPr>
            <a:lvl7pPr marL="1107704" indent="0">
              <a:buNone/>
              <a:defRPr sz="600" b="1"/>
            </a:lvl7pPr>
            <a:lvl8pPr marL="1292322" indent="0">
              <a:buNone/>
              <a:defRPr sz="600" b="1"/>
            </a:lvl8pPr>
            <a:lvl9pPr marL="1476939" indent="0">
              <a:buNone/>
              <a:defRPr sz="600" b="1"/>
            </a:lvl9pPr>
          </a:lstStyle>
          <a:p>
            <a:pPr lvl="0"/>
            <a:r>
              <a:rPr lang="en-US"/>
              <a:t>Click to edit Master text styles</a:t>
            </a:r>
          </a:p>
        </p:txBody>
      </p:sp>
      <p:sp>
        <p:nvSpPr>
          <p:cNvPr id="6" name="Content Placeholder 5"/>
          <p:cNvSpPr>
            <a:spLocks noGrp="1"/>
          </p:cNvSpPr>
          <p:nvPr>
            <p:ph sz="quarter" idx="4"/>
          </p:nvPr>
        </p:nvSpPr>
        <p:spPr>
          <a:xfrm>
            <a:off x="4645224" y="2174557"/>
            <a:ext cx="4041576" cy="3951923"/>
          </a:xfrm>
        </p:spPr>
        <p:txBody>
          <a:bodyPr/>
          <a:lstStyle>
            <a:lvl1pPr>
              <a:defRPr sz="10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4B31399-88CA-4A5E-8D58-813A7D4178D6}" type="slidenum">
              <a:rPr lang="en-US"/>
              <a:pPr>
                <a:defRPr/>
              </a:pPr>
              <a:t>‹#›</a:t>
            </a:fld>
            <a:endParaRPr lang="en-US"/>
          </a:p>
        </p:txBody>
      </p:sp>
    </p:spTree>
    <p:extLst>
      <p:ext uri="{BB962C8B-B14F-4D97-AF65-F5344CB8AC3E}">
        <p14:creationId xmlns:p14="http://schemas.microsoft.com/office/powerpoint/2010/main" val="236714574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FE803A3-F520-4BFA-8BFC-31F81F7AB17D}" type="slidenum">
              <a:rPr lang="en-US"/>
              <a:pPr>
                <a:defRPr/>
              </a:pPr>
              <a:t>‹#›</a:t>
            </a:fld>
            <a:endParaRPr lang="en-US"/>
          </a:p>
        </p:txBody>
      </p:sp>
    </p:spTree>
    <p:extLst>
      <p:ext uri="{BB962C8B-B14F-4D97-AF65-F5344CB8AC3E}">
        <p14:creationId xmlns:p14="http://schemas.microsoft.com/office/powerpoint/2010/main" val="4656102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5EF5728-B7BF-4480-AAEE-60050FD09C55}" type="slidenum">
              <a:rPr lang="en-US"/>
              <a:pPr>
                <a:defRPr/>
              </a:pPr>
              <a:t>‹#›</a:t>
            </a:fld>
            <a:endParaRPr lang="en-US"/>
          </a:p>
        </p:txBody>
      </p:sp>
    </p:spTree>
    <p:extLst>
      <p:ext uri="{BB962C8B-B14F-4D97-AF65-F5344CB8AC3E}">
        <p14:creationId xmlns:p14="http://schemas.microsoft.com/office/powerpoint/2010/main" val="17098543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34E0A1-9EEC-4AFC-8D7F-5041234C9E26}"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1301584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114" cy="1162288"/>
          </a:xfrm>
        </p:spPr>
        <p:txBody>
          <a:bodyPr anchor="b"/>
          <a:lstStyle>
            <a:lvl1pPr algn="l">
              <a:defRPr sz="800" b="1"/>
            </a:lvl1pPr>
          </a:lstStyle>
          <a:p>
            <a:r>
              <a:rPr lang="en-US"/>
              <a:t>Click to edit Master title style</a:t>
            </a:r>
          </a:p>
        </p:txBody>
      </p:sp>
      <p:sp>
        <p:nvSpPr>
          <p:cNvPr id="3" name="Content Placeholder 2"/>
          <p:cNvSpPr>
            <a:spLocks noGrp="1"/>
          </p:cNvSpPr>
          <p:nvPr>
            <p:ph idx="1"/>
          </p:nvPr>
        </p:nvSpPr>
        <p:spPr>
          <a:xfrm>
            <a:off x="3574852" y="272891"/>
            <a:ext cx="5111948" cy="5853589"/>
          </a:xfrm>
        </p:spPr>
        <p:txBody>
          <a:bodyPr/>
          <a:lstStyle>
            <a:lvl1pPr>
              <a:defRPr sz="1300"/>
            </a:lvl1pPr>
            <a:lvl2pPr>
              <a:defRPr sz="1100"/>
            </a:lvl2pPr>
            <a:lvl3pPr>
              <a:defRPr sz="10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80"/>
            <a:ext cx="3008114" cy="4691300"/>
          </a:xfrm>
        </p:spPr>
        <p:txBody>
          <a:bodyPr/>
          <a:lstStyle>
            <a:lvl1pPr marL="0" indent="0">
              <a:buNone/>
              <a:defRPr sz="600"/>
            </a:lvl1pPr>
            <a:lvl2pPr marL="184617" indent="0">
              <a:buNone/>
              <a:defRPr sz="500"/>
            </a:lvl2pPr>
            <a:lvl3pPr marL="369235" indent="0">
              <a:buNone/>
              <a:defRPr sz="400"/>
            </a:lvl3pPr>
            <a:lvl4pPr marL="553852" indent="0">
              <a:buNone/>
              <a:defRPr sz="400"/>
            </a:lvl4pPr>
            <a:lvl5pPr marL="738469" indent="0">
              <a:buNone/>
              <a:defRPr sz="400"/>
            </a:lvl5pPr>
            <a:lvl6pPr marL="923087" indent="0">
              <a:buNone/>
              <a:defRPr sz="400"/>
            </a:lvl6pPr>
            <a:lvl7pPr marL="1107704" indent="0">
              <a:buNone/>
              <a:defRPr sz="400"/>
            </a:lvl7pPr>
            <a:lvl8pPr marL="1292322" indent="0">
              <a:buNone/>
              <a:defRPr sz="400"/>
            </a:lvl8pPr>
            <a:lvl9pPr marL="1476939" indent="0">
              <a:buNone/>
              <a:defRPr sz="4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F1ECA82-2990-4213-99F0-A17FB6021CB1}" type="slidenum">
              <a:rPr lang="en-US"/>
              <a:pPr>
                <a:defRPr/>
              </a:pPr>
              <a:t>‹#›</a:t>
            </a:fld>
            <a:endParaRPr lang="en-US"/>
          </a:p>
        </p:txBody>
      </p:sp>
    </p:spTree>
    <p:extLst>
      <p:ext uri="{BB962C8B-B14F-4D97-AF65-F5344CB8AC3E}">
        <p14:creationId xmlns:p14="http://schemas.microsoft.com/office/powerpoint/2010/main" val="32308031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500"/>
          </a:xfrm>
        </p:spPr>
        <p:txBody>
          <a:bodyPr anchor="b"/>
          <a:lstStyle>
            <a:lvl1pPr algn="l">
              <a:defRPr sz="800" b="1"/>
            </a:lvl1pPr>
          </a:lstStyle>
          <a:p>
            <a:r>
              <a:rPr lang="en-US"/>
              <a:t>Click to edit Master title style</a:t>
            </a:r>
          </a:p>
        </p:txBody>
      </p:sp>
      <p:sp>
        <p:nvSpPr>
          <p:cNvPr id="3" name="Picture Placeholder 2"/>
          <p:cNvSpPr>
            <a:spLocks noGrp="1"/>
          </p:cNvSpPr>
          <p:nvPr>
            <p:ph type="pic" idx="1"/>
          </p:nvPr>
        </p:nvSpPr>
        <p:spPr>
          <a:xfrm>
            <a:off x="1792486" y="612934"/>
            <a:ext cx="5486400" cy="4114800"/>
          </a:xfrm>
        </p:spPr>
        <p:txBody>
          <a:bodyPr/>
          <a:lstStyle>
            <a:lvl1pPr marL="0" indent="0">
              <a:buNone/>
              <a:defRPr sz="1300"/>
            </a:lvl1pPr>
            <a:lvl2pPr marL="184617" indent="0">
              <a:buNone/>
              <a:defRPr sz="1100"/>
            </a:lvl2pPr>
            <a:lvl3pPr marL="369235" indent="0">
              <a:buNone/>
              <a:defRPr sz="1000"/>
            </a:lvl3pPr>
            <a:lvl4pPr marL="553852" indent="0">
              <a:buNone/>
              <a:defRPr sz="800"/>
            </a:lvl4pPr>
            <a:lvl5pPr marL="738469" indent="0">
              <a:buNone/>
              <a:defRPr sz="800"/>
            </a:lvl5pPr>
            <a:lvl6pPr marL="923087" indent="0">
              <a:buNone/>
              <a:defRPr sz="800"/>
            </a:lvl6pPr>
            <a:lvl7pPr marL="1107704" indent="0">
              <a:buNone/>
              <a:defRPr sz="800"/>
            </a:lvl7pPr>
            <a:lvl8pPr marL="1292322" indent="0">
              <a:buNone/>
              <a:defRPr sz="800"/>
            </a:lvl8pPr>
            <a:lvl9pPr marL="1476939" indent="0">
              <a:buNone/>
              <a:defRPr sz="800"/>
            </a:lvl9pPr>
          </a:lstStyle>
          <a:p>
            <a:pPr lvl="0"/>
            <a:endParaRPr lang="en-US" noProof="0">
              <a:sym typeface="Calibri" charset="0"/>
            </a:endParaRPr>
          </a:p>
        </p:txBody>
      </p:sp>
      <p:sp>
        <p:nvSpPr>
          <p:cNvPr id="4" name="Text Placeholder 3"/>
          <p:cNvSpPr>
            <a:spLocks noGrp="1"/>
          </p:cNvSpPr>
          <p:nvPr>
            <p:ph type="body" sz="half" idx="2"/>
          </p:nvPr>
        </p:nvSpPr>
        <p:spPr>
          <a:xfrm>
            <a:off x="1792486" y="5367100"/>
            <a:ext cx="5486400" cy="805100"/>
          </a:xfrm>
        </p:spPr>
        <p:txBody>
          <a:bodyPr/>
          <a:lstStyle>
            <a:lvl1pPr marL="0" indent="0">
              <a:buNone/>
              <a:defRPr sz="600"/>
            </a:lvl1pPr>
            <a:lvl2pPr marL="184617" indent="0">
              <a:buNone/>
              <a:defRPr sz="500"/>
            </a:lvl2pPr>
            <a:lvl3pPr marL="369235" indent="0">
              <a:buNone/>
              <a:defRPr sz="400"/>
            </a:lvl3pPr>
            <a:lvl4pPr marL="553852" indent="0">
              <a:buNone/>
              <a:defRPr sz="400"/>
            </a:lvl4pPr>
            <a:lvl5pPr marL="738469" indent="0">
              <a:buNone/>
              <a:defRPr sz="400"/>
            </a:lvl5pPr>
            <a:lvl6pPr marL="923087" indent="0">
              <a:buNone/>
              <a:defRPr sz="400"/>
            </a:lvl6pPr>
            <a:lvl7pPr marL="1107704" indent="0">
              <a:buNone/>
              <a:defRPr sz="400"/>
            </a:lvl7pPr>
            <a:lvl8pPr marL="1292322" indent="0">
              <a:buNone/>
              <a:defRPr sz="400"/>
            </a:lvl8pPr>
            <a:lvl9pPr marL="1476939" indent="0">
              <a:buNone/>
              <a:defRPr sz="4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5165534-F94A-4E6D-9AA5-B7D719F212AC}" type="slidenum">
              <a:rPr lang="en-US"/>
              <a:pPr>
                <a:defRPr/>
              </a:pPr>
              <a:t>‹#›</a:t>
            </a:fld>
            <a:endParaRPr lang="en-US"/>
          </a:p>
        </p:txBody>
      </p:sp>
    </p:spTree>
    <p:extLst>
      <p:ext uri="{BB962C8B-B14F-4D97-AF65-F5344CB8AC3E}">
        <p14:creationId xmlns:p14="http://schemas.microsoft.com/office/powerpoint/2010/main" val="32465498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4F1FFE5-7BC8-496D-8FCC-12D3E0E47D74}" type="slidenum">
              <a:rPr lang="en-US"/>
              <a:pPr>
                <a:defRPr/>
              </a:pPr>
              <a:t>‹#›</a:t>
            </a:fld>
            <a:endParaRPr lang="en-US"/>
          </a:p>
        </p:txBody>
      </p:sp>
    </p:spTree>
    <p:extLst>
      <p:ext uri="{BB962C8B-B14F-4D97-AF65-F5344CB8AC3E}">
        <p14:creationId xmlns:p14="http://schemas.microsoft.com/office/powerpoint/2010/main" val="36555168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320"/>
            <a:ext cx="2057400" cy="58514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320"/>
            <a:ext cx="6115050" cy="58514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DCBFF87-7D92-4D9C-9BFF-C4C8294A755E}" type="slidenum">
              <a:rPr lang="en-US"/>
              <a:pPr>
                <a:defRPr/>
              </a:pPr>
              <a:t>‹#›</a:t>
            </a:fld>
            <a:endParaRPr lang="en-US"/>
          </a:p>
        </p:txBody>
      </p:sp>
    </p:spTree>
    <p:extLst>
      <p:ext uri="{BB962C8B-B14F-4D97-AF65-F5344CB8AC3E}">
        <p14:creationId xmlns:p14="http://schemas.microsoft.com/office/powerpoint/2010/main" val="17083043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078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648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13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279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070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58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34E0A1-9EEC-4AFC-8D7F-5041234C9E26}"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3717081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423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351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60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733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67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34E0A1-9EEC-4AFC-8D7F-5041234C9E26}"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182305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34E0A1-9EEC-4AFC-8D7F-5041234C9E26}"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404658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4E0A1-9EEC-4AFC-8D7F-5041234C9E26}"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331705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4E0A1-9EEC-4AFC-8D7F-5041234C9E26}"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2142981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34E0A1-9EEC-4AFC-8D7F-5041234C9E26}"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B638B-518D-4868-9A07-AFDB42ACBC77}" type="slidenum">
              <a:rPr lang="en-US" smtClean="0"/>
              <a:t>‹#›</a:t>
            </a:fld>
            <a:endParaRPr lang="en-US"/>
          </a:p>
        </p:txBody>
      </p:sp>
    </p:spTree>
    <p:extLst>
      <p:ext uri="{BB962C8B-B14F-4D97-AF65-F5344CB8AC3E}">
        <p14:creationId xmlns:p14="http://schemas.microsoft.com/office/powerpoint/2010/main" val="2554232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4E0A1-9EEC-4AFC-8D7F-5041234C9E26}" type="datetimeFigureOut">
              <a:rPr lang="en-US" smtClean="0"/>
              <a:t>8/16/2023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B638B-518D-4868-9A07-AFDB42ACBC77}" type="slidenum">
              <a:rPr lang="en-US" smtClean="0"/>
              <a:t>‹#›</a:t>
            </a:fld>
            <a:endParaRPr lang="en-US"/>
          </a:p>
        </p:txBody>
      </p:sp>
    </p:spTree>
    <p:extLst>
      <p:ext uri="{BB962C8B-B14F-4D97-AF65-F5344CB8AC3E}">
        <p14:creationId xmlns:p14="http://schemas.microsoft.com/office/powerpoint/2010/main" val="323009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85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27432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15385" tIns="15385" rIns="15385" bIns="15385"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457200" y="1600200"/>
            <a:ext cx="8229600" cy="4525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15385" tIns="15385" rIns="15385" bIns="15385"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8527852" y="6504385"/>
            <a:ext cx="158948" cy="217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36923" tIns="18462" rIns="36923" bIns="18462" numCol="1" anchor="ctr" anchorCtr="0" compatLnSpc="1">
            <a:prstTxWarp prst="textNoShape">
              <a:avLst/>
            </a:prstTxWarp>
          </a:bodyPr>
          <a:lstStyle>
            <a:lvl1pPr algn="r" eaLnBrk="1" hangingPunct="1">
              <a:defRPr sz="1000">
                <a:solidFill>
                  <a:srgbClr val="878787"/>
                </a:solidFill>
                <a:latin typeface="Calibri" pitchFamily="34" charset="0"/>
                <a:ea typeface="MS PGothic" pitchFamily="34" charset="-128"/>
                <a:sym typeface="Calibri" pitchFamily="34" charset="0"/>
              </a:defRPr>
            </a:lvl1pPr>
            <a:lvl2pPr marL="300003" indent="-115386" eaLnBrk="0" hangingPunct="0">
              <a:defRPr sz="2600">
                <a:solidFill>
                  <a:srgbClr val="595650"/>
                </a:solidFill>
                <a:latin typeface="Baskerville" charset="0"/>
                <a:ea typeface="ヒラギノ明朝 ProN W3" charset="-128"/>
                <a:sym typeface="Baskerville" charset="0"/>
              </a:defRPr>
            </a:lvl2pPr>
            <a:lvl3pPr marL="461543" indent="-92309" eaLnBrk="0" hangingPunct="0">
              <a:defRPr sz="2600">
                <a:solidFill>
                  <a:srgbClr val="595650"/>
                </a:solidFill>
                <a:latin typeface="Baskerville" charset="0"/>
                <a:ea typeface="ヒラギノ明朝 ProN W3" charset="-128"/>
                <a:sym typeface="Baskerville" charset="0"/>
              </a:defRPr>
            </a:lvl3pPr>
            <a:lvl4pPr marL="646161" indent="-92309" eaLnBrk="0" hangingPunct="0">
              <a:defRPr sz="2600">
                <a:solidFill>
                  <a:srgbClr val="595650"/>
                </a:solidFill>
                <a:latin typeface="Baskerville" charset="0"/>
                <a:ea typeface="ヒラギノ明朝 ProN W3" charset="-128"/>
                <a:sym typeface="Baskerville" charset="0"/>
              </a:defRPr>
            </a:lvl4pPr>
            <a:lvl5pPr marL="830778" indent="-92309" eaLnBrk="0" hangingPunct="0">
              <a:defRPr sz="2600">
                <a:solidFill>
                  <a:srgbClr val="595650"/>
                </a:solidFill>
                <a:latin typeface="Baskerville" charset="0"/>
                <a:ea typeface="ヒラギノ明朝 ProN W3" charset="-128"/>
                <a:sym typeface="Baskerville" charset="0"/>
              </a:defRPr>
            </a:lvl5pPr>
            <a:lvl6pPr marL="1015395" indent="-92309" algn="ctr" eaLnBrk="0" fontAlgn="base" hangingPunct="0">
              <a:spcBef>
                <a:spcPct val="0"/>
              </a:spcBef>
              <a:spcAft>
                <a:spcPct val="0"/>
              </a:spcAft>
              <a:defRPr sz="2600">
                <a:solidFill>
                  <a:srgbClr val="595650"/>
                </a:solidFill>
                <a:latin typeface="Baskerville" charset="0"/>
                <a:ea typeface="ヒラギノ明朝 ProN W3" charset="-128"/>
                <a:sym typeface="Baskerville" charset="0"/>
              </a:defRPr>
            </a:lvl6pPr>
            <a:lvl7pPr marL="1200013" indent="-92309" algn="ctr" eaLnBrk="0" fontAlgn="base" hangingPunct="0">
              <a:spcBef>
                <a:spcPct val="0"/>
              </a:spcBef>
              <a:spcAft>
                <a:spcPct val="0"/>
              </a:spcAft>
              <a:defRPr sz="2600">
                <a:solidFill>
                  <a:srgbClr val="595650"/>
                </a:solidFill>
                <a:latin typeface="Baskerville" charset="0"/>
                <a:ea typeface="ヒラギノ明朝 ProN W3" charset="-128"/>
                <a:sym typeface="Baskerville" charset="0"/>
              </a:defRPr>
            </a:lvl7pPr>
            <a:lvl8pPr marL="1384630" indent="-92309" algn="ctr" eaLnBrk="0" fontAlgn="base" hangingPunct="0">
              <a:spcBef>
                <a:spcPct val="0"/>
              </a:spcBef>
              <a:spcAft>
                <a:spcPct val="0"/>
              </a:spcAft>
              <a:defRPr sz="2600">
                <a:solidFill>
                  <a:srgbClr val="595650"/>
                </a:solidFill>
                <a:latin typeface="Baskerville" charset="0"/>
                <a:ea typeface="ヒラギノ明朝 ProN W3" charset="-128"/>
                <a:sym typeface="Baskerville" charset="0"/>
              </a:defRPr>
            </a:lvl8pPr>
            <a:lvl9pPr marL="1569248" indent="-92309" algn="ctr" eaLnBrk="0" fontAlgn="base" hangingPunct="0">
              <a:spcBef>
                <a:spcPct val="0"/>
              </a:spcBef>
              <a:spcAft>
                <a:spcPct val="0"/>
              </a:spcAft>
              <a:defRPr sz="2600">
                <a:solidFill>
                  <a:srgbClr val="595650"/>
                </a:solidFill>
                <a:latin typeface="Baskerville" charset="0"/>
                <a:ea typeface="ヒラギノ明朝 ProN W3" charset="-128"/>
                <a:sym typeface="Baskerville" charset="0"/>
              </a:defRPr>
            </a:lvl9pPr>
          </a:lstStyle>
          <a:p>
            <a:pPr fontAlgn="base">
              <a:spcBef>
                <a:spcPct val="0"/>
              </a:spcBef>
              <a:spcAft>
                <a:spcPct val="0"/>
              </a:spcAft>
              <a:defRPr/>
            </a:pPr>
            <a:fld id="{CCA069C6-4B18-4EFD-8E2C-88F9638A9C3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432681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rtl="0" eaLnBrk="0" fontAlgn="base" hangingPunct="0">
        <a:spcBef>
          <a:spcPct val="0"/>
        </a:spcBef>
        <a:spcAft>
          <a:spcPct val="0"/>
        </a:spcAft>
        <a:defRPr sz="3900">
          <a:solidFill>
            <a:schemeClr val="tx1"/>
          </a:solidFill>
          <a:latin typeface="+mj-lt"/>
          <a:ea typeface="+mj-ea"/>
          <a:cs typeface="+mj-cs"/>
          <a:sym typeface="Calibri" pitchFamily="34" charset="0"/>
        </a:defRPr>
      </a:lvl1pPr>
      <a:lvl2pPr algn="ctr" rtl="0" eaLnBrk="0" fontAlgn="base" hangingPunct="0">
        <a:spcBef>
          <a:spcPct val="0"/>
        </a:spcBef>
        <a:spcAft>
          <a:spcPct val="0"/>
        </a:spcAft>
        <a:defRPr sz="3900">
          <a:solidFill>
            <a:schemeClr val="tx1"/>
          </a:solidFill>
          <a:latin typeface="Calibri" charset="0"/>
          <a:ea typeface="ヒラギノ角ゴ ProN W3" charset="0"/>
          <a:cs typeface="ヒラギノ角ゴ ProN W3" charset="0"/>
          <a:sym typeface="Calibri" pitchFamily="34" charset="0"/>
        </a:defRPr>
      </a:lvl2pPr>
      <a:lvl3pPr algn="ctr" rtl="0" eaLnBrk="0" fontAlgn="base" hangingPunct="0">
        <a:spcBef>
          <a:spcPct val="0"/>
        </a:spcBef>
        <a:spcAft>
          <a:spcPct val="0"/>
        </a:spcAft>
        <a:defRPr sz="3900">
          <a:solidFill>
            <a:schemeClr val="tx1"/>
          </a:solidFill>
          <a:latin typeface="Calibri" charset="0"/>
          <a:ea typeface="ヒラギノ角ゴ ProN W3" charset="0"/>
          <a:cs typeface="ヒラギノ角ゴ ProN W3" charset="0"/>
          <a:sym typeface="Calibri" pitchFamily="34" charset="0"/>
        </a:defRPr>
      </a:lvl3pPr>
      <a:lvl4pPr algn="ctr" rtl="0" eaLnBrk="0" fontAlgn="base" hangingPunct="0">
        <a:spcBef>
          <a:spcPct val="0"/>
        </a:spcBef>
        <a:spcAft>
          <a:spcPct val="0"/>
        </a:spcAft>
        <a:defRPr sz="3900">
          <a:solidFill>
            <a:schemeClr val="tx1"/>
          </a:solidFill>
          <a:latin typeface="Calibri" charset="0"/>
          <a:ea typeface="ヒラギノ角ゴ ProN W3" charset="0"/>
          <a:cs typeface="ヒラギノ角ゴ ProN W3" charset="0"/>
          <a:sym typeface="Calibri" pitchFamily="34" charset="0"/>
        </a:defRPr>
      </a:lvl4pPr>
      <a:lvl5pPr algn="ctr" rtl="0" eaLnBrk="0" fontAlgn="base" hangingPunct="0">
        <a:spcBef>
          <a:spcPct val="0"/>
        </a:spcBef>
        <a:spcAft>
          <a:spcPct val="0"/>
        </a:spcAft>
        <a:defRPr sz="3900">
          <a:solidFill>
            <a:schemeClr val="tx1"/>
          </a:solidFill>
          <a:latin typeface="Calibri" charset="0"/>
          <a:ea typeface="ヒラギノ角ゴ ProN W3" charset="0"/>
          <a:cs typeface="ヒラギノ角ゴ ProN W3" charset="0"/>
          <a:sym typeface="Calibri" pitchFamily="34" charset="0"/>
        </a:defRPr>
      </a:lvl5pPr>
      <a:lvl6pPr marL="184617" algn="ctr" rtl="0" fontAlgn="base">
        <a:spcBef>
          <a:spcPct val="0"/>
        </a:spcBef>
        <a:spcAft>
          <a:spcPct val="0"/>
        </a:spcAft>
        <a:defRPr sz="3900">
          <a:solidFill>
            <a:schemeClr val="tx1"/>
          </a:solidFill>
          <a:latin typeface="Calibri" charset="0"/>
          <a:ea typeface="ヒラギノ角ゴ ProN W3" charset="0"/>
          <a:cs typeface="ヒラギノ角ゴ ProN W3" charset="0"/>
          <a:sym typeface="Calibri" charset="0"/>
        </a:defRPr>
      </a:lvl6pPr>
      <a:lvl7pPr marL="369235" algn="ctr" rtl="0" fontAlgn="base">
        <a:spcBef>
          <a:spcPct val="0"/>
        </a:spcBef>
        <a:spcAft>
          <a:spcPct val="0"/>
        </a:spcAft>
        <a:defRPr sz="3900">
          <a:solidFill>
            <a:schemeClr val="tx1"/>
          </a:solidFill>
          <a:latin typeface="Calibri" charset="0"/>
          <a:ea typeface="ヒラギノ角ゴ ProN W3" charset="0"/>
          <a:cs typeface="ヒラギノ角ゴ ProN W3" charset="0"/>
          <a:sym typeface="Calibri" charset="0"/>
        </a:defRPr>
      </a:lvl7pPr>
      <a:lvl8pPr marL="553852" algn="ctr" rtl="0" fontAlgn="base">
        <a:spcBef>
          <a:spcPct val="0"/>
        </a:spcBef>
        <a:spcAft>
          <a:spcPct val="0"/>
        </a:spcAft>
        <a:defRPr sz="3900">
          <a:solidFill>
            <a:schemeClr val="tx1"/>
          </a:solidFill>
          <a:latin typeface="Calibri" charset="0"/>
          <a:ea typeface="ヒラギノ角ゴ ProN W3" charset="0"/>
          <a:cs typeface="ヒラギノ角ゴ ProN W3" charset="0"/>
          <a:sym typeface="Calibri" charset="0"/>
        </a:defRPr>
      </a:lvl8pPr>
      <a:lvl9pPr marL="738469" algn="ctr" rtl="0" fontAlgn="base">
        <a:spcBef>
          <a:spcPct val="0"/>
        </a:spcBef>
        <a:spcAft>
          <a:spcPct val="0"/>
        </a:spcAft>
        <a:defRPr sz="3900">
          <a:solidFill>
            <a:schemeClr val="tx1"/>
          </a:solidFill>
          <a:latin typeface="Calibri" charset="0"/>
          <a:ea typeface="ヒラギノ角ゴ ProN W3" charset="0"/>
          <a:cs typeface="ヒラギノ角ゴ ProN W3" charset="0"/>
          <a:sym typeface="Calibri" charset="0"/>
        </a:defRPr>
      </a:lvl9pPr>
    </p:titleStyle>
    <p:bodyStyle>
      <a:lvl1pPr marL="138463" indent="-138463" algn="l" rtl="0" eaLnBrk="0" fontAlgn="base" hangingPunct="0">
        <a:spcBef>
          <a:spcPts val="686"/>
        </a:spcBef>
        <a:spcAft>
          <a:spcPct val="0"/>
        </a:spcAft>
        <a:buClr>
          <a:srgbClr val="000000"/>
        </a:buClr>
        <a:buSzPct val="100000"/>
        <a:buFont typeface="Arial" pitchFamily="34" charset="0"/>
        <a:buChar char="•"/>
        <a:defRPr sz="2800">
          <a:solidFill>
            <a:schemeClr val="tx1"/>
          </a:solidFill>
          <a:latin typeface="+mn-lt"/>
          <a:ea typeface="+mn-ea"/>
          <a:cs typeface="+mn-cs"/>
          <a:sym typeface="Calibri" pitchFamily="34" charset="0"/>
        </a:defRPr>
      </a:lvl1pPr>
      <a:lvl2pPr marL="284618" indent="-115386" algn="l" rtl="0" eaLnBrk="0" fontAlgn="base" hangingPunct="0">
        <a:spcBef>
          <a:spcPts val="606"/>
        </a:spcBef>
        <a:spcAft>
          <a:spcPct val="0"/>
        </a:spcAft>
        <a:buClr>
          <a:srgbClr val="000000"/>
        </a:buClr>
        <a:buSzPct val="100000"/>
        <a:buFont typeface="Arial" pitchFamily="34" charset="0"/>
        <a:buChar char="–"/>
        <a:defRPr sz="2500">
          <a:solidFill>
            <a:schemeClr val="tx1"/>
          </a:solidFill>
          <a:latin typeface="+mn-lt"/>
          <a:ea typeface="+mn-ea"/>
          <a:cs typeface="+mn-cs"/>
          <a:sym typeface="Calibri" pitchFamily="34" charset="0"/>
        </a:defRPr>
      </a:lvl2pPr>
      <a:lvl3pPr marL="446159" indent="-92309" algn="l" rtl="0" eaLnBrk="0" fontAlgn="base" hangingPunct="0">
        <a:spcBef>
          <a:spcPts val="525"/>
        </a:spcBef>
        <a:spcAft>
          <a:spcPct val="0"/>
        </a:spcAft>
        <a:buClr>
          <a:srgbClr val="000000"/>
        </a:buClr>
        <a:buSzPct val="100000"/>
        <a:buFont typeface="Arial" pitchFamily="34" charset="0"/>
        <a:buChar char="•"/>
        <a:defRPr sz="2100">
          <a:solidFill>
            <a:schemeClr val="tx1"/>
          </a:solidFill>
          <a:latin typeface="+mn-lt"/>
          <a:ea typeface="+mn-ea"/>
          <a:cs typeface="+mn-cs"/>
          <a:sym typeface="Calibri" pitchFamily="34" charset="0"/>
        </a:defRPr>
      </a:lvl3pPr>
      <a:lvl4pPr marL="630776" indent="-92309" algn="l" rtl="0" eaLnBrk="0" fontAlgn="base" hangingPunct="0">
        <a:spcBef>
          <a:spcPts val="444"/>
        </a:spcBef>
        <a:spcAft>
          <a:spcPct val="0"/>
        </a:spcAft>
        <a:buClr>
          <a:srgbClr val="000000"/>
        </a:buClr>
        <a:buSzPct val="100000"/>
        <a:buFont typeface="Arial" pitchFamily="34" charset="0"/>
        <a:buChar char="–"/>
        <a:defRPr sz="1800">
          <a:solidFill>
            <a:schemeClr val="tx1"/>
          </a:solidFill>
          <a:latin typeface="+mn-lt"/>
          <a:ea typeface="+mn-ea"/>
          <a:cs typeface="+mn-cs"/>
          <a:sym typeface="Calibri" pitchFamily="34" charset="0"/>
        </a:defRPr>
      </a:lvl4pPr>
      <a:lvl5pPr marL="815393" indent="-92309" algn="l" rtl="0" eaLnBrk="0" fontAlgn="base" hangingPunct="0">
        <a:spcBef>
          <a:spcPts val="444"/>
        </a:spcBef>
        <a:spcAft>
          <a:spcPct val="0"/>
        </a:spcAft>
        <a:buClr>
          <a:srgbClr val="000000"/>
        </a:buClr>
        <a:buSzPct val="100000"/>
        <a:buFont typeface="Arial" pitchFamily="34" charset="0"/>
        <a:buChar char="»"/>
        <a:defRPr sz="1800">
          <a:solidFill>
            <a:schemeClr val="tx1"/>
          </a:solidFill>
          <a:latin typeface="+mn-lt"/>
          <a:ea typeface="+mn-ea"/>
          <a:cs typeface="+mn-cs"/>
          <a:sym typeface="Calibri" pitchFamily="34" charset="0"/>
        </a:defRPr>
      </a:lvl5pPr>
      <a:lvl6pPr marL="1000011" indent="-92309" algn="l" rtl="0" fontAlgn="base">
        <a:spcBef>
          <a:spcPts val="444"/>
        </a:spcBef>
        <a:spcAft>
          <a:spcPct val="0"/>
        </a:spcAft>
        <a:buClr>
          <a:srgbClr val="000000"/>
        </a:buClr>
        <a:buSzPct val="100000"/>
        <a:buFont typeface="Arial" charset="0"/>
        <a:buChar char="»"/>
        <a:defRPr sz="1800">
          <a:solidFill>
            <a:schemeClr val="tx1"/>
          </a:solidFill>
          <a:latin typeface="+mn-lt"/>
          <a:ea typeface="+mn-ea"/>
          <a:cs typeface="+mn-cs"/>
          <a:sym typeface="Calibri" charset="0"/>
        </a:defRPr>
      </a:lvl6pPr>
      <a:lvl7pPr marL="1184628" indent="-92309" algn="l" rtl="0" fontAlgn="base">
        <a:spcBef>
          <a:spcPts val="444"/>
        </a:spcBef>
        <a:spcAft>
          <a:spcPct val="0"/>
        </a:spcAft>
        <a:buClr>
          <a:srgbClr val="000000"/>
        </a:buClr>
        <a:buSzPct val="100000"/>
        <a:buFont typeface="Arial" charset="0"/>
        <a:buChar char="»"/>
        <a:defRPr sz="1800">
          <a:solidFill>
            <a:schemeClr val="tx1"/>
          </a:solidFill>
          <a:latin typeface="+mn-lt"/>
          <a:ea typeface="+mn-ea"/>
          <a:cs typeface="+mn-cs"/>
          <a:sym typeface="Calibri" charset="0"/>
        </a:defRPr>
      </a:lvl7pPr>
      <a:lvl8pPr marL="1369245" indent="-92309" algn="l" rtl="0" fontAlgn="base">
        <a:spcBef>
          <a:spcPts val="444"/>
        </a:spcBef>
        <a:spcAft>
          <a:spcPct val="0"/>
        </a:spcAft>
        <a:buClr>
          <a:srgbClr val="000000"/>
        </a:buClr>
        <a:buSzPct val="100000"/>
        <a:buFont typeface="Arial" charset="0"/>
        <a:buChar char="»"/>
        <a:defRPr sz="1800">
          <a:solidFill>
            <a:schemeClr val="tx1"/>
          </a:solidFill>
          <a:latin typeface="+mn-lt"/>
          <a:ea typeface="+mn-ea"/>
          <a:cs typeface="+mn-cs"/>
          <a:sym typeface="Calibri" charset="0"/>
        </a:defRPr>
      </a:lvl8pPr>
      <a:lvl9pPr marL="1553863" indent="-92309" algn="l" rtl="0" fontAlgn="base">
        <a:spcBef>
          <a:spcPts val="444"/>
        </a:spcBef>
        <a:spcAft>
          <a:spcPct val="0"/>
        </a:spcAft>
        <a:buClr>
          <a:srgbClr val="000000"/>
        </a:buClr>
        <a:buSzPct val="100000"/>
        <a:buFont typeface="Arial" charset="0"/>
        <a:buChar char="»"/>
        <a:defRPr sz="1800">
          <a:solidFill>
            <a:schemeClr val="tx1"/>
          </a:solidFill>
          <a:latin typeface="+mn-lt"/>
          <a:ea typeface="+mn-ea"/>
          <a:cs typeface="+mn-cs"/>
          <a:sym typeface="Calibri" charset="0"/>
        </a:defRPr>
      </a:lvl9pPr>
    </p:bodyStyle>
    <p:otherStyle>
      <a:defPPr>
        <a:defRPr lang="en-US"/>
      </a:defPPr>
      <a:lvl1pPr marL="0" algn="l" defTabSz="184617" rtl="0" eaLnBrk="1" latinLnBrk="0" hangingPunct="1">
        <a:defRPr sz="700" kern="1200">
          <a:solidFill>
            <a:schemeClr val="tx1"/>
          </a:solidFill>
          <a:latin typeface="+mn-lt"/>
          <a:ea typeface="+mn-ea"/>
          <a:cs typeface="+mn-cs"/>
        </a:defRPr>
      </a:lvl1pPr>
      <a:lvl2pPr marL="184617" algn="l" defTabSz="184617" rtl="0" eaLnBrk="1" latinLnBrk="0" hangingPunct="1">
        <a:defRPr sz="700" kern="1200">
          <a:solidFill>
            <a:schemeClr val="tx1"/>
          </a:solidFill>
          <a:latin typeface="+mn-lt"/>
          <a:ea typeface="+mn-ea"/>
          <a:cs typeface="+mn-cs"/>
        </a:defRPr>
      </a:lvl2pPr>
      <a:lvl3pPr marL="369235" algn="l" defTabSz="184617" rtl="0" eaLnBrk="1" latinLnBrk="0" hangingPunct="1">
        <a:defRPr sz="700" kern="1200">
          <a:solidFill>
            <a:schemeClr val="tx1"/>
          </a:solidFill>
          <a:latin typeface="+mn-lt"/>
          <a:ea typeface="+mn-ea"/>
          <a:cs typeface="+mn-cs"/>
        </a:defRPr>
      </a:lvl3pPr>
      <a:lvl4pPr marL="553852" algn="l" defTabSz="184617" rtl="0" eaLnBrk="1" latinLnBrk="0" hangingPunct="1">
        <a:defRPr sz="700" kern="1200">
          <a:solidFill>
            <a:schemeClr val="tx1"/>
          </a:solidFill>
          <a:latin typeface="+mn-lt"/>
          <a:ea typeface="+mn-ea"/>
          <a:cs typeface="+mn-cs"/>
        </a:defRPr>
      </a:lvl4pPr>
      <a:lvl5pPr marL="738469" algn="l" defTabSz="184617" rtl="0" eaLnBrk="1" latinLnBrk="0" hangingPunct="1">
        <a:defRPr sz="700" kern="1200">
          <a:solidFill>
            <a:schemeClr val="tx1"/>
          </a:solidFill>
          <a:latin typeface="+mn-lt"/>
          <a:ea typeface="+mn-ea"/>
          <a:cs typeface="+mn-cs"/>
        </a:defRPr>
      </a:lvl5pPr>
      <a:lvl6pPr marL="923087" algn="l" defTabSz="184617" rtl="0" eaLnBrk="1" latinLnBrk="0" hangingPunct="1">
        <a:defRPr sz="700" kern="1200">
          <a:solidFill>
            <a:schemeClr val="tx1"/>
          </a:solidFill>
          <a:latin typeface="+mn-lt"/>
          <a:ea typeface="+mn-ea"/>
          <a:cs typeface="+mn-cs"/>
        </a:defRPr>
      </a:lvl6pPr>
      <a:lvl7pPr marL="1107704" algn="l" defTabSz="184617" rtl="0" eaLnBrk="1" latinLnBrk="0" hangingPunct="1">
        <a:defRPr sz="700" kern="1200">
          <a:solidFill>
            <a:schemeClr val="tx1"/>
          </a:solidFill>
          <a:latin typeface="+mn-lt"/>
          <a:ea typeface="+mn-ea"/>
          <a:cs typeface="+mn-cs"/>
        </a:defRPr>
      </a:lvl7pPr>
      <a:lvl8pPr marL="1292322" algn="l" defTabSz="184617" rtl="0" eaLnBrk="1" latinLnBrk="0" hangingPunct="1">
        <a:defRPr sz="700" kern="1200">
          <a:solidFill>
            <a:schemeClr val="tx1"/>
          </a:solidFill>
          <a:latin typeface="+mn-lt"/>
          <a:ea typeface="+mn-ea"/>
          <a:cs typeface="+mn-cs"/>
        </a:defRPr>
      </a:lvl8pPr>
      <a:lvl9pPr marL="1476939" algn="l" defTabSz="184617" rtl="0" eaLnBrk="1" latinLnBrk="0" hangingPunct="1">
        <a:defRPr sz="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32B5B-EF98-4719-B45D-433F62368A24}"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2C318-83C3-4188-9007-A69294301E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1783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etmuseum.org/toah/hd/phar/hd_phar.ht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etmuseum.org/toah/hd/phar/hd_phar.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thetorah.com/article/the-tabernacle-in-its-ancient-near-eastern-context" TargetMode="Externa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6.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4000" dirty="0">
                <a:latin typeface="Matura MT Script Capitals" pitchFamily="66" charset="0"/>
              </a:rPr>
              <a:t>Archaeology and the Exodus from Egypt</a:t>
            </a:r>
            <a:br>
              <a:rPr lang="en-US" dirty="0">
                <a:latin typeface="Matura MT Script Capitals" pitchFamily="66" charset="0"/>
              </a:rPr>
            </a:br>
            <a:r>
              <a:rPr lang="en-US" sz="1600" dirty="0">
                <a:latin typeface="Berlin Sans FB" panose="020E0602020502020306" pitchFamily="34" charset="0"/>
              </a:rPr>
              <a:t>Painting by Edward Poynter (1867)</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249" y="1371600"/>
            <a:ext cx="8967502" cy="3810000"/>
          </a:xfrm>
        </p:spPr>
      </p:pic>
    </p:spTree>
    <p:extLst>
      <p:ext uri="{BB962C8B-B14F-4D97-AF65-F5344CB8AC3E}">
        <p14:creationId xmlns:p14="http://schemas.microsoft.com/office/powerpoint/2010/main" val="2351713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a:latin typeface="Berlin Sans FB" panose="020E0602020502020306" pitchFamily="34" charset="0"/>
              </a:rPr>
              <a:t>Nahum </a:t>
            </a:r>
            <a:r>
              <a:rPr lang="en-US" sz="3600" dirty="0" err="1">
                <a:latin typeface="Berlin Sans FB" panose="020E0602020502020306" pitchFamily="34" charset="0"/>
              </a:rPr>
              <a:t>Sarna’s</a:t>
            </a:r>
            <a:r>
              <a:rPr lang="en-US" sz="3600" dirty="0">
                <a:latin typeface="Berlin Sans FB" panose="020E0602020502020306" pitchFamily="34" charset="0"/>
              </a:rPr>
              <a:t> Exposition on the Ten Plagues</a:t>
            </a:r>
          </a:p>
        </p:txBody>
      </p:sp>
      <p:sp>
        <p:nvSpPr>
          <p:cNvPr id="3" name="Content Placeholder 2"/>
          <p:cNvSpPr>
            <a:spLocks noGrp="1"/>
          </p:cNvSpPr>
          <p:nvPr>
            <p:ph idx="1"/>
          </p:nvPr>
        </p:nvSpPr>
        <p:spPr>
          <a:xfrm>
            <a:off x="228600" y="838200"/>
            <a:ext cx="6096000" cy="5867400"/>
          </a:xfrm>
        </p:spPr>
        <p:txBody>
          <a:bodyPr>
            <a:normAutofit fontScale="47500" lnSpcReduction="20000"/>
          </a:bodyPr>
          <a:lstStyle/>
          <a:p>
            <a:r>
              <a:rPr lang="en-US" dirty="0">
                <a:latin typeface="Berlin Sans FB" panose="020E0602020502020306" pitchFamily="34" charset="0"/>
              </a:rPr>
              <a:t>Water to Blood (7:14-25):  Heavy rainfall in Ethiopia (along the Blue Nile) caused catastrophic flooding, rather than the usual inundation of the Nile and swept huge amounts of tropical red earth into the river, causing it to turn red and the excessive amount of flagellates and bacteria killed fish and destroyed much of the river ecosystem (September)</a:t>
            </a:r>
          </a:p>
          <a:p>
            <a:r>
              <a:rPr lang="en-US" dirty="0">
                <a:latin typeface="Berlin Sans FB" panose="020E0602020502020306" pitchFamily="34" charset="0"/>
              </a:rPr>
              <a:t>Swarms of frogs (8:1-15) resulted from their moving away from the polluted Nile, but died from insect born disease from the rotting fish (September-October).</a:t>
            </a:r>
          </a:p>
          <a:p>
            <a:r>
              <a:rPr lang="en-US" dirty="0">
                <a:latin typeface="Berlin Sans FB" panose="020E0602020502020306" pitchFamily="34" charset="0"/>
              </a:rPr>
              <a:t>Gnats (or lice; 8:16-19):  Gnats may be the mosquitos infest the Nile Valley after flooding (October-November)</a:t>
            </a:r>
          </a:p>
          <a:p>
            <a:r>
              <a:rPr lang="en-US" dirty="0">
                <a:latin typeface="Berlin Sans FB" panose="020E0602020502020306" pitchFamily="34" charset="0"/>
              </a:rPr>
              <a:t>Swarms of Flies (Hebrews are spared; 8:20-32):  These are blood sucking flies that live in tropical, not Mediterranean climates and appear and vanish with no warning.</a:t>
            </a:r>
          </a:p>
          <a:p>
            <a:r>
              <a:rPr lang="en-US" dirty="0">
                <a:latin typeface="Berlin Sans FB" panose="020E0602020502020306" pitchFamily="34" charset="0"/>
              </a:rPr>
              <a:t>Plague upon Cattle (Hebrews are spared; 9:1-8):  The bacteria responsible for the death of the frogs killed livestock that were now able to graze in the flood plain (early January)</a:t>
            </a:r>
          </a:p>
          <a:p>
            <a:r>
              <a:rPr lang="en-US" dirty="0">
                <a:latin typeface="Berlin Sans FB" panose="020E0602020502020306" pitchFamily="34" charset="0"/>
              </a:rPr>
              <a:t>Boils on man and beast (9:8-12):  Possibly an outbreak of anthrax.</a:t>
            </a:r>
          </a:p>
          <a:p>
            <a:r>
              <a:rPr lang="en-US" dirty="0">
                <a:latin typeface="Berlin Sans FB" panose="020E0602020502020306" pitchFamily="34" charset="0"/>
              </a:rPr>
              <a:t>Hail, thunder and lightning (Hebrews are spared; 9:13-35):  Probably occurred in early February.</a:t>
            </a:r>
          </a:p>
          <a:p>
            <a:r>
              <a:rPr lang="en-US" dirty="0">
                <a:latin typeface="Berlin Sans FB" panose="020E0602020502020306" pitchFamily="34" charset="0"/>
              </a:rPr>
              <a:t>Plague of Locusts (10:1-20):  A rather common occurrence.  Locusts were blown by the east (sea) winds into Egypt from the north in March.</a:t>
            </a:r>
          </a:p>
          <a:p>
            <a:r>
              <a:rPr lang="en-US" dirty="0">
                <a:latin typeface="Berlin Sans FB" panose="020E0602020502020306" pitchFamily="34" charset="0"/>
              </a:rPr>
              <a:t>Three Days of thick Darkness (10:21-29):  This was possibly the first </a:t>
            </a:r>
            <a:r>
              <a:rPr lang="en-US" i="1" dirty="0" err="1">
                <a:latin typeface="Berlin Sans FB" panose="020E0602020502020306" pitchFamily="34" charset="0"/>
              </a:rPr>
              <a:t>khamsin</a:t>
            </a:r>
            <a:r>
              <a:rPr lang="en-US" i="1" dirty="0">
                <a:latin typeface="Berlin Sans FB" panose="020E0602020502020306" pitchFamily="34" charset="0"/>
              </a:rPr>
              <a:t> </a:t>
            </a:r>
            <a:r>
              <a:rPr lang="en-US" dirty="0">
                <a:latin typeface="Berlin Sans FB" panose="020E0602020502020306" pitchFamily="34" charset="0"/>
              </a:rPr>
              <a:t>of the year; a wind from the desert, dense with sand and dust in the aftermath of the previous plagues, that dramatically blocked sunlight, probably in early March.</a:t>
            </a:r>
          </a:p>
          <a:p>
            <a:r>
              <a:rPr lang="en-US" dirty="0">
                <a:latin typeface="Berlin Sans FB" panose="020E0602020502020306" pitchFamily="34" charset="0"/>
              </a:rPr>
              <a:t>The Death of the First Born (People and Cattle; 11:1-12:36) is clearly only a supernatural event!</a:t>
            </a:r>
          </a:p>
          <a:p>
            <a:endParaRPr lang="en-US" dirty="0">
              <a:latin typeface="Berlin Sans FB" panose="020E0602020502020306" pitchFamily="34" charset="0"/>
            </a:endParaRPr>
          </a:p>
          <a:p>
            <a:endParaRPr lang="en-US" dirty="0">
              <a:latin typeface="Berlin Sans FB" panose="020E0602020502020306" pitchFamily="34" charset="0"/>
            </a:endParaRPr>
          </a:p>
          <a:p>
            <a:endParaRPr lang="en-US" dirty="0">
              <a:latin typeface="Berlin Sans FB" panose="020E0602020502020306" pitchFamily="34" charset="0"/>
            </a:endParaRPr>
          </a:p>
          <a:p>
            <a:endParaRPr lang="en-US" dirty="0">
              <a:latin typeface="Berlin Sans FB" panose="020E0602020502020306" pitchFamily="34" charset="0"/>
            </a:endParaRPr>
          </a:p>
          <a:p>
            <a:endParaRPr lang="en-US" dirty="0">
              <a:latin typeface="Berlin Sans FB" panose="020E0602020502020306" pitchFamily="34" charset="0"/>
            </a:endParaRPr>
          </a:p>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589" y="812800"/>
            <a:ext cx="200850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49" r="3348"/>
          <a:stretch/>
        </p:blipFill>
        <p:spPr bwMode="auto">
          <a:xfrm>
            <a:off x="6719074" y="4024744"/>
            <a:ext cx="2087538" cy="2765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Matura MT Script Capitals" panose="03020802060602070202" pitchFamily="66" charset="0"/>
              </a:rPr>
              <a:t>When did the Exodus Occur?</a:t>
            </a:r>
          </a:p>
        </p:txBody>
      </p:sp>
      <p:sp>
        <p:nvSpPr>
          <p:cNvPr id="3" name="Content Placeholder 2"/>
          <p:cNvSpPr>
            <a:spLocks noGrp="1"/>
          </p:cNvSpPr>
          <p:nvPr>
            <p:ph idx="1"/>
          </p:nvPr>
        </p:nvSpPr>
        <p:spPr>
          <a:xfrm>
            <a:off x="228600" y="838200"/>
            <a:ext cx="8686800" cy="5791200"/>
          </a:xfrm>
        </p:spPr>
        <p:txBody>
          <a:bodyPr>
            <a:normAutofit fontScale="77500" lnSpcReduction="20000"/>
          </a:bodyPr>
          <a:lstStyle/>
          <a:p>
            <a:pPr marL="0" indent="0">
              <a:buNone/>
            </a:pPr>
            <a:r>
              <a:rPr lang="en-US" dirty="0">
                <a:latin typeface="Berlin Sans FB" panose="020E0602020502020306" pitchFamily="34" charset="0"/>
              </a:rPr>
              <a:t>Evidence for an </a:t>
            </a:r>
            <a:r>
              <a:rPr lang="en-US" u="sng" dirty="0">
                <a:latin typeface="Berlin Sans FB" panose="020E0602020502020306" pitchFamily="34" charset="0"/>
              </a:rPr>
              <a:t>Early Date</a:t>
            </a:r>
            <a:r>
              <a:rPr lang="en-US" dirty="0">
                <a:latin typeface="Berlin Sans FB" panose="020E0602020502020306" pitchFamily="34" charset="0"/>
              </a:rPr>
              <a:t> for the Exodus (ca. 1445 BC):</a:t>
            </a:r>
          </a:p>
          <a:p>
            <a:r>
              <a:rPr lang="en-US" dirty="0">
                <a:latin typeface="Berlin Sans FB" panose="020E0602020502020306" pitchFamily="34" charset="0"/>
              </a:rPr>
              <a:t>The date fits much better with biblical chronology, which notes a 430 year (Exodus 12:40-41) sojourn in Egypt before the Exodus</a:t>
            </a:r>
          </a:p>
          <a:p>
            <a:r>
              <a:rPr lang="en-US" dirty="0">
                <a:latin typeface="Berlin Sans FB" panose="020E0602020502020306" pitchFamily="34" charset="0"/>
              </a:rPr>
              <a:t>Moses has an 18</a:t>
            </a:r>
            <a:r>
              <a:rPr lang="en-US" baseline="30000" dirty="0">
                <a:latin typeface="Berlin Sans FB" panose="020E0602020502020306" pitchFamily="34" charset="0"/>
              </a:rPr>
              <a:t>th</a:t>
            </a:r>
            <a:r>
              <a:rPr lang="en-US" dirty="0">
                <a:latin typeface="Berlin Sans FB" panose="020E0602020502020306" pitchFamily="34" charset="0"/>
              </a:rPr>
              <a:t> dynastic name, which is a logical choice for a boy raised in the court of a pharaoh such as Ahmose or </a:t>
            </a:r>
            <a:r>
              <a:rPr lang="en-US" dirty="0" err="1">
                <a:latin typeface="Berlin Sans FB" panose="020E0602020502020306" pitchFamily="34" charset="0"/>
              </a:rPr>
              <a:t>Thutmoses</a:t>
            </a:r>
            <a:r>
              <a:rPr lang="en-US" dirty="0">
                <a:latin typeface="Berlin Sans FB" panose="020E0602020502020306" pitchFamily="34" charset="0"/>
              </a:rPr>
              <a:t>, but highly unlikely during the 19</a:t>
            </a:r>
            <a:r>
              <a:rPr lang="en-US" baseline="30000" dirty="0">
                <a:latin typeface="Berlin Sans FB" panose="020E0602020502020306" pitchFamily="34" charset="0"/>
              </a:rPr>
              <a:t>th</a:t>
            </a:r>
            <a:r>
              <a:rPr lang="en-US" dirty="0">
                <a:latin typeface="Berlin Sans FB" panose="020E0602020502020306" pitchFamily="34" charset="0"/>
              </a:rPr>
              <a:t> dynasty.</a:t>
            </a:r>
          </a:p>
          <a:p>
            <a:r>
              <a:rPr lang="en-US" dirty="0" err="1">
                <a:latin typeface="Berlin Sans FB" panose="020E0602020502020306" pitchFamily="34" charset="0"/>
              </a:rPr>
              <a:t>Thutmoses</a:t>
            </a:r>
            <a:r>
              <a:rPr lang="en-US" dirty="0">
                <a:latin typeface="Berlin Sans FB" panose="020E0602020502020306" pitchFamily="34" charset="0"/>
              </a:rPr>
              <a:t> III, the leading candidate for the early date pharaoh of the Exodus, was NOT succeeded by his oldest son!</a:t>
            </a:r>
          </a:p>
          <a:p>
            <a:r>
              <a:rPr lang="en-US" dirty="0">
                <a:latin typeface="Berlin Sans FB" panose="020E0602020502020306" pitchFamily="34" charset="0"/>
              </a:rPr>
              <a:t>Uncertainty in Egyptian Chronology allows for either </a:t>
            </a:r>
            <a:r>
              <a:rPr lang="en-US" dirty="0" err="1">
                <a:latin typeface="Berlin Sans FB" panose="020E0602020502020306" pitchFamily="34" charset="0"/>
              </a:rPr>
              <a:t>Thutmoses</a:t>
            </a:r>
            <a:r>
              <a:rPr lang="en-US" dirty="0">
                <a:latin typeface="Berlin Sans FB" panose="020E0602020502020306" pitchFamily="34" charset="0"/>
              </a:rPr>
              <a:t> III or Amenhotep II to be the pharaoh of the Exodus.  Both </a:t>
            </a:r>
            <a:r>
              <a:rPr lang="en-US" dirty="0" err="1">
                <a:latin typeface="Berlin Sans FB" panose="020E0602020502020306" pitchFamily="34" charset="0"/>
              </a:rPr>
              <a:t>Thutmoses</a:t>
            </a:r>
            <a:r>
              <a:rPr lang="en-US" dirty="0">
                <a:latin typeface="Berlin Sans FB" panose="020E0602020502020306" pitchFamily="34" charset="0"/>
              </a:rPr>
              <a:t> III and Amenhotep II launched multiple military campaigns into Canaan and farther north.  </a:t>
            </a:r>
            <a:r>
              <a:rPr lang="en-US" dirty="0" err="1">
                <a:latin typeface="Berlin Sans FB" panose="020E0602020502020306" pitchFamily="34" charset="0"/>
              </a:rPr>
              <a:t>Thutmoses</a:t>
            </a:r>
            <a:r>
              <a:rPr lang="en-US" dirty="0">
                <a:latin typeface="Berlin Sans FB" panose="020E0602020502020306" pitchFamily="34" charset="0"/>
              </a:rPr>
              <a:t> III was the most powerful Egyptian pharaoh in history and during his reign, the Egyptian empire enjoyed its greatest extent of rule.</a:t>
            </a:r>
          </a:p>
        </p:txBody>
      </p:sp>
    </p:spTree>
    <p:extLst>
      <p:ext uri="{BB962C8B-B14F-4D97-AF65-F5344CB8AC3E}">
        <p14:creationId xmlns:p14="http://schemas.microsoft.com/office/powerpoint/2010/main" val="219759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normAutofit fontScale="90000"/>
          </a:bodyPr>
          <a:lstStyle/>
          <a:p>
            <a:r>
              <a:rPr lang="en-US" dirty="0">
                <a:latin typeface="Berlin Sans FB" panose="020E0602020502020306" pitchFamily="34" charset="0"/>
              </a:rPr>
              <a:t>Pharaohs of the Eighteenth Dynasty </a:t>
            </a:r>
            <a:br>
              <a:rPr lang="en-US" dirty="0">
                <a:latin typeface="Berlin Sans FB" panose="020E0602020502020306" pitchFamily="34" charset="0"/>
              </a:rPr>
            </a:br>
            <a:r>
              <a:rPr lang="en-US" sz="1800" dirty="0">
                <a:latin typeface="Berlin Sans FB" panose="020E0602020502020306" pitchFamily="34" charset="0"/>
              </a:rPr>
              <a:t>ca. 1550–1295 B.C. </a:t>
            </a:r>
            <a:r>
              <a:rPr lang="en-US" sz="1800" dirty="0">
                <a:latin typeface="Berlin Sans FB" panose="020E0602020502020306" pitchFamily="34" charset="0"/>
                <a:hlinkClick r:id="rId2"/>
              </a:rPr>
              <a:t>https://www.metmuseum.org/toah/hd/phar/hd_phar.htm</a:t>
            </a:r>
            <a:r>
              <a:rPr lang="en-US" sz="1800" dirty="0">
                <a:latin typeface="Berlin Sans FB" panose="020E0602020502020306" pitchFamily="34" charset="0"/>
              </a:rPr>
              <a:t> </a:t>
            </a:r>
          </a:p>
        </p:txBody>
      </p:sp>
      <p:sp>
        <p:nvSpPr>
          <p:cNvPr id="3" name="Content Placeholder 2"/>
          <p:cNvSpPr>
            <a:spLocks noGrp="1"/>
          </p:cNvSpPr>
          <p:nvPr>
            <p:ph sz="half" idx="1"/>
          </p:nvPr>
        </p:nvSpPr>
        <p:spPr>
          <a:xfrm>
            <a:off x="228600" y="762000"/>
            <a:ext cx="4419600" cy="6019800"/>
          </a:xfrm>
        </p:spPr>
        <p:txBody>
          <a:bodyPr>
            <a:noAutofit/>
          </a:bodyPr>
          <a:lstStyle/>
          <a:p>
            <a:r>
              <a:rPr lang="en-US" sz="2400" dirty="0">
                <a:latin typeface="Berlin Sans FB" panose="020E0602020502020306" pitchFamily="34" charset="0"/>
              </a:rPr>
              <a:t>Ahmose:  ca. 1550–1525 B.C.</a:t>
            </a:r>
          </a:p>
          <a:p>
            <a:r>
              <a:rPr lang="en-US" sz="2400" dirty="0">
                <a:latin typeface="Berlin Sans FB" panose="020E0602020502020306" pitchFamily="34" charset="0"/>
              </a:rPr>
              <a:t>Amenhotep I:  ca. 1525–1504 B.C.</a:t>
            </a:r>
          </a:p>
          <a:p>
            <a:r>
              <a:rPr lang="en-US" sz="2400" dirty="0">
                <a:latin typeface="Berlin Sans FB" panose="020E0602020502020306" pitchFamily="34" charset="0"/>
              </a:rPr>
              <a:t>Thutmose I:  ca. 1504–1492 B.C.</a:t>
            </a:r>
          </a:p>
          <a:p>
            <a:r>
              <a:rPr lang="en-US" sz="2400" dirty="0">
                <a:latin typeface="Berlin Sans FB" panose="020E0602020502020306" pitchFamily="34" charset="0"/>
              </a:rPr>
              <a:t>Thutmose II:  ca. 1492–1479 B.C.</a:t>
            </a:r>
          </a:p>
          <a:p>
            <a:r>
              <a:rPr lang="en-US" sz="2400" dirty="0">
                <a:solidFill>
                  <a:srgbClr val="002060"/>
                </a:solidFill>
                <a:latin typeface="Berlin Sans FB" panose="020E0602020502020306" pitchFamily="34" charset="0"/>
              </a:rPr>
              <a:t>Thutmose III:  ca. 1479–1425 B.C.</a:t>
            </a:r>
          </a:p>
          <a:p>
            <a:r>
              <a:rPr lang="en-US" sz="2400" dirty="0">
                <a:solidFill>
                  <a:srgbClr val="002060"/>
                </a:solidFill>
                <a:latin typeface="Berlin Sans FB" panose="020E0602020502020306" pitchFamily="34" charset="0"/>
              </a:rPr>
              <a:t>Hatshepsut (as regent):  ca. 1479–1473 B.C.</a:t>
            </a:r>
          </a:p>
          <a:p>
            <a:r>
              <a:rPr lang="en-US" sz="2400" dirty="0">
                <a:solidFill>
                  <a:srgbClr val="002060"/>
                </a:solidFill>
                <a:latin typeface="Berlin Sans FB" panose="020E0602020502020306" pitchFamily="34" charset="0"/>
              </a:rPr>
              <a:t>Hatshepsut:  ca. 1473–1458 B.C.</a:t>
            </a:r>
          </a:p>
          <a:p>
            <a:r>
              <a:rPr lang="en-US" sz="2400" dirty="0">
                <a:solidFill>
                  <a:srgbClr val="002060"/>
                </a:solidFill>
                <a:latin typeface="Berlin Sans FB" panose="020E0602020502020306" pitchFamily="34" charset="0"/>
              </a:rPr>
              <a:t>Amenhotep II:  ca. 1427–1400 B.C.</a:t>
            </a:r>
          </a:p>
        </p:txBody>
      </p:sp>
      <p:sp>
        <p:nvSpPr>
          <p:cNvPr id="5" name="Content Placeholder 4"/>
          <p:cNvSpPr>
            <a:spLocks noGrp="1"/>
          </p:cNvSpPr>
          <p:nvPr>
            <p:ph sz="half" idx="2"/>
          </p:nvPr>
        </p:nvSpPr>
        <p:spPr>
          <a:xfrm>
            <a:off x="4648200" y="762000"/>
            <a:ext cx="4495800" cy="6096000"/>
          </a:xfrm>
        </p:spPr>
        <p:txBody>
          <a:bodyPr>
            <a:noAutofit/>
          </a:bodyPr>
          <a:lstStyle/>
          <a:p>
            <a:r>
              <a:rPr lang="en-US" sz="2400" dirty="0">
                <a:solidFill>
                  <a:srgbClr val="002060"/>
                </a:solidFill>
                <a:latin typeface="Berlin Sans FB" panose="020E0602020502020306" pitchFamily="34" charset="0"/>
              </a:rPr>
              <a:t>Thutmose IV:  ca. 1400–1390 B.C.</a:t>
            </a:r>
          </a:p>
          <a:p>
            <a:r>
              <a:rPr lang="en-US" sz="2400" dirty="0">
                <a:latin typeface="Berlin Sans FB" panose="020E0602020502020306" pitchFamily="34" charset="0"/>
              </a:rPr>
              <a:t>Amenhotep III:  ca. 1390–1352 B.C.</a:t>
            </a:r>
          </a:p>
          <a:p>
            <a:r>
              <a:rPr lang="en-US" sz="2400" dirty="0">
                <a:latin typeface="Berlin Sans FB" panose="020E0602020502020306" pitchFamily="34" charset="0"/>
              </a:rPr>
              <a:t>Amenhotep IV:  ca. 1353–1349 B.C.</a:t>
            </a:r>
          </a:p>
          <a:p>
            <a:r>
              <a:rPr lang="en-US" sz="2400" dirty="0">
                <a:latin typeface="Berlin Sans FB" panose="020E0602020502020306" pitchFamily="34" charset="0"/>
              </a:rPr>
              <a:t>Akhenaten: ca. 1349–1336 B.C.</a:t>
            </a:r>
          </a:p>
          <a:p>
            <a:r>
              <a:rPr lang="en-US" sz="2400" dirty="0" err="1">
                <a:latin typeface="Berlin Sans FB" panose="020E0602020502020306" pitchFamily="34" charset="0"/>
              </a:rPr>
              <a:t>Neferneferuaton</a:t>
            </a:r>
            <a:r>
              <a:rPr lang="en-US" sz="2400" dirty="0">
                <a:latin typeface="Berlin Sans FB" panose="020E0602020502020306" pitchFamily="34" charset="0"/>
              </a:rPr>
              <a:t>:  ca. 1338–1336 B.C.</a:t>
            </a:r>
          </a:p>
          <a:p>
            <a:r>
              <a:rPr lang="en-US" sz="2400" dirty="0" err="1">
                <a:latin typeface="Berlin Sans FB" panose="020E0602020502020306" pitchFamily="34" charset="0"/>
              </a:rPr>
              <a:t>Smenkhkare</a:t>
            </a:r>
            <a:r>
              <a:rPr lang="en-US" sz="2400" dirty="0">
                <a:latin typeface="Berlin Sans FB" panose="020E0602020502020306" pitchFamily="34" charset="0"/>
              </a:rPr>
              <a:t>:  ca. 1336 B.C.</a:t>
            </a:r>
          </a:p>
          <a:p>
            <a:r>
              <a:rPr lang="en-US" sz="2400" dirty="0">
                <a:latin typeface="Berlin Sans FB" panose="020E0602020502020306" pitchFamily="34" charset="0"/>
              </a:rPr>
              <a:t>Tutankhamun:  ca. 1336–1327 B.C.</a:t>
            </a:r>
          </a:p>
          <a:p>
            <a:r>
              <a:rPr lang="en-US" sz="2400" dirty="0" err="1">
                <a:latin typeface="Berlin Sans FB" panose="020E0602020502020306" pitchFamily="34" charset="0"/>
              </a:rPr>
              <a:t>Aya</a:t>
            </a:r>
            <a:r>
              <a:rPr lang="en-US" sz="2400" dirty="0">
                <a:latin typeface="Berlin Sans FB" panose="020E0602020502020306" pitchFamily="34" charset="0"/>
              </a:rPr>
              <a:t>:  ca. 1327–1323 B.C.</a:t>
            </a:r>
          </a:p>
          <a:p>
            <a:r>
              <a:rPr lang="en-US" sz="2400" dirty="0" err="1">
                <a:latin typeface="Berlin Sans FB" panose="020E0602020502020306" pitchFamily="34" charset="0"/>
              </a:rPr>
              <a:t>Haremhab</a:t>
            </a:r>
            <a:r>
              <a:rPr lang="en-US" sz="2400" dirty="0">
                <a:latin typeface="Berlin Sans FB" panose="020E0602020502020306" pitchFamily="34" charset="0"/>
              </a:rPr>
              <a:t>:  ca. 1323–1295 B.C.</a:t>
            </a:r>
          </a:p>
        </p:txBody>
      </p:sp>
    </p:spTree>
    <p:extLst>
      <p:ext uri="{BB962C8B-B14F-4D97-AF65-F5344CB8AC3E}">
        <p14:creationId xmlns:p14="http://schemas.microsoft.com/office/powerpoint/2010/main" val="73004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371600"/>
          </a:xfrm>
        </p:spPr>
        <p:txBody>
          <a:bodyPr>
            <a:normAutofit fontScale="90000"/>
          </a:bodyPr>
          <a:lstStyle/>
          <a:p>
            <a:r>
              <a:rPr lang="en-US" dirty="0">
                <a:latin typeface="Berlin Sans FB" panose="020E0602020502020306" pitchFamily="34" charset="0"/>
              </a:rPr>
              <a:t>Thutmose III (18</a:t>
            </a:r>
            <a:r>
              <a:rPr lang="en-US" baseline="30000" dirty="0">
                <a:latin typeface="Berlin Sans FB" panose="020E0602020502020306" pitchFamily="34" charset="0"/>
              </a:rPr>
              <a:t>th</a:t>
            </a:r>
            <a:r>
              <a:rPr lang="en-US" dirty="0">
                <a:latin typeface="Berlin Sans FB" panose="020E0602020502020306" pitchFamily="34" charset="0"/>
              </a:rPr>
              <a:t> Dynasty) </a:t>
            </a:r>
            <a:br>
              <a:rPr lang="en-US" dirty="0">
                <a:latin typeface="Berlin Sans FB" panose="020E0602020502020306" pitchFamily="34" charset="0"/>
              </a:rPr>
            </a:br>
            <a:r>
              <a:rPr lang="en-US" sz="2400" dirty="0">
                <a:latin typeface="Berlin Sans FB" panose="020E0602020502020306" pitchFamily="34" charset="0"/>
              </a:rPr>
              <a:t>(1479-1425 BC)</a:t>
            </a:r>
            <a:br>
              <a:rPr lang="en-US" sz="2400" dirty="0">
                <a:latin typeface="Berlin Sans FB" panose="020E0602020502020306" pitchFamily="34" charset="0"/>
              </a:rPr>
            </a:br>
            <a:r>
              <a:rPr lang="en-US" sz="2400" dirty="0">
                <a:latin typeface="Berlin Sans FB" panose="020E0602020502020306" pitchFamily="34" charset="0"/>
              </a:rPr>
              <a:t>His mother, Hatshepsut, may have rescued Moses from the Nile</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138" y="1905000"/>
            <a:ext cx="4871476" cy="4648200"/>
          </a:xfrm>
          <a:ln>
            <a:solidFill>
              <a:schemeClr val="bg1"/>
            </a:solidFill>
          </a:ln>
        </p:spPr>
      </p:pic>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60840" t="117" r="-1"/>
          <a:stretch/>
        </p:blipFill>
        <p:spPr>
          <a:xfrm>
            <a:off x="5105400" y="1905000"/>
            <a:ext cx="3886200" cy="4706783"/>
          </a:xfrm>
          <a:ln>
            <a:solidFill>
              <a:schemeClr val="bg1"/>
            </a:solidFill>
          </a:ln>
        </p:spPr>
      </p:pic>
    </p:spTree>
    <p:extLst>
      <p:ext uri="{BB962C8B-B14F-4D97-AF65-F5344CB8AC3E}">
        <p14:creationId xmlns:p14="http://schemas.microsoft.com/office/powerpoint/2010/main" val="201993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anose="03020802060602070202" pitchFamily="66" charset="0"/>
              </a:rPr>
              <a:t>When did the Exodus Occur?</a:t>
            </a:r>
          </a:p>
        </p:txBody>
      </p:sp>
      <p:sp>
        <p:nvSpPr>
          <p:cNvPr id="3" name="Content Placeholder 2"/>
          <p:cNvSpPr>
            <a:spLocks noGrp="1"/>
          </p:cNvSpPr>
          <p:nvPr>
            <p:ph idx="1"/>
          </p:nvPr>
        </p:nvSpPr>
        <p:spPr>
          <a:xfrm>
            <a:off x="304800" y="1371600"/>
            <a:ext cx="8382000" cy="4754563"/>
          </a:xfrm>
        </p:spPr>
        <p:txBody>
          <a:bodyPr>
            <a:normAutofit fontScale="92500" lnSpcReduction="20000"/>
          </a:bodyPr>
          <a:lstStyle/>
          <a:p>
            <a:pPr marL="0" indent="0">
              <a:buNone/>
            </a:pPr>
            <a:r>
              <a:rPr lang="en-US" dirty="0">
                <a:latin typeface="Berlin Sans FB" panose="020E0602020502020306" pitchFamily="34" charset="0"/>
              </a:rPr>
              <a:t>Evidence for a </a:t>
            </a:r>
            <a:r>
              <a:rPr lang="en-US" u="sng" dirty="0">
                <a:latin typeface="Berlin Sans FB" panose="020E0602020502020306" pitchFamily="34" charset="0"/>
              </a:rPr>
              <a:t>Late Date</a:t>
            </a:r>
            <a:r>
              <a:rPr lang="en-US" dirty="0">
                <a:latin typeface="Berlin Sans FB" panose="020E0602020502020306" pitchFamily="34" charset="0"/>
              </a:rPr>
              <a:t> for the Exodus (ca. 1290 BC)</a:t>
            </a:r>
          </a:p>
          <a:p>
            <a:r>
              <a:rPr lang="en-US" dirty="0">
                <a:latin typeface="Berlin Sans FB" panose="020E0602020502020306" pitchFamily="34" charset="0"/>
              </a:rPr>
              <a:t>The account of Joseph seems to fit best during the Hyksos rule in Egypt (Exodus 1:8), when “a new king arose over Egypt, who did not know Joseph.”  This king would then be Ahmose.</a:t>
            </a:r>
          </a:p>
          <a:p>
            <a:r>
              <a:rPr lang="en-US" dirty="0">
                <a:latin typeface="Berlin Sans FB" panose="020E0602020502020306" pitchFamily="34" charset="0"/>
              </a:rPr>
              <a:t>The cities </a:t>
            </a:r>
            <a:r>
              <a:rPr lang="en-US" dirty="0" err="1">
                <a:latin typeface="Berlin Sans FB" panose="020E0602020502020306" pitchFamily="34" charset="0"/>
              </a:rPr>
              <a:t>Pithom</a:t>
            </a:r>
            <a:r>
              <a:rPr lang="en-US" dirty="0">
                <a:latin typeface="Berlin Sans FB" panose="020E0602020502020306" pitchFamily="34" charset="0"/>
              </a:rPr>
              <a:t> and Rameses (Exodus 1:11) are the names of 19</a:t>
            </a:r>
            <a:r>
              <a:rPr lang="en-US" baseline="30000" dirty="0">
                <a:latin typeface="Berlin Sans FB" panose="020E0602020502020306" pitchFamily="34" charset="0"/>
              </a:rPr>
              <a:t>th</a:t>
            </a:r>
            <a:r>
              <a:rPr lang="en-US" dirty="0">
                <a:latin typeface="Berlin Sans FB" panose="020E0602020502020306" pitchFamily="34" charset="0"/>
              </a:rPr>
              <a:t> dynasty cities in the Nile Delta.</a:t>
            </a:r>
          </a:p>
          <a:p>
            <a:r>
              <a:rPr lang="en-US" dirty="0">
                <a:latin typeface="Berlin Sans FB" panose="020E0602020502020306" pitchFamily="34" charset="0"/>
              </a:rPr>
              <a:t>The 19</a:t>
            </a:r>
            <a:r>
              <a:rPr lang="en-US" baseline="30000" dirty="0">
                <a:latin typeface="Berlin Sans FB" panose="020E0602020502020306" pitchFamily="34" charset="0"/>
              </a:rPr>
              <a:t>th</a:t>
            </a:r>
            <a:r>
              <a:rPr lang="en-US" dirty="0">
                <a:latin typeface="Berlin Sans FB" panose="020E0602020502020306" pitchFamily="34" charset="0"/>
              </a:rPr>
              <a:t> dynasty pharaohs ruled from Memphis in the north, which seems to correlate with the various meetings between pharaoh and Moses.</a:t>
            </a:r>
          </a:p>
        </p:txBody>
      </p:sp>
    </p:spTree>
    <p:extLst>
      <p:ext uri="{BB962C8B-B14F-4D97-AF65-F5344CB8AC3E}">
        <p14:creationId xmlns:p14="http://schemas.microsoft.com/office/powerpoint/2010/main" val="254544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66800"/>
          </a:xfrm>
        </p:spPr>
        <p:txBody>
          <a:bodyPr>
            <a:normAutofit fontScale="90000"/>
          </a:bodyPr>
          <a:lstStyle/>
          <a:p>
            <a:r>
              <a:rPr lang="en-US" dirty="0">
                <a:latin typeface="Berlin Sans FB" panose="020E0602020502020306" pitchFamily="34" charset="0"/>
              </a:rPr>
              <a:t>Pharaohs of the Nineteenth Dynasty</a:t>
            </a:r>
            <a:br>
              <a:rPr lang="en-US" dirty="0">
                <a:latin typeface="Berlin Sans FB" panose="020E0602020502020306" pitchFamily="34" charset="0"/>
              </a:rPr>
            </a:br>
            <a:r>
              <a:rPr lang="en-US" sz="2200" dirty="0">
                <a:latin typeface="Berlin Sans FB" panose="020E0602020502020306" pitchFamily="34" charset="0"/>
              </a:rPr>
              <a:t>(ca. 1295–1186 B.C.) </a:t>
            </a:r>
            <a:r>
              <a:rPr lang="en-US" sz="2200" dirty="0">
                <a:latin typeface="Berlin Sans FB" panose="020E0602020502020306" pitchFamily="34" charset="0"/>
                <a:hlinkClick r:id="rId2"/>
              </a:rPr>
              <a:t>https://www.metmuseum.org/toah/hd/phar/hd_phar.htm</a:t>
            </a:r>
            <a:r>
              <a:rPr lang="en-US" sz="2200" dirty="0">
                <a:latin typeface="Berlin Sans FB" panose="020E0602020502020306" pitchFamily="34" charset="0"/>
              </a:rPr>
              <a:t> </a:t>
            </a:r>
          </a:p>
        </p:txBody>
      </p:sp>
      <p:sp>
        <p:nvSpPr>
          <p:cNvPr id="7" name="Content Placeholder 6"/>
          <p:cNvSpPr>
            <a:spLocks noGrp="1"/>
          </p:cNvSpPr>
          <p:nvPr>
            <p:ph idx="1"/>
          </p:nvPr>
        </p:nvSpPr>
        <p:spPr>
          <a:xfrm>
            <a:off x="228600" y="1143000"/>
            <a:ext cx="6096000" cy="5410200"/>
          </a:xfrm>
        </p:spPr>
        <p:txBody>
          <a:bodyPr>
            <a:normAutofit/>
          </a:bodyPr>
          <a:lstStyle/>
          <a:p>
            <a:r>
              <a:rPr lang="en-US" dirty="0">
                <a:latin typeface="Berlin Sans FB" panose="020E0602020502020306" pitchFamily="34" charset="0"/>
              </a:rPr>
              <a:t>Ramesses I:  ca. 1295–1294 B.C.</a:t>
            </a:r>
          </a:p>
          <a:p>
            <a:r>
              <a:rPr lang="en-US" dirty="0" err="1">
                <a:latin typeface="Berlin Sans FB" panose="020E0602020502020306" pitchFamily="34" charset="0"/>
              </a:rPr>
              <a:t>Seti</a:t>
            </a:r>
            <a:r>
              <a:rPr lang="en-US" dirty="0">
                <a:latin typeface="Berlin Sans FB" panose="020E0602020502020306" pitchFamily="34" charset="0"/>
              </a:rPr>
              <a:t> I:  ca. 1294–1279 B.C.</a:t>
            </a:r>
          </a:p>
          <a:p>
            <a:r>
              <a:rPr lang="en-US" dirty="0">
                <a:solidFill>
                  <a:srgbClr val="0070C0"/>
                </a:solidFill>
                <a:latin typeface="Berlin Sans FB" panose="020E0602020502020306" pitchFamily="34" charset="0"/>
              </a:rPr>
              <a:t>Ramesses II:  ca. 1279–1213 B.C.</a:t>
            </a:r>
          </a:p>
          <a:p>
            <a:r>
              <a:rPr lang="en-US" dirty="0" err="1">
                <a:latin typeface="Berlin Sans FB" panose="020E0602020502020306" pitchFamily="34" charset="0"/>
              </a:rPr>
              <a:t>Merneptah</a:t>
            </a:r>
            <a:r>
              <a:rPr lang="en-US" dirty="0">
                <a:latin typeface="Berlin Sans FB" panose="020E0602020502020306" pitchFamily="34" charset="0"/>
              </a:rPr>
              <a:t>:  ca. 1213–1203 B.C.</a:t>
            </a:r>
          </a:p>
          <a:p>
            <a:r>
              <a:rPr lang="en-US" dirty="0" err="1">
                <a:latin typeface="Berlin Sans FB" panose="020E0602020502020306" pitchFamily="34" charset="0"/>
              </a:rPr>
              <a:t>Amenmesse</a:t>
            </a:r>
            <a:r>
              <a:rPr lang="en-US" dirty="0">
                <a:latin typeface="Berlin Sans FB" panose="020E0602020502020306" pitchFamily="34" charset="0"/>
              </a:rPr>
              <a:t>:  ca. 1203–1200 B.C.</a:t>
            </a:r>
          </a:p>
          <a:p>
            <a:r>
              <a:rPr lang="en-US" dirty="0" err="1">
                <a:latin typeface="Berlin Sans FB" panose="020E0602020502020306" pitchFamily="34" charset="0"/>
              </a:rPr>
              <a:t>Seti</a:t>
            </a:r>
            <a:r>
              <a:rPr lang="en-US" dirty="0">
                <a:latin typeface="Berlin Sans FB" panose="020E0602020502020306" pitchFamily="34" charset="0"/>
              </a:rPr>
              <a:t> II:  ca. 1200–1194 B.C.</a:t>
            </a:r>
          </a:p>
          <a:p>
            <a:r>
              <a:rPr lang="en-US" dirty="0" err="1">
                <a:latin typeface="Berlin Sans FB" panose="020E0602020502020306" pitchFamily="34" charset="0"/>
              </a:rPr>
              <a:t>Siptah</a:t>
            </a:r>
            <a:r>
              <a:rPr lang="en-US" dirty="0">
                <a:latin typeface="Berlin Sans FB" panose="020E0602020502020306" pitchFamily="34" charset="0"/>
              </a:rPr>
              <a:t>:  ca. 1194–1188 B.C.</a:t>
            </a:r>
          </a:p>
          <a:p>
            <a:r>
              <a:rPr lang="en-US" dirty="0" err="1">
                <a:latin typeface="Berlin Sans FB" panose="020E0602020502020306" pitchFamily="34" charset="0"/>
              </a:rPr>
              <a:t>Tawosret</a:t>
            </a:r>
            <a:r>
              <a:rPr lang="en-US" dirty="0">
                <a:latin typeface="Berlin Sans FB" panose="020E0602020502020306" pitchFamily="34" charset="0"/>
              </a:rPr>
              <a:t>:  ca. 1188–1186 B.C.</a:t>
            </a:r>
          </a:p>
          <a:p>
            <a:endParaRPr lang="en-US" dirty="0"/>
          </a:p>
        </p:txBody>
      </p:sp>
      <p:pic>
        <p:nvPicPr>
          <p:cNvPr id="8" name="Picture 7"/>
          <p:cNvPicPr>
            <a:picLocks noChangeAspect="1"/>
          </p:cNvPicPr>
          <p:nvPr/>
        </p:nvPicPr>
        <p:blipFill rotWithShape="1">
          <a:blip r:embed="rId3"/>
          <a:srcRect l="9738" t="4747" r="10260" b="4462"/>
          <a:stretch/>
        </p:blipFill>
        <p:spPr>
          <a:xfrm>
            <a:off x="6361043" y="1866900"/>
            <a:ext cx="2565899" cy="3962400"/>
          </a:xfrm>
          <a:prstGeom prst="rect">
            <a:avLst/>
          </a:prstGeom>
        </p:spPr>
      </p:pic>
    </p:spTree>
    <p:extLst>
      <p:ext uri="{BB962C8B-B14F-4D97-AF65-F5344CB8AC3E}">
        <p14:creationId xmlns:p14="http://schemas.microsoft.com/office/powerpoint/2010/main" val="1957727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a:latin typeface="Berlin Sans FB" panose="020E0602020502020306" pitchFamily="34" charset="0"/>
              </a:rPr>
              <a:t>Ramses II (19</a:t>
            </a:r>
            <a:r>
              <a:rPr lang="en-US" baseline="30000" dirty="0">
                <a:latin typeface="Berlin Sans FB" panose="020E0602020502020306" pitchFamily="34" charset="0"/>
              </a:rPr>
              <a:t>th</a:t>
            </a:r>
            <a:r>
              <a:rPr lang="en-US" dirty="0">
                <a:latin typeface="Berlin Sans FB" panose="020E0602020502020306" pitchFamily="34" charset="0"/>
              </a:rPr>
              <a:t> Dynasty) </a:t>
            </a:r>
            <a:br>
              <a:rPr lang="en-US" dirty="0">
                <a:latin typeface="Berlin Sans FB" panose="020E0602020502020306" pitchFamily="34" charset="0"/>
              </a:rPr>
            </a:br>
            <a:r>
              <a:rPr lang="en-US" sz="2700" dirty="0">
                <a:latin typeface="Berlin Sans FB" panose="020E0602020502020306" pitchFamily="34" charset="0"/>
              </a:rPr>
              <a:t>(1279-1213 BC; 66 year reign!)</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360767"/>
            <a:ext cx="3505200" cy="5354005"/>
          </a:xfrm>
          <a:ln>
            <a:solidFill>
              <a:srgbClr val="7030A0"/>
            </a:solidFill>
          </a:ln>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599" y="1371600"/>
            <a:ext cx="3470607" cy="5340880"/>
          </a:xfrm>
          <a:ln>
            <a:solidFill>
              <a:schemeClr val="tx1"/>
            </a:solidFill>
          </a:ln>
        </p:spPr>
      </p:pic>
    </p:spTree>
    <p:extLst>
      <p:ext uri="{BB962C8B-B14F-4D97-AF65-F5344CB8AC3E}">
        <p14:creationId xmlns:p14="http://schemas.microsoft.com/office/powerpoint/2010/main" val="401759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fontScale="90000"/>
          </a:bodyPr>
          <a:lstStyle/>
          <a:p>
            <a:r>
              <a:rPr lang="en-US" dirty="0">
                <a:latin typeface="Matura MT Script Capitals" panose="03020802060602070202" pitchFamily="66" charset="0"/>
              </a:rPr>
              <a:t>Queen </a:t>
            </a:r>
            <a:r>
              <a:rPr lang="en-US" dirty="0" err="1">
                <a:latin typeface="Matura MT Script Capitals" panose="03020802060602070202" pitchFamily="66" charset="0"/>
              </a:rPr>
              <a:t>Tye</a:t>
            </a:r>
            <a:r>
              <a:rPr lang="en-US" dirty="0">
                <a:latin typeface="Matura MT Script Capitals" panose="03020802060602070202" pitchFamily="66" charset="0"/>
              </a:rPr>
              <a:t>, wife of Amenhotep </a:t>
            </a:r>
            <a:r>
              <a:rPr lang="en-US" dirty="0">
                <a:latin typeface="Berlin Sans FB" panose="020E0602020502020306" pitchFamily="34" charset="0"/>
              </a:rPr>
              <a:t>III</a:t>
            </a:r>
            <a:r>
              <a:rPr lang="en-US" dirty="0">
                <a:latin typeface="Matura MT Script Capitals" panose="03020802060602070202" pitchFamily="66" charset="0"/>
              </a:rPr>
              <a:t> and mother of Akhenaten</a:t>
            </a:r>
          </a:p>
        </p:txBody>
      </p:sp>
      <p:sp>
        <p:nvSpPr>
          <p:cNvPr id="6" name="Content Placeholder 5"/>
          <p:cNvSpPr>
            <a:spLocks noGrp="1"/>
          </p:cNvSpPr>
          <p:nvPr>
            <p:ph idx="1"/>
          </p:nvPr>
        </p:nvSpPr>
        <p:spPr>
          <a:xfrm>
            <a:off x="152400" y="1219201"/>
            <a:ext cx="8763000" cy="1524000"/>
          </a:xfrm>
        </p:spPr>
        <p:txBody>
          <a:bodyPr>
            <a:normAutofit fontScale="77500" lnSpcReduction="20000"/>
          </a:bodyPr>
          <a:lstStyle/>
          <a:p>
            <a:pPr marL="0" indent="0">
              <a:buNone/>
            </a:pPr>
            <a:r>
              <a:rPr lang="en-US" dirty="0">
                <a:latin typeface="Berlin Sans FB" panose="020E0602020502020306" pitchFamily="34" charset="0"/>
              </a:rPr>
              <a:t>The mummification process was a sacred duty of the Egyptians.  Preparations included removal of all major organs, including the brain and heart.  Queen </a:t>
            </a:r>
            <a:r>
              <a:rPr lang="en-US" dirty="0" err="1">
                <a:latin typeface="Berlin Sans FB" panose="020E0602020502020306" pitchFamily="34" charset="0"/>
              </a:rPr>
              <a:t>Tye</a:t>
            </a:r>
            <a:r>
              <a:rPr lang="en-US" dirty="0">
                <a:latin typeface="Berlin Sans FB" panose="020E0602020502020306" pitchFamily="34" charset="0"/>
              </a:rPr>
              <a:t>, shown below, lived ca. 1360 BC, yet her body is remarkably well preserved, including her long hair.</a:t>
            </a: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553"/>
          <a:stretch/>
        </p:blipFill>
        <p:spPr bwMode="auto">
          <a:xfrm>
            <a:off x="35351" y="2959455"/>
            <a:ext cx="6038850" cy="37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2959455"/>
            <a:ext cx="2924436" cy="37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570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txBody>
          <a:bodyPr>
            <a:normAutofit fontScale="90000"/>
          </a:bodyPr>
          <a:lstStyle/>
          <a:p>
            <a:r>
              <a:rPr lang="en-US" sz="4000" dirty="0">
                <a:latin typeface="Matura MT Script Capitals" pitchFamily="66" charset="0"/>
              </a:rPr>
              <a:t>The “Store Cities” of </a:t>
            </a:r>
            <a:r>
              <a:rPr lang="en-US" sz="4000" dirty="0" err="1">
                <a:latin typeface="Matura MT Script Capitals" pitchFamily="66" charset="0"/>
              </a:rPr>
              <a:t>Pithom</a:t>
            </a:r>
            <a:r>
              <a:rPr lang="en-US" sz="4000" dirty="0">
                <a:latin typeface="Matura MT Script Capitals" pitchFamily="66" charset="0"/>
              </a:rPr>
              <a:t> and Rameses </a:t>
            </a:r>
            <a:r>
              <a:rPr lang="en-US" sz="2700" dirty="0">
                <a:latin typeface="Berlin Sans FB" panose="020E0602020502020306" pitchFamily="34" charset="0"/>
              </a:rPr>
              <a:t>(Exodus 1:11)  The two cities built by Hebrew Slaves during their oppression by the Egyptians before the Exodus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7109" y="2133600"/>
            <a:ext cx="4151524" cy="396239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45000" y="2348707"/>
            <a:ext cx="4488392" cy="3366293"/>
          </a:xfrm>
        </p:spPr>
      </p:pic>
    </p:spTree>
    <p:extLst>
      <p:ext uri="{BB962C8B-B14F-4D97-AF65-F5344CB8AC3E}">
        <p14:creationId xmlns:p14="http://schemas.microsoft.com/office/powerpoint/2010/main" val="34753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sz="3600" dirty="0">
                <a:latin typeface="Matura MT Script Capitals" panose="03020802060602070202" pitchFamily="66" charset="0"/>
              </a:rPr>
              <a:t>The Wall of the Ruler (</a:t>
            </a:r>
            <a:r>
              <a:rPr lang="en-US" sz="3600" dirty="0" err="1">
                <a:latin typeface="Matura MT Script Capitals" panose="03020802060602070202" pitchFamily="66" charset="0"/>
              </a:rPr>
              <a:t>Shur</a:t>
            </a:r>
            <a:r>
              <a:rPr lang="en-US" sz="3600" dirty="0">
                <a:latin typeface="Matura MT Script Capitals" panose="03020802060602070202" pitchFamily="66" charset="0"/>
              </a:rPr>
              <a:t>) of Egypt</a:t>
            </a:r>
          </a:p>
        </p:txBody>
      </p:sp>
      <p:sp>
        <p:nvSpPr>
          <p:cNvPr id="5" name="Content Placeholder 4"/>
          <p:cNvSpPr>
            <a:spLocks noGrp="1"/>
          </p:cNvSpPr>
          <p:nvPr>
            <p:ph idx="1"/>
          </p:nvPr>
        </p:nvSpPr>
        <p:spPr>
          <a:xfrm>
            <a:off x="152399" y="838201"/>
            <a:ext cx="8763001" cy="1600200"/>
          </a:xfrm>
        </p:spPr>
        <p:txBody>
          <a:bodyPr>
            <a:normAutofit fontScale="62500" lnSpcReduction="20000"/>
          </a:bodyPr>
          <a:lstStyle/>
          <a:p>
            <a:pPr marL="0" indent="0">
              <a:buNone/>
            </a:pPr>
            <a:r>
              <a:rPr lang="en-US" dirty="0">
                <a:latin typeface="Berlin Sans FB" panose="020E0602020502020306" pitchFamily="34" charset="0"/>
              </a:rPr>
              <a:t>On the mural below, </a:t>
            </a:r>
            <a:r>
              <a:rPr lang="en-US" dirty="0" err="1">
                <a:latin typeface="Berlin Sans FB" panose="020E0602020502020306" pitchFamily="34" charset="0"/>
              </a:rPr>
              <a:t>Seti</a:t>
            </a:r>
            <a:r>
              <a:rPr lang="en-US" dirty="0">
                <a:latin typeface="Berlin Sans FB" panose="020E0602020502020306" pitchFamily="34" charset="0"/>
              </a:rPr>
              <a:t> I (19</a:t>
            </a:r>
            <a:r>
              <a:rPr lang="en-US" baseline="30000" dirty="0">
                <a:latin typeface="Berlin Sans FB" panose="020E0602020502020306" pitchFamily="34" charset="0"/>
              </a:rPr>
              <a:t>th</a:t>
            </a:r>
            <a:r>
              <a:rPr lang="en-US" dirty="0">
                <a:latin typeface="Berlin Sans FB" panose="020E0602020502020306" pitchFamily="34" charset="0"/>
              </a:rPr>
              <a:t> dynasty) returns from a campaign into Canaan and approaches the Wall (</a:t>
            </a:r>
            <a:r>
              <a:rPr lang="en-US" b="1" dirty="0" err="1">
                <a:latin typeface="Berlin Sans FB" panose="020E0602020502020306" pitchFamily="34" charset="0"/>
              </a:rPr>
              <a:t>Shur</a:t>
            </a:r>
            <a:r>
              <a:rPr lang="en-US" dirty="0">
                <a:latin typeface="Berlin Sans FB" panose="020E0602020502020306" pitchFamily="34" charset="0"/>
              </a:rPr>
              <a:t>) of Egypt with captives and his army.  Note the crocodiles in the moat, as well as the forts guarding the bridge.  The wall was built to keep Bedouin (</a:t>
            </a:r>
            <a:r>
              <a:rPr lang="en-US" b="1" dirty="0" err="1">
                <a:latin typeface="Berlin Sans FB" panose="020E0602020502020306" pitchFamily="34" charset="0"/>
              </a:rPr>
              <a:t>Shasu</a:t>
            </a:r>
            <a:r>
              <a:rPr lang="en-US" dirty="0">
                <a:latin typeface="Berlin Sans FB" panose="020E0602020502020306" pitchFamily="34" charset="0"/>
              </a:rPr>
              <a:t>) out of Egypt more than keeping slaves in Egypt.  It is quite likely that the Hebrews would have been recognized, not only as </a:t>
            </a:r>
            <a:r>
              <a:rPr lang="en-US" dirty="0" err="1">
                <a:latin typeface="Berlin Sans FB" panose="020E0602020502020306" pitchFamily="34" charset="0"/>
              </a:rPr>
              <a:t>Asiatics</a:t>
            </a:r>
            <a:r>
              <a:rPr lang="en-US" dirty="0">
                <a:latin typeface="Berlin Sans FB" panose="020E0602020502020306" pitchFamily="34" charset="0"/>
              </a:rPr>
              <a:t>, but as </a:t>
            </a:r>
            <a:r>
              <a:rPr lang="en-US" dirty="0" err="1">
                <a:latin typeface="Berlin Sans FB" panose="020E0602020502020306" pitchFamily="34" charset="0"/>
              </a:rPr>
              <a:t>Shasu</a:t>
            </a:r>
            <a:r>
              <a:rPr lang="en-US" dirty="0">
                <a:latin typeface="Berlin Sans FB" panose="020E0602020502020306" pitchFamily="34" charset="0"/>
              </a:rPr>
              <a:t> </a:t>
            </a:r>
            <a:r>
              <a:rPr lang="en-US" dirty="0" err="1">
                <a:latin typeface="Berlin Sans FB" panose="020E0602020502020306" pitchFamily="34" charset="0"/>
              </a:rPr>
              <a:t>bedouin</a:t>
            </a:r>
            <a:r>
              <a:rPr lang="en-US" dirty="0">
                <a:latin typeface="Berlin Sans FB" panose="020E0602020502020306" pitchFamily="34" charset="0"/>
              </a:rPr>
              <a:t> once they left Egypt.</a:t>
            </a:r>
          </a:p>
        </p:txBody>
      </p:sp>
      <p:pic>
        <p:nvPicPr>
          <p:cNvPr id="1027" name="Picture 3" descr="C:\Users\DELL\Desktop\Seti-Crossing-the-Wall-of-the-Ruler-Exodus-Red-Sea-S-C-Compt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667000"/>
            <a:ext cx="8911167"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52800" y="57478"/>
            <a:ext cx="5693059" cy="6665586"/>
          </a:xfrm>
          <a:prstGeom prst="rect">
            <a:avLst/>
          </a:prstGeom>
        </p:spPr>
      </p:pic>
      <p:pic>
        <p:nvPicPr>
          <p:cNvPr id="6" name="Picture 5"/>
          <p:cNvPicPr>
            <a:picLocks noChangeAspect="1"/>
          </p:cNvPicPr>
          <p:nvPr/>
        </p:nvPicPr>
        <p:blipFill>
          <a:blip r:embed="rId3"/>
          <a:stretch>
            <a:fillRect/>
          </a:stretch>
        </p:blipFill>
        <p:spPr>
          <a:xfrm>
            <a:off x="27061" y="57478"/>
            <a:ext cx="3265443" cy="6665586"/>
          </a:xfrm>
          <a:prstGeom prst="rect">
            <a:avLst/>
          </a:prstGeom>
        </p:spPr>
      </p:pic>
    </p:spTree>
    <p:extLst>
      <p:ext uri="{BB962C8B-B14F-4D97-AF65-F5344CB8AC3E}">
        <p14:creationId xmlns:p14="http://schemas.microsoft.com/office/powerpoint/2010/main" val="351440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itchFamily="66" charset="0"/>
              </a:rPr>
              <a:t>The Route(s) of the Exodus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990600"/>
            <a:ext cx="6858000" cy="5569027"/>
          </a:xfrm>
        </p:spPr>
      </p:pic>
    </p:spTree>
    <p:extLst>
      <p:ext uri="{BB962C8B-B14F-4D97-AF65-F5344CB8AC3E}">
        <p14:creationId xmlns:p14="http://schemas.microsoft.com/office/powerpoint/2010/main" val="65826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fontScale="90000"/>
          </a:bodyPr>
          <a:lstStyle/>
          <a:p>
            <a:r>
              <a:rPr lang="en-US" dirty="0">
                <a:latin typeface="Matura MT Script Capitals" panose="03020802060602070202" pitchFamily="66" charset="0"/>
              </a:rPr>
              <a:t>Egyptian Forts and Outposts</a:t>
            </a:r>
          </a:p>
        </p:txBody>
      </p:sp>
      <p:sp>
        <p:nvSpPr>
          <p:cNvPr id="3" name="Content Placeholder 2"/>
          <p:cNvSpPr>
            <a:spLocks noGrp="1"/>
          </p:cNvSpPr>
          <p:nvPr>
            <p:ph idx="1"/>
          </p:nvPr>
        </p:nvSpPr>
        <p:spPr>
          <a:xfrm>
            <a:off x="228600" y="609600"/>
            <a:ext cx="8686800" cy="2701520"/>
          </a:xfrm>
        </p:spPr>
        <p:txBody>
          <a:bodyPr>
            <a:normAutofit fontScale="55000" lnSpcReduction="20000"/>
          </a:bodyPr>
          <a:lstStyle/>
          <a:p>
            <a:r>
              <a:rPr lang="en-US" dirty="0">
                <a:latin typeface="Berlin Sans FB" panose="020E0602020502020306" pitchFamily="34" charset="0"/>
              </a:rPr>
              <a:t>Itinerary of </a:t>
            </a:r>
            <a:r>
              <a:rPr lang="en-US" dirty="0" err="1">
                <a:latin typeface="Berlin Sans FB" panose="020E0602020502020306" pitchFamily="34" charset="0"/>
              </a:rPr>
              <a:t>Thutmoses</a:t>
            </a:r>
            <a:r>
              <a:rPr lang="en-US" dirty="0">
                <a:latin typeface="Berlin Sans FB" panose="020E0602020502020306" pitchFamily="34" charset="0"/>
              </a:rPr>
              <a:t> III’s Asiatic Campaigns demonstrates the existence of a string of Egyptian forts along the coast of Sinai and Canaan to at least Gaza.</a:t>
            </a:r>
          </a:p>
          <a:p>
            <a:r>
              <a:rPr lang="en-US" dirty="0">
                <a:latin typeface="Berlin Sans FB" panose="020E0602020502020306" pitchFamily="34" charset="0"/>
              </a:rPr>
              <a:t>Egyptian Forts along the Way of the Land of the Philistines (the main coastal road leading up into Canaan) were strategically placed at intervals of a day’s march and at water sources.</a:t>
            </a:r>
          </a:p>
          <a:p>
            <a:r>
              <a:rPr lang="en-US" dirty="0">
                <a:latin typeface="Berlin Sans FB" panose="020E0602020502020306" pitchFamily="34" charset="0"/>
              </a:rPr>
              <a:t>The Bible clearly states that the LORD told the Hebrews NOT to go the “Way of the Land of the Philistines” (Exodus 13:17-18), which was the shortest route to Canaan that followed the coast.  This string of fortified Egyptian outposts were probably part of the reason Moses led his people towards the Red Sea. </a:t>
            </a:r>
          </a:p>
          <a:p>
            <a:r>
              <a:rPr lang="en-US" dirty="0">
                <a:latin typeface="Berlin Sans FB" panose="020E0602020502020306" pitchFamily="34" charset="0"/>
              </a:rPr>
              <a:t>The Place Names in the Exodus Route cannot be matched with Arabic place names today due to the lack of consistent settled populations in the region.</a:t>
            </a:r>
          </a:p>
          <a:p>
            <a:endParaRPr lang="en-US" dirty="0">
              <a:latin typeface="Berlin Sans FB" panose="020E0602020502020306"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65878"/>
            <a:ext cx="2668176" cy="343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820" b="3381"/>
          <a:stretch/>
        </p:blipFill>
        <p:spPr bwMode="auto">
          <a:xfrm>
            <a:off x="114300" y="3334185"/>
            <a:ext cx="4457700" cy="33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727" y="3311120"/>
            <a:ext cx="1562100" cy="334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866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Origin of the Alphabet</a:t>
            </a:r>
          </a:p>
        </p:txBody>
      </p:sp>
      <p:sp>
        <p:nvSpPr>
          <p:cNvPr id="6" name="Content Placeholder 5"/>
          <p:cNvSpPr>
            <a:spLocks noGrp="1"/>
          </p:cNvSpPr>
          <p:nvPr>
            <p:ph idx="1"/>
          </p:nvPr>
        </p:nvSpPr>
        <p:spPr>
          <a:xfrm>
            <a:off x="76200" y="914400"/>
            <a:ext cx="5181600" cy="3891599"/>
          </a:xfrm>
        </p:spPr>
        <p:txBody>
          <a:bodyPr>
            <a:normAutofit fontScale="55000" lnSpcReduction="20000"/>
          </a:bodyPr>
          <a:lstStyle/>
          <a:p>
            <a:r>
              <a:rPr lang="en-US" dirty="0">
                <a:latin typeface="Berlin Sans FB" panose="020E0602020502020306" pitchFamily="34" charset="0"/>
              </a:rPr>
              <a:t>Canaanite scribes working at </a:t>
            </a:r>
            <a:r>
              <a:rPr lang="en-US" dirty="0" err="1">
                <a:latin typeface="Berlin Sans FB" panose="020E0602020502020306" pitchFamily="34" charset="0"/>
              </a:rPr>
              <a:t>Avaris</a:t>
            </a:r>
            <a:r>
              <a:rPr lang="en-US" dirty="0">
                <a:latin typeface="Berlin Sans FB" panose="020E0602020502020306" pitchFamily="34" charset="0"/>
              </a:rPr>
              <a:t> (the Hyksos capital of lower Egypt) before and during the Hyksos period devised a much simpler way to write using symbols representing only sounds not objects and did it with 24 symbols (or letters) rather than tens of thousands of hieroglyphic or cuneiform symbols.  Their invention </a:t>
            </a:r>
            <a:r>
              <a:rPr lang="en-US" u="sng" dirty="0">
                <a:latin typeface="Berlin Sans FB" panose="020E0602020502020306" pitchFamily="34" charset="0"/>
              </a:rPr>
              <a:t>changed the world</a:t>
            </a:r>
            <a:r>
              <a:rPr lang="en-US" dirty="0">
                <a:latin typeface="Berlin Sans FB" panose="020E0602020502020306" pitchFamily="34" charset="0"/>
              </a:rPr>
              <a:t> as we know it.</a:t>
            </a:r>
          </a:p>
          <a:p>
            <a:r>
              <a:rPr lang="en-US" dirty="0">
                <a:latin typeface="Berlin Sans FB" panose="020E0602020502020306" pitchFamily="34" charset="0"/>
              </a:rPr>
              <a:t>This was a long process, starting around 1900 BC and not an overnight adoption and the famous proto-</a:t>
            </a:r>
            <a:r>
              <a:rPr lang="en-US" dirty="0" err="1">
                <a:latin typeface="Berlin Sans FB" panose="020E0602020502020306" pitchFamily="34" charset="0"/>
              </a:rPr>
              <a:t>Sinaitic</a:t>
            </a:r>
            <a:r>
              <a:rPr lang="en-US" dirty="0">
                <a:latin typeface="Berlin Sans FB" panose="020E0602020502020306" pitchFamily="34" charset="0"/>
              </a:rPr>
              <a:t> script, found at </a:t>
            </a:r>
            <a:r>
              <a:rPr lang="en-US" u="sng" dirty="0" err="1">
                <a:latin typeface="Berlin Sans FB" panose="020E0602020502020306" pitchFamily="34" charset="0"/>
              </a:rPr>
              <a:t>Serabit</a:t>
            </a:r>
            <a:r>
              <a:rPr lang="en-US" u="sng" dirty="0">
                <a:latin typeface="Berlin Sans FB" panose="020E0602020502020306" pitchFamily="34" charset="0"/>
              </a:rPr>
              <a:t> el-</a:t>
            </a:r>
            <a:r>
              <a:rPr lang="en-US" u="sng" dirty="0" err="1">
                <a:latin typeface="Berlin Sans FB" panose="020E0602020502020306" pitchFamily="34" charset="0"/>
              </a:rPr>
              <a:t>Khadim</a:t>
            </a:r>
            <a:r>
              <a:rPr lang="en-US" dirty="0">
                <a:latin typeface="Berlin Sans FB" panose="020E0602020502020306" pitchFamily="34" charset="0"/>
              </a:rPr>
              <a:t>, the great Egyptian mines of Sinai show a stage of its development.</a:t>
            </a:r>
          </a:p>
          <a:p>
            <a:r>
              <a:rPr lang="en-US" dirty="0">
                <a:latin typeface="Berlin Sans FB" panose="020E0602020502020306" pitchFamily="34" charset="0"/>
              </a:rPr>
              <a:t>Very early Hebrew script from the period of the Judges still preserves some pictographic letters and was often written left to right (below left).</a:t>
            </a:r>
          </a:p>
          <a:p>
            <a:endParaRPr lang="en-US"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838200"/>
            <a:ext cx="35814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2893274" cy="135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199" y="3267701"/>
            <a:ext cx="3569855" cy="153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5726" y="4943629"/>
            <a:ext cx="1254328"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849903"/>
            <a:ext cx="3429000" cy="186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93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3" y="0"/>
            <a:ext cx="9144000" cy="1066800"/>
          </a:xfrm>
        </p:spPr>
        <p:txBody>
          <a:bodyPr>
            <a:normAutofit fontScale="90000"/>
          </a:bodyPr>
          <a:lstStyle/>
          <a:p>
            <a:r>
              <a:rPr lang="en-US" dirty="0">
                <a:latin typeface="Matura MT Script Capitals" panose="03020802060602070202" pitchFamily="66" charset="0"/>
              </a:rPr>
              <a:t>Archaeology and the Desert Sojourn </a:t>
            </a:r>
          </a:p>
        </p:txBody>
      </p:sp>
      <p:sp>
        <p:nvSpPr>
          <p:cNvPr id="3" name="Content Placeholder 2"/>
          <p:cNvSpPr>
            <a:spLocks noGrp="1"/>
          </p:cNvSpPr>
          <p:nvPr>
            <p:ph idx="1"/>
          </p:nvPr>
        </p:nvSpPr>
        <p:spPr>
          <a:xfrm>
            <a:off x="76200" y="921590"/>
            <a:ext cx="5029200" cy="5403010"/>
          </a:xfrm>
        </p:spPr>
        <p:txBody>
          <a:bodyPr>
            <a:normAutofit fontScale="70000" lnSpcReduction="20000"/>
          </a:bodyPr>
          <a:lstStyle/>
          <a:p>
            <a:r>
              <a:rPr lang="en-US" dirty="0">
                <a:latin typeface="Berlin Sans FB" panose="020E0602020502020306" pitchFamily="34" charset="0"/>
              </a:rPr>
              <a:t>Can we recover archaeological evidence of Israel during their 40 year desert sojourn?</a:t>
            </a:r>
          </a:p>
          <a:p>
            <a:r>
              <a:rPr lang="en-US" dirty="0">
                <a:latin typeface="Berlin Sans FB" panose="020E0602020502020306" pitchFamily="34" charset="0"/>
              </a:rPr>
              <a:t>Several Obstacles:  </a:t>
            </a:r>
            <a:r>
              <a:rPr lang="en-US" dirty="0" err="1">
                <a:latin typeface="Berlin Sans FB" panose="020E0602020502020306" pitchFamily="34" charset="0"/>
              </a:rPr>
              <a:t>Toponymic</a:t>
            </a:r>
            <a:r>
              <a:rPr lang="en-US" dirty="0">
                <a:latin typeface="Berlin Sans FB" panose="020E0602020502020306" pitchFamily="34" charset="0"/>
              </a:rPr>
              <a:t> Problems:  the place names in the Exodus and Numbers Itineraries have nearly all been forgotten.</a:t>
            </a:r>
          </a:p>
          <a:p>
            <a:r>
              <a:rPr lang="en-US" dirty="0">
                <a:latin typeface="Berlin Sans FB" panose="020E0602020502020306" pitchFamily="34" charset="0"/>
              </a:rPr>
              <a:t>A nomadic group or nation leaves very little archaeological evidence</a:t>
            </a:r>
          </a:p>
          <a:p>
            <a:r>
              <a:rPr lang="en-US" dirty="0">
                <a:latin typeface="Berlin Sans FB" panose="020E0602020502020306" pitchFamily="34" charset="0"/>
              </a:rPr>
              <a:t>Extensive Israeli surveys in Sinai have concluded that the Late Bronze Period is an archaeological blank for the region.</a:t>
            </a:r>
          </a:p>
          <a:p>
            <a:r>
              <a:rPr lang="en-US" dirty="0" err="1">
                <a:latin typeface="Berlin Sans FB" panose="020E0602020502020306" pitchFamily="34" charset="0"/>
              </a:rPr>
              <a:t>Hoffmeier’s</a:t>
            </a:r>
            <a:r>
              <a:rPr lang="en-US" dirty="0">
                <a:latin typeface="Berlin Sans FB" panose="020E0602020502020306" pitchFamily="34" charset="0"/>
              </a:rPr>
              <a:t> treatment of this period of biblical history is exhaustive, but more than a little guesswork is used to recreate the route.</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914400"/>
            <a:ext cx="1885339" cy="283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21589"/>
            <a:ext cx="1866900" cy="2875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623" y="3897055"/>
            <a:ext cx="1854678" cy="252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897055"/>
            <a:ext cx="1892528" cy="252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0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876800"/>
            <a:ext cx="9017852" cy="1905000"/>
          </a:xfrm>
        </p:spPr>
        <p:txBody>
          <a:bodyPr>
            <a:normAutofit fontScale="85000" lnSpcReduction="20000"/>
          </a:bodyPr>
          <a:lstStyle/>
          <a:p>
            <a:r>
              <a:rPr lang="en-US" dirty="0" err="1">
                <a:latin typeface="Berlin Sans FB" panose="020E0602020502020306" pitchFamily="34" charset="0"/>
              </a:rPr>
              <a:t>Horeb</a:t>
            </a:r>
            <a:r>
              <a:rPr lang="en-US" dirty="0">
                <a:latin typeface="Berlin Sans FB" panose="020E0602020502020306" pitchFamily="34" charset="0"/>
              </a:rPr>
              <a:t> and Sinai are used various times in the OT and apparently refer to the same region/site.  However, the true location of the biblical Mount Sinai/</a:t>
            </a:r>
            <a:r>
              <a:rPr lang="en-US" dirty="0" err="1">
                <a:latin typeface="Berlin Sans FB" panose="020E0602020502020306" pitchFamily="34" charset="0"/>
              </a:rPr>
              <a:t>Horeb</a:t>
            </a:r>
            <a:r>
              <a:rPr lang="en-US" dirty="0">
                <a:latin typeface="Berlin Sans FB" panose="020E0602020502020306" pitchFamily="34" charset="0"/>
              </a:rPr>
              <a:t> is still debated, and various scholars have offered numerous sites in Israel, Sinai and Saudi Arabia as viable candidates…</a:t>
            </a:r>
          </a:p>
        </p:txBody>
      </p:sp>
      <p:pic>
        <p:nvPicPr>
          <p:cNvPr id="6" name="Picture 5"/>
          <p:cNvPicPr>
            <a:picLocks noChangeAspect="1"/>
          </p:cNvPicPr>
          <p:nvPr/>
        </p:nvPicPr>
        <p:blipFill>
          <a:blip r:embed="rId2"/>
          <a:stretch>
            <a:fillRect/>
          </a:stretch>
        </p:blipFill>
        <p:spPr>
          <a:xfrm>
            <a:off x="711" y="0"/>
            <a:ext cx="9143289" cy="4800600"/>
          </a:xfrm>
          <a:prstGeom prst="rect">
            <a:avLst/>
          </a:prstGeom>
        </p:spPr>
      </p:pic>
      <p:sp>
        <p:nvSpPr>
          <p:cNvPr id="2" name="Title 1"/>
          <p:cNvSpPr>
            <a:spLocks noGrp="1"/>
          </p:cNvSpPr>
          <p:nvPr>
            <p:ph type="title"/>
          </p:nvPr>
        </p:nvSpPr>
        <p:spPr>
          <a:xfrm>
            <a:off x="0" y="0"/>
            <a:ext cx="9144000" cy="838200"/>
          </a:xfrm>
        </p:spPr>
        <p:txBody>
          <a:bodyPr>
            <a:normAutofit/>
          </a:bodyPr>
          <a:lstStyle/>
          <a:p>
            <a:r>
              <a:rPr lang="en-US" sz="3600" dirty="0">
                <a:latin typeface="Matura MT Script Capitals" panose="03020802060602070202" pitchFamily="66" charset="0"/>
              </a:rPr>
              <a:t>The Location of Mount Sinai and </a:t>
            </a:r>
            <a:r>
              <a:rPr lang="en-US" sz="3600" dirty="0" err="1">
                <a:latin typeface="Matura MT Script Capitals" panose="03020802060602070202" pitchFamily="66" charset="0"/>
              </a:rPr>
              <a:t>Horeb</a:t>
            </a:r>
            <a:endParaRPr lang="en-US" sz="3600" dirty="0">
              <a:latin typeface="Matura MT Script Capitals" panose="03020802060602070202" pitchFamily="66" charset="0"/>
            </a:endParaRPr>
          </a:p>
        </p:txBody>
      </p:sp>
    </p:spTree>
    <p:extLst>
      <p:ext uri="{BB962C8B-B14F-4D97-AF65-F5344CB8AC3E}">
        <p14:creationId xmlns:p14="http://schemas.microsoft.com/office/powerpoint/2010/main" val="4110456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514600"/>
          </a:xfrm>
        </p:spPr>
        <p:txBody>
          <a:bodyPr>
            <a:normAutofit fontScale="90000"/>
          </a:bodyPr>
          <a:lstStyle/>
          <a:p>
            <a:pPr algn="l"/>
            <a:r>
              <a:rPr lang="en-US" dirty="0">
                <a:latin typeface="Matura MT Script Capitals" pitchFamily="66" charset="0"/>
              </a:rPr>
              <a:t>        Mount Sinai in Midian?</a:t>
            </a:r>
            <a:br>
              <a:rPr lang="en-US" sz="2400" dirty="0">
                <a:latin typeface="Matura MT Script Capitals" pitchFamily="66" charset="0"/>
              </a:rPr>
            </a:br>
            <a:r>
              <a:rPr lang="en-US" sz="1800" dirty="0">
                <a:latin typeface="Berlin Sans FB" panose="020E0602020502020306" pitchFamily="34" charset="0"/>
              </a:rPr>
              <a:t>Mount </a:t>
            </a:r>
            <a:r>
              <a:rPr lang="en-US" sz="1800" dirty="0" err="1">
                <a:latin typeface="Berlin Sans FB" panose="020E0602020502020306" pitchFamily="34" charset="0"/>
              </a:rPr>
              <a:t>Horeb</a:t>
            </a:r>
            <a:r>
              <a:rPr lang="en-US" sz="1800" dirty="0">
                <a:latin typeface="Berlin Sans FB" panose="020E0602020502020306" pitchFamily="34" charset="0"/>
              </a:rPr>
              <a:t> (Sinai) is located in Midian and scholars recognize the validity of biblical and archaeological arguments that place Mount Sinai in Northern Saudi Arabia (</a:t>
            </a:r>
            <a:r>
              <a:rPr lang="en-US" sz="1800" i="1" dirty="0">
                <a:latin typeface="Berlin Sans FB" panose="020E0602020502020306" pitchFamily="34" charset="0"/>
              </a:rPr>
              <a:t>Jebel el </a:t>
            </a:r>
            <a:r>
              <a:rPr lang="en-US" sz="1800" i="1" dirty="0" err="1">
                <a:latin typeface="Berlin Sans FB" panose="020E0602020502020306" pitchFamily="34" charset="0"/>
              </a:rPr>
              <a:t>Lawz</a:t>
            </a:r>
            <a:r>
              <a:rPr lang="en-US" sz="1800" dirty="0">
                <a:latin typeface="Berlin Sans FB" panose="020E0602020502020306" pitchFamily="34" charset="0"/>
              </a:rPr>
              <a:t>), in the region known as the Hejaz, where Moses’ father in law Jethro lived.  Needless to say, the Saudi government is not impressed and guards the area.  For an exciting account to two Americans that sneaked in and out of this area and lived to tell about it, check out the book </a:t>
            </a:r>
            <a:r>
              <a:rPr lang="en-US" sz="1800" i="1" dirty="0">
                <a:latin typeface="Berlin Sans FB" panose="020E0602020502020306" pitchFamily="34" charset="0"/>
              </a:rPr>
              <a:t>The Gold of the Exodus</a:t>
            </a:r>
            <a:r>
              <a:rPr lang="en-US" sz="1800" dirty="0">
                <a:latin typeface="Berlin Sans FB" panose="020E0602020502020306" pitchFamily="34" charset="0"/>
              </a:rPr>
              <a:t>, which is a sensational account, but has </a:t>
            </a:r>
            <a:r>
              <a:rPr lang="en-US" sz="1800" i="1" u="sng" dirty="0">
                <a:latin typeface="Berlin Sans FB" panose="020E0602020502020306" pitchFamily="34" charset="0"/>
              </a:rPr>
              <a:t>some</a:t>
            </a:r>
            <a:r>
              <a:rPr lang="en-US" sz="1800" dirty="0">
                <a:latin typeface="Berlin Sans FB" panose="020E0602020502020306" pitchFamily="34" charset="0"/>
              </a:rPr>
              <a:t> credibility.  It also contains errors (e.g.: the Israelites did not cross the Gulf of Aqaba) and a seven day itinerary from Egypt to Sinai limits the site to the Sinai peninsula as well so beware!</a:t>
            </a:r>
            <a:endParaRPr lang="en-US" sz="1800" dirty="0">
              <a:latin typeface="Matura MT Script Capitals" pitchFamily="66" charset="0"/>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 y="2483978"/>
            <a:ext cx="5354113" cy="3694338"/>
          </a:xfrm>
          <a:ln>
            <a:solidFill>
              <a:srgbClr val="002060"/>
            </a:solidFill>
          </a:ln>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81457" y="4772905"/>
            <a:ext cx="3076259" cy="1959610"/>
          </a:xfrm>
          <a:ln>
            <a:solidFill>
              <a:srgbClr val="7030A0"/>
            </a:solid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6022" y="2471526"/>
            <a:ext cx="1353177" cy="222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97" y="2471526"/>
            <a:ext cx="1819851" cy="225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274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2392362"/>
          </a:xfrm>
        </p:spPr>
        <p:txBody>
          <a:bodyPr>
            <a:normAutofit fontScale="90000"/>
          </a:bodyPr>
          <a:lstStyle/>
          <a:p>
            <a:pPr algn="l"/>
            <a:r>
              <a:rPr lang="en-US" dirty="0">
                <a:latin typeface="Matura MT Script Capitals" pitchFamily="66" charset="0"/>
              </a:rPr>
              <a:t>     Mount Sinai (Jebel Musa)</a:t>
            </a:r>
            <a:br>
              <a:rPr lang="en-US" sz="2000" dirty="0">
                <a:latin typeface="Matura MT Script Capitals" pitchFamily="66" charset="0"/>
              </a:rPr>
            </a:br>
            <a:r>
              <a:rPr lang="en-US" sz="2000" dirty="0">
                <a:latin typeface="Berlin Sans FB" panose="020E0602020502020306" pitchFamily="34" charset="0"/>
              </a:rPr>
              <a:t>The traditional Mount Sinai (</a:t>
            </a:r>
            <a:r>
              <a:rPr lang="en-US" sz="2000" i="1" dirty="0">
                <a:latin typeface="Berlin Sans FB" panose="020E0602020502020306" pitchFamily="34" charset="0"/>
              </a:rPr>
              <a:t>Jebel Musa</a:t>
            </a:r>
            <a:r>
              <a:rPr lang="en-US" sz="2000" dirty="0">
                <a:latin typeface="Berlin Sans FB" panose="020E0602020502020306" pitchFamily="34" charset="0"/>
              </a:rPr>
              <a:t>, which means Mountain of Moses in Arabic) lies near the southern tip of Sinai and has been a place of pilgrimage since the fourth century AD.  The ancient fortified monastery of Saint Catherine’s sits at its base (below left).  A steep trail leads to the summit with incredible sweeping views and a prayer chapel (below right).  Sadly, tourism has virtually ceased since this area now has ISIS elements roaming around.  Jebel </a:t>
            </a:r>
            <a:r>
              <a:rPr lang="en-US" sz="2000" dirty="0" err="1">
                <a:latin typeface="Berlin Sans FB" panose="020E0602020502020306" pitchFamily="34" charset="0"/>
              </a:rPr>
              <a:t>Safsafeh</a:t>
            </a:r>
            <a:r>
              <a:rPr lang="en-US" sz="2000" dirty="0">
                <a:latin typeface="Berlin Sans FB" panose="020E0602020502020306" pitchFamily="34" charset="0"/>
              </a:rPr>
              <a:t> (Widow Peak) and Jebel </a:t>
            </a:r>
            <a:r>
              <a:rPr lang="en-US" sz="2000" dirty="0" err="1">
                <a:latin typeface="Berlin Sans FB" panose="020E0602020502020306" pitchFamily="34" charset="0"/>
              </a:rPr>
              <a:t>Serbal</a:t>
            </a:r>
            <a:r>
              <a:rPr lang="en-US" sz="2000" dirty="0">
                <a:latin typeface="Berlin Sans FB" panose="020E0602020502020306" pitchFamily="34" charset="0"/>
              </a:rPr>
              <a:t> are nearby and very viable candidates as well as Jebel Musa.</a:t>
            </a:r>
            <a:endParaRPr lang="en-US" dirty="0">
              <a:latin typeface="Berlin Sans FB" panose="020E0602020502020306" pitchFamily="34" charset="0"/>
            </a:endParaRP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2590800"/>
            <a:ext cx="4285192" cy="3213894"/>
          </a:xfrm>
          <a:ln>
            <a:solidFill>
              <a:srgbClr val="7030A0"/>
            </a:solidFill>
          </a:ln>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4400" y="2590800"/>
            <a:ext cx="4272492" cy="3204369"/>
          </a:xfrm>
          <a:ln>
            <a:solidFill>
              <a:srgbClr val="7030A0"/>
            </a:solidFill>
          </a:ln>
        </p:spPr>
      </p:pic>
    </p:spTree>
    <p:extLst>
      <p:ext uri="{BB962C8B-B14F-4D97-AF65-F5344CB8AC3E}">
        <p14:creationId xmlns:p14="http://schemas.microsoft.com/office/powerpoint/2010/main" val="3223151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971800"/>
          </a:xfrm>
        </p:spPr>
        <p:txBody>
          <a:bodyPr>
            <a:normAutofit fontScale="90000"/>
          </a:bodyPr>
          <a:lstStyle/>
          <a:p>
            <a:pPr algn="l"/>
            <a:r>
              <a:rPr lang="en-US" dirty="0">
                <a:latin typeface="Matura MT Script Capitals" pitchFamily="66" charset="0"/>
              </a:rPr>
              <a:t>            The Tabernacle </a:t>
            </a:r>
            <a:r>
              <a:rPr lang="en-US" sz="3600" dirty="0">
                <a:latin typeface="Berlin Sans FB" panose="020E0602020502020306" pitchFamily="34" charset="0"/>
              </a:rPr>
              <a:t>(</a:t>
            </a:r>
            <a:r>
              <a:rPr lang="he-IL" sz="3600" dirty="0">
                <a:latin typeface="Berlin Sans FB" panose="020E0602020502020306" pitchFamily="34" charset="0"/>
                <a:cs typeface="Aharoni"/>
              </a:rPr>
              <a:t>משכן</a:t>
            </a:r>
            <a:r>
              <a:rPr lang="en-US" sz="3600" dirty="0">
                <a:latin typeface="Berlin Sans FB" panose="020E0602020502020306" pitchFamily="34" charset="0"/>
                <a:cs typeface="Aharoni"/>
              </a:rPr>
              <a:t>) </a:t>
            </a:r>
            <a:r>
              <a:rPr lang="en-US" sz="3600" i="1" dirty="0" err="1">
                <a:latin typeface="Berlin Sans FB" panose="020E0602020502020306" pitchFamily="34" charset="0"/>
                <a:cs typeface="Aharoni"/>
              </a:rPr>
              <a:t>mishkan</a:t>
            </a:r>
            <a:br>
              <a:rPr lang="en-US" dirty="0">
                <a:latin typeface="Berlin Sans FB" panose="020E0602020502020306" pitchFamily="34" charset="0"/>
                <a:cs typeface="Aharoni"/>
              </a:rPr>
            </a:br>
            <a:r>
              <a:rPr lang="en-US" sz="2200" dirty="0">
                <a:latin typeface="Berlin Sans FB" panose="020E0602020502020306" pitchFamily="34" charset="0"/>
                <a:cs typeface="Aharoni"/>
              </a:rPr>
              <a:t>The Tabernacle (Exodus 35-40) allowed Yahweh to live amongst His People and the tent was placed in the center of the camp.  A Holy God living in the midst of a sinful people demanded that God’s instructions had to be strictly followed.  The Tabernacle was portable and remained with the Israelite tribes until Solomon built the Temple in Jerusalem.  The parallels between the Tabernacle and Jesus Christ are rich with symbolism, but perhaps the best is the statement in John 1:14, which states that the Word (Jesus Christ) became flesh and </a:t>
            </a:r>
            <a:r>
              <a:rPr lang="en-US" sz="2200" i="1" dirty="0" err="1">
                <a:latin typeface="Berlin Sans FB" panose="020E0602020502020306" pitchFamily="34" charset="0"/>
                <a:cs typeface="Aharoni"/>
              </a:rPr>
              <a:t>tabernacled</a:t>
            </a:r>
            <a:r>
              <a:rPr lang="en-US" sz="2200" dirty="0">
                <a:latin typeface="Berlin Sans FB" panose="020E0602020502020306" pitchFamily="34" charset="0"/>
                <a:cs typeface="Aharoni"/>
              </a:rPr>
              <a:t> (made His dwelling) among us.</a:t>
            </a:r>
            <a:endParaRPr lang="en-US" sz="2200" dirty="0">
              <a:latin typeface="Berlin Sans FB" panose="020E0602020502020306"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 y="3124200"/>
            <a:ext cx="4587291" cy="3428999"/>
          </a:xfrm>
          <a:ln>
            <a:solidFill>
              <a:schemeClr val="bg1"/>
            </a:solidFill>
          </a:ln>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3124200"/>
            <a:ext cx="4325606" cy="3445344"/>
          </a:xfrm>
          <a:ln>
            <a:solidFill>
              <a:schemeClr val="bg1"/>
            </a:solidFill>
          </a:ln>
        </p:spPr>
      </p:pic>
    </p:spTree>
    <p:extLst>
      <p:ext uri="{BB962C8B-B14F-4D97-AF65-F5344CB8AC3E}">
        <p14:creationId xmlns:p14="http://schemas.microsoft.com/office/powerpoint/2010/main" val="4073402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685800"/>
          </a:xfrm>
        </p:spPr>
        <p:txBody>
          <a:bodyPr>
            <a:normAutofit/>
          </a:bodyPr>
          <a:lstStyle/>
          <a:p>
            <a:r>
              <a:rPr lang="en-US" sz="3600" dirty="0">
                <a:latin typeface="Matura MT Script Capitals" panose="03020802060602070202" pitchFamily="66" charset="0"/>
              </a:rPr>
              <a:t>Archaeological Parallels to the Tabernacle</a:t>
            </a:r>
          </a:p>
        </p:txBody>
      </p:sp>
      <p:sp>
        <p:nvSpPr>
          <p:cNvPr id="4" name="Content Placeholder 3"/>
          <p:cNvSpPr>
            <a:spLocks noGrp="1"/>
          </p:cNvSpPr>
          <p:nvPr>
            <p:ph sz="half" idx="2"/>
          </p:nvPr>
        </p:nvSpPr>
        <p:spPr>
          <a:xfrm>
            <a:off x="4648200" y="692209"/>
            <a:ext cx="4419600" cy="5897962"/>
          </a:xfrm>
        </p:spPr>
        <p:txBody>
          <a:bodyPr>
            <a:normAutofit fontScale="47500" lnSpcReduction="20000"/>
          </a:bodyPr>
          <a:lstStyle/>
          <a:p>
            <a:pPr marL="0" indent="0" algn="ctr">
              <a:buNone/>
            </a:pPr>
            <a:r>
              <a:rPr lang="en-US" b="1" dirty="0">
                <a:latin typeface="Berlin Sans FB" panose="020E0602020502020306" pitchFamily="34" charset="0"/>
              </a:rPr>
              <a:t>The “Tabernacle” of Rameses II</a:t>
            </a:r>
          </a:p>
          <a:p>
            <a:pPr marL="0" indent="0">
              <a:buNone/>
            </a:pPr>
            <a:r>
              <a:rPr lang="en-US" dirty="0">
                <a:latin typeface="Berlin Sans FB" panose="020E0602020502020306" pitchFamily="34" charset="0"/>
              </a:rPr>
              <a:t>The closest parallel to the form and function of the Tabernacle stems from pictorial evidence of a military tent camp that Rameses II used to fight the Hittites in the Battle of </a:t>
            </a:r>
            <a:r>
              <a:rPr lang="en-US" dirty="0" err="1">
                <a:latin typeface="Berlin Sans FB" panose="020E0602020502020306" pitchFamily="34" charset="0"/>
              </a:rPr>
              <a:t>Qedesh</a:t>
            </a:r>
            <a:r>
              <a:rPr lang="en-US" dirty="0">
                <a:latin typeface="Berlin Sans FB" panose="020E0602020502020306" pitchFamily="34" charset="0"/>
              </a:rPr>
              <a:t>. This battle was so important to Ramesses II that it is described in hieroglyphics in 10 different places throughout ancient Egypt, and scenes of the battle were depicted artistically in five locations. The Egyptian camp of Ramesses II, which parallels the Tabernacle, is portrayed at Abu Simbel, Luxor, and twice at the </a:t>
            </a:r>
            <a:r>
              <a:rPr lang="en-US" dirty="0" err="1">
                <a:latin typeface="Berlin Sans FB" panose="020E0602020502020306" pitchFamily="34" charset="0"/>
              </a:rPr>
              <a:t>Ramesseum</a:t>
            </a:r>
            <a:r>
              <a:rPr lang="en-US" dirty="0">
                <a:latin typeface="Berlin Sans FB" panose="020E0602020502020306" pitchFamily="34" charset="0"/>
              </a:rPr>
              <a:t>.</a:t>
            </a:r>
          </a:p>
          <a:p>
            <a:pPr marL="0" indent="0">
              <a:buNone/>
            </a:pPr>
            <a:r>
              <a:rPr lang="en-US" dirty="0">
                <a:latin typeface="Berlin Sans FB" panose="020E0602020502020306" pitchFamily="34" charset="0"/>
              </a:rPr>
              <a:t>Both structures have rectilinear courtyards orientated to the East, and they are twice as long as they are wide, with the entrance in the center of the eastern short wall. In the camp’s middle is the entrance to a 3:1 long-room tent, composed of a 2:1 reception tent leading to a square throne tent, alternatively labeled Pharaoh’s Chamber or the Holy of Holies for the Tabernacle.</a:t>
            </a:r>
          </a:p>
          <a:p>
            <a:pPr marL="0" indent="0">
              <a:buNone/>
            </a:pPr>
            <a:r>
              <a:rPr lang="en-US" dirty="0">
                <a:latin typeface="Berlin Sans FB" panose="020E0602020502020306" pitchFamily="34" charset="0"/>
              </a:rPr>
              <a:t>The wall relief of Rameses II’s camp at </a:t>
            </a:r>
            <a:r>
              <a:rPr lang="en-US" dirty="0" err="1">
                <a:latin typeface="Berlin Sans FB" panose="020E0602020502020306" pitchFamily="34" charset="0"/>
              </a:rPr>
              <a:t>Qedesh</a:t>
            </a:r>
            <a:r>
              <a:rPr lang="en-US" dirty="0">
                <a:latin typeface="Berlin Sans FB" panose="020E0602020502020306" pitchFamily="34" charset="0"/>
              </a:rPr>
              <a:t>, as carved in southern Egypt at Abu Simbel, also shows a 2:1 rectilinear courtyard with the entrance to the pharaoh’s tent in the center. Subjects are shown kneeling and paying homage to the Pharaoh Rameses II, represented by a cartouche, with the wings of twin Horus figures covering the pharaoh. This is reminiscent of the wings of two cherubim that are described as having covered the Ark of the Covenant’s Mercy Seat in the Tabernacle’s Holy of Holies (</a:t>
            </a:r>
            <a:r>
              <a:rPr lang="en-US" dirty="0" err="1">
                <a:latin typeface="Berlin Sans FB" panose="020E0602020502020306" pitchFamily="34" charset="0"/>
              </a:rPr>
              <a:t>Exod</a:t>
            </a:r>
            <a:r>
              <a:rPr lang="en-US" dirty="0">
                <a:latin typeface="Berlin Sans FB" panose="020E0602020502020306" pitchFamily="34" charset="0"/>
              </a:rPr>
              <a:t> 25:18-20).</a:t>
            </a:r>
          </a:p>
          <a:p>
            <a:pPr marL="0" indent="0">
              <a:buNone/>
            </a:pPr>
            <a:r>
              <a:rPr lang="en-US" dirty="0">
                <a:latin typeface="Berlin Sans FB" panose="020E0602020502020306" pitchFamily="34" charset="0"/>
              </a:rPr>
              <a:t>Other features of the Tabernacle share Late Bronze Age Egyptian parallels. This includes the form and function of the Ark of the Covenant. Similarly, the Tabernacle Menorah, based on terminology, artistic parallels, and craftsmanship, shares similarities with Egyptian lampstands during the Late Bronze period.</a:t>
            </a:r>
          </a:p>
          <a:p>
            <a:pPr marL="0" indent="0">
              <a:buNone/>
            </a:pPr>
            <a:r>
              <a:rPr lang="en-US" sz="2100" dirty="0">
                <a:latin typeface="Times New Roman" panose="02020603050405020304" pitchFamily="18" charset="0"/>
                <a:cs typeface="Times New Roman" panose="02020603050405020304" pitchFamily="18" charset="0"/>
              </a:rPr>
              <a:t>Courtesy of Michael Holman:</a:t>
            </a:r>
          </a:p>
          <a:p>
            <a:pPr marL="0" indent="0">
              <a:buNone/>
            </a:pPr>
            <a:r>
              <a:rPr lang="en-US" sz="2100" dirty="0">
                <a:latin typeface="Times New Roman" panose="02020603050405020304" pitchFamily="18" charset="0"/>
                <a:cs typeface="Times New Roman" panose="02020603050405020304" pitchFamily="18" charset="0"/>
                <a:hlinkClick r:id="rId2"/>
              </a:rPr>
              <a:t>https://www.thetorah.com/article/the-tabernacle-in-its-ancient-near-eastern-context</a:t>
            </a:r>
            <a:r>
              <a:rPr lang="en-US" sz="2100" dirty="0">
                <a:latin typeface="Times New Roman" panose="02020603050405020304" pitchFamily="18" charset="0"/>
                <a:cs typeface="Times New Roman" panose="02020603050405020304" pitchFamily="18" charset="0"/>
              </a:rPr>
              <a:t> </a:t>
            </a:r>
          </a:p>
          <a:p>
            <a:endParaRPr lang="en-US" dirty="0"/>
          </a:p>
        </p:txBody>
      </p:sp>
      <p:pic>
        <p:nvPicPr>
          <p:cNvPr id="2055" name="Picture 7" descr="https://firebasestorage.googleapis.com/v0/b/bageladmin.appspot.com/o/TheTorah.com%2Frtf%2FRameses-II-Military-Tent-Tabernacle.jpg?alt=media&amp;token=620e3f53-9132-46c9-83c0-886b01707c1b"/>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5871" y="990600"/>
            <a:ext cx="4321614" cy="3727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36631" y="5066171"/>
            <a:ext cx="2088573" cy="1600200"/>
          </a:xfrm>
          <a:prstGeom prst="rect">
            <a:avLst/>
          </a:prstGeom>
        </p:spPr>
      </p:pic>
      <p:pic>
        <p:nvPicPr>
          <p:cNvPr id="9" name="Picture 8"/>
          <p:cNvPicPr>
            <a:picLocks noChangeAspect="1"/>
          </p:cNvPicPr>
          <p:nvPr/>
        </p:nvPicPr>
        <p:blipFill>
          <a:blip r:embed="rId5"/>
          <a:stretch>
            <a:fillRect/>
          </a:stretch>
        </p:blipFill>
        <p:spPr>
          <a:xfrm>
            <a:off x="2336678" y="5142371"/>
            <a:ext cx="2311522" cy="1447799"/>
          </a:xfrm>
          <a:prstGeom prst="rect">
            <a:avLst/>
          </a:prstGeom>
        </p:spPr>
      </p:pic>
    </p:spTree>
    <p:extLst>
      <p:ext uri="{BB962C8B-B14F-4D97-AF65-F5344CB8AC3E}">
        <p14:creationId xmlns:p14="http://schemas.microsoft.com/office/powerpoint/2010/main" val="3058799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274638"/>
            <a:ext cx="9144000" cy="1143000"/>
          </a:xfrm>
        </p:spPr>
        <p:txBody>
          <a:bodyPr/>
          <a:lstStyle/>
          <a:p>
            <a:r>
              <a:rPr lang="en-US" dirty="0">
                <a:latin typeface="Matura MT Script Capitals" pitchFamily="66" charset="0"/>
              </a:rPr>
              <a:t>Pagan Altars and High Places</a:t>
            </a:r>
          </a:p>
        </p:txBody>
      </p:sp>
      <p:sp>
        <p:nvSpPr>
          <p:cNvPr id="9" name="Text Placeholder 8"/>
          <p:cNvSpPr>
            <a:spLocks noGrp="1"/>
          </p:cNvSpPr>
          <p:nvPr>
            <p:ph type="body" idx="1"/>
          </p:nvPr>
        </p:nvSpPr>
        <p:spPr>
          <a:xfrm>
            <a:off x="0" y="1535113"/>
            <a:ext cx="4497388" cy="369887"/>
          </a:xfrm>
        </p:spPr>
        <p:txBody>
          <a:bodyPr>
            <a:normAutofit fontScale="92500" lnSpcReduction="20000"/>
          </a:bodyPr>
          <a:lstStyle/>
          <a:p>
            <a:pPr algn="ctr"/>
            <a:r>
              <a:rPr lang="en-US" b="0" dirty="0">
                <a:latin typeface="Berlin Sans FB" panose="020E0602020502020306" pitchFamily="34" charset="0"/>
              </a:rPr>
              <a:t>Early Bronze Age Altar:  Megiddo</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1600" y="2362200"/>
            <a:ext cx="4368800" cy="3276600"/>
          </a:xfrm>
          <a:ln>
            <a:solidFill>
              <a:schemeClr val="tx1"/>
            </a:solidFill>
          </a:ln>
        </p:spPr>
      </p:pic>
      <p:sp>
        <p:nvSpPr>
          <p:cNvPr id="10" name="Text Placeholder 9"/>
          <p:cNvSpPr>
            <a:spLocks noGrp="1"/>
          </p:cNvSpPr>
          <p:nvPr>
            <p:ph type="body" sz="quarter" idx="3"/>
          </p:nvPr>
        </p:nvSpPr>
        <p:spPr>
          <a:xfrm>
            <a:off x="4645025" y="1535113"/>
            <a:ext cx="4498975" cy="639762"/>
          </a:xfrm>
        </p:spPr>
        <p:txBody>
          <a:bodyPr>
            <a:normAutofit fontScale="92500" lnSpcReduction="20000"/>
          </a:bodyPr>
          <a:lstStyle/>
          <a:p>
            <a:pPr algn="ctr"/>
            <a:r>
              <a:rPr lang="en-US" b="0" dirty="0">
                <a:latin typeface="Berlin Sans FB" panose="020E0602020502020306" pitchFamily="34" charset="0"/>
              </a:rPr>
              <a:t>Nabataean High Place and Altar:  Petra</a:t>
            </a:r>
          </a:p>
        </p:txBody>
      </p:sp>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362201"/>
            <a:ext cx="4405312" cy="3303984"/>
          </a:xfrm>
          <a:ln>
            <a:solidFill>
              <a:srgbClr val="7030A0"/>
            </a:solidFill>
          </a:ln>
        </p:spPr>
      </p:pic>
    </p:spTree>
    <p:extLst>
      <p:ext uri="{BB962C8B-B14F-4D97-AF65-F5344CB8AC3E}">
        <p14:creationId xmlns:p14="http://schemas.microsoft.com/office/powerpoint/2010/main" val="131305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fontScale="90000"/>
          </a:bodyPr>
          <a:lstStyle/>
          <a:p>
            <a:r>
              <a:rPr lang="en-US" dirty="0">
                <a:latin typeface="Matura MT Script Capitals" panose="03020802060602070202" pitchFamily="66" charset="0"/>
              </a:rPr>
              <a:t>The Deliverance of Moses </a:t>
            </a:r>
            <a:r>
              <a:rPr lang="en-US" dirty="0"/>
              <a:t>(</a:t>
            </a:r>
            <a:r>
              <a:rPr lang="he-IL" dirty="0"/>
              <a:t>מֹשֶׁה</a:t>
            </a:r>
            <a:r>
              <a:rPr lang="en-US"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921587"/>
            <a:ext cx="7543800" cy="5710153"/>
          </a:xfrm>
          <a:ln>
            <a:solidFill>
              <a:srgbClr val="002060"/>
            </a:solidFill>
          </a:ln>
        </p:spPr>
      </p:pic>
    </p:spTree>
    <p:extLst>
      <p:ext uri="{BB962C8B-B14F-4D97-AF65-F5344CB8AC3E}">
        <p14:creationId xmlns:p14="http://schemas.microsoft.com/office/powerpoint/2010/main" val="58091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fontScale="90000"/>
          </a:bodyPr>
          <a:lstStyle/>
          <a:p>
            <a:pPr algn="l"/>
            <a:r>
              <a:rPr lang="en-US" sz="4000" dirty="0">
                <a:latin typeface="Matura MT Script Capitals" pitchFamily="66" charset="0"/>
              </a:rPr>
              <a:t>               Kadesh </a:t>
            </a:r>
            <a:r>
              <a:rPr lang="en-US" sz="4000" dirty="0" err="1">
                <a:latin typeface="Matura MT Script Capitals" pitchFamily="66" charset="0"/>
              </a:rPr>
              <a:t>Barnea</a:t>
            </a:r>
            <a:r>
              <a:rPr lang="en-US" sz="4000" dirty="0">
                <a:latin typeface="Matura MT Script Capitals" pitchFamily="66" charset="0"/>
              </a:rPr>
              <a:t> </a:t>
            </a:r>
            <a:r>
              <a:rPr lang="en-US" sz="2200" dirty="0">
                <a:latin typeface="Berlin Sans FB" panose="020E0602020502020306" pitchFamily="34" charset="0"/>
              </a:rPr>
              <a:t>(Deuteronomy 1:46)</a:t>
            </a:r>
            <a:br>
              <a:rPr lang="en-US" sz="4000" dirty="0">
                <a:latin typeface="Berlin Sans FB" panose="020E0602020502020306" pitchFamily="34" charset="0"/>
              </a:rPr>
            </a:br>
            <a:r>
              <a:rPr lang="en-US" sz="1800" dirty="0">
                <a:latin typeface="Berlin Sans FB" panose="020E0602020502020306" pitchFamily="34" charset="0"/>
              </a:rPr>
              <a:t>From this oasis in the Wilderness of Zin, Israel was encamped during much of its forty year sojourn. Moses sent the 12 men to reconnoiter Canaan (Numbers 13:1-33) from here.  The fortress shown below dates to the eighth century BC (the time of King </a:t>
            </a:r>
            <a:r>
              <a:rPr lang="en-US" sz="1800" dirty="0" err="1">
                <a:latin typeface="Berlin Sans FB" panose="020E0602020502020306" pitchFamily="34" charset="0"/>
              </a:rPr>
              <a:t>Uzziah</a:t>
            </a:r>
            <a:r>
              <a:rPr lang="en-US" sz="1800" dirty="0">
                <a:latin typeface="Berlin Sans FB" panose="020E0602020502020306" pitchFamily="34" charset="0"/>
              </a:rPr>
              <a:t>), but recently, Midianite pottery from the time of the Exodus was identified at the site, which shows it was occupied during the period of the Wilderness sojourn.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76400"/>
            <a:ext cx="8875218" cy="5054723"/>
          </a:xfrm>
          <a:ln>
            <a:solidFill>
              <a:srgbClr val="C00000"/>
            </a:solidFill>
          </a:ln>
        </p:spPr>
      </p:pic>
    </p:spTree>
    <p:extLst>
      <p:ext uri="{BB962C8B-B14F-4D97-AF65-F5344CB8AC3E}">
        <p14:creationId xmlns:p14="http://schemas.microsoft.com/office/powerpoint/2010/main" val="375940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9144000" cy="2286000"/>
          </a:xfrm>
        </p:spPr>
        <p:txBody>
          <a:bodyPr>
            <a:normAutofit fontScale="90000"/>
          </a:bodyPr>
          <a:lstStyle/>
          <a:p>
            <a:pPr algn="l"/>
            <a:r>
              <a:rPr lang="en-US" dirty="0">
                <a:latin typeface="Matura MT Script Capitals" pitchFamily="66" charset="0"/>
              </a:rPr>
              <a:t>     Mount </a:t>
            </a:r>
            <a:r>
              <a:rPr lang="en-US" dirty="0" err="1">
                <a:latin typeface="Matura MT Script Capitals" pitchFamily="66" charset="0"/>
              </a:rPr>
              <a:t>Hor</a:t>
            </a:r>
            <a:r>
              <a:rPr lang="en-US" dirty="0">
                <a:latin typeface="Matura MT Script Capitals" pitchFamily="66" charset="0"/>
              </a:rPr>
              <a:t> </a:t>
            </a:r>
            <a:r>
              <a:rPr lang="en-US" sz="2200" dirty="0">
                <a:latin typeface="Berlin Sans FB" panose="020E0602020502020306" pitchFamily="34" charset="0"/>
              </a:rPr>
              <a:t>(</a:t>
            </a:r>
            <a:r>
              <a:rPr lang="en-US" sz="2200" i="1" dirty="0">
                <a:latin typeface="Berlin Sans FB" panose="020E0602020502020306" pitchFamily="34" charset="0"/>
              </a:rPr>
              <a:t>Jebel Haroun or </a:t>
            </a:r>
            <a:r>
              <a:rPr lang="en-US" sz="2200" dirty="0">
                <a:latin typeface="Berlin Sans FB" panose="020E0602020502020306" pitchFamily="34" charset="0"/>
              </a:rPr>
              <a:t>Mountain of Aaron in Arabic)</a:t>
            </a:r>
            <a:br>
              <a:rPr lang="en-US" sz="2700" dirty="0">
                <a:latin typeface="Berlin Sans FB" panose="020E0602020502020306" pitchFamily="34" charset="0"/>
              </a:rPr>
            </a:br>
            <a:r>
              <a:rPr lang="en-US" sz="2400" dirty="0">
                <a:latin typeface="Berlin Sans FB" panose="020E0602020502020306" pitchFamily="34" charset="0"/>
              </a:rPr>
              <a:t>In 2010, I made the arduous six hour hike (in 110 degree heat) from the Petra Park to the top of Mount </a:t>
            </a:r>
            <a:r>
              <a:rPr lang="en-US" sz="2400" dirty="0" err="1">
                <a:latin typeface="Berlin Sans FB" panose="020E0602020502020306" pitchFamily="34" charset="0"/>
              </a:rPr>
              <a:t>Hor</a:t>
            </a:r>
            <a:r>
              <a:rPr lang="en-US" sz="2400" dirty="0">
                <a:latin typeface="Berlin Sans FB" panose="020E0602020502020306" pitchFamily="34" charset="0"/>
              </a:rPr>
              <a:t>, where Aaron is buried (Numbers 20:22-29).  The mountain is located on the Border of Edom (Numbers 33:37).  A Muslim shrine with a white dome crowns the summit.  For our group, the overall experience and view from the shrine was utterly breathtaking and surreal.</a:t>
            </a:r>
            <a:endParaRPr lang="en-US" dirty="0">
              <a:latin typeface="Berlin Sans FB" panose="020E0602020502020306" pitchFamily="34" charset="0"/>
            </a:endParaRPr>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980" y="2362200"/>
            <a:ext cx="9031077" cy="4114800"/>
          </a:xfrm>
        </p:spPr>
      </p:pic>
    </p:spTree>
    <p:extLst>
      <p:ext uri="{BB962C8B-B14F-4D97-AF65-F5344CB8AC3E}">
        <p14:creationId xmlns:p14="http://schemas.microsoft.com/office/powerpoint/2010/main" val="1489400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067800" cy="1905000"/>
          </a:xfrm>
        </p:spPr>
        <p:txBody>
          <a:bodyPr>
            <a:normAutofit fontScale="90000"/>
          </a:bodyPr>
          <a:lstStyle/>
          <a:p>
            <a:pPr algn="l"/>
            <a:r>
              <a:rPr lang="en-US" sz="3600" dirty="0">
                <a:latin typeface="Matura MT Script Capitals" pitchFamily="66" charset="0"/>
              </a:rPr>
              <a:t>         The Ruins of Heshbon </a:t>
            </a:r>
            <a:r>
              <a:rPr lang="en-US" sz="3600" dirty="0">
                <a:latin typeface="Berlin Sans FB" panose="020E0602020502020306" pitchFamily="34" charset="0"/>
              </a:rPr>
              <a:t>(Tall Hisban)</a:t>
            </a:r>
            <a:br>
              <a:rPr lang="en-US" sz="3600" dirty="0">
                <a:latin typeface="Berlin Sans FB" panose="020E0602020502020306" pitchFamily="34" charset="0"/>
              </a:rPr>
            </a:br>
            <a:r>
              <a:rPr lang="en-US" sz="2000" dirty="0">
                <a:latin typeface="Berlin Sans FB" panose="020E0602020502020306" pitchFamily="34" charset="0"/>
              </a:rPr>
              <a:t>Numbers 21:21-31 describes the defeat of </a:t>
            </a:r>
            <a:r>
              <a:rPr lang="en-US" sz="2000" dirty="0" err="1">
                <a:latin typeface="Berlin Sans FB" panose="020E0602020502020306" pitchFamily="34" charset="0"/>
              </a:rPr>
              <a:t>Sihon</a:t>
            </a:r>
            <a:r>
              <a:rPr lang="en-US" sz="2000" dirty="0">
                <a:latin typeface="Berlin Sans FB" panose="020E0602020502020306" pitchFamily="34" charset="0"/>
              </a:rPr>
              <a:t>, king of the Amorites and the fall of his city, Heshbon, to Moses and the Israelites.  Your professor serves as administrative director of the excavations at this site and several Bethel students accompanied us in 2013-2014, all receiving four Bethel credits for their efforts.  If you’d like to join our Andrews University / University of Bonn group this next year and dig up some biblical history, let me know!</a:t>
            </a:r>
            <a:endParaRPr lang="en-US" dirty="0">
              <a:latin typeface="Berlin Sans FB" panose="020E0602020502020306" pitchFamily="34"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14631"/>
          <a:stretch/>
        </p:blipFill>
        <p:spPr>
          <a:xfrm>
            <a:off x="43090" y="1923690"/>
            <a:ext cx="9024709" cy="4705709"/>
          </a:xfrm>
          <a:ln>
            <a:solidFill>
              <a:schemeClr val="accent1"/>
            </a:solidFill>
          </a:ln>
        </p:spPr>
      </p:pic>
    </p:spTree>
    <p:extLst>
      <p:ext uri="{BB962C8B-B14F-4D97-AF65-F5344CB8AC3E}">
        <p14:creationId xmlns:p14="http://schemas.microsoft.com/office/powerpoint/2010/main" val="346102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Berlin Sans FB" panose="020E0602020502020306" pitchFamily="34" charset="0"/>
              </a:rPr>
              <a:t>The Site of Tall </a:t>
            </a:r>
            <a:r>
              <a:rPr lang="en-US" dirty="0" err="1">
                <a:latin typeface="Berlin Sans FB" panose="020E0602020502020306" pitchFamily="34" charset="0"/>
              </a:rPr>
              <a:t>Hisban</a:t>
            </a:r>
            <a:r>
              <a:rPr lang="en-US" dirty="0">
                <a:latin typeface="Berlin Sans FB" panose="020E0602020502020306" pitchFamily="34" charset="0"/>
              </a:rPr>
              <a:t> (</a:t>
            </a:r>
            <a:r>
              <a:rPr lang="en-US" dirty="0" err="1">
                <a:latin typeface="Berlin Sans FB" panose="020E0602020502020306" pitchFamily="34" charset="0"/>
              </a:rPr>
              <a:t>Heshbon</a:t>
            </a:r>
            <a:r>
              <a:rPr lang="en-US" dirty="0">
                <a:latin typeface="Berlin Sans FB" panose="020E0602020502020306" pitchFamily="34" charset="0"/>
              </a:rPr>
              <a:t>)</a:t>
            </a:r>
          </a:p>
        </p:txBody>
      </p:sp>
      <p:sp>
        <p:nvSpPr>
          <p:cNvPr id="3" name="Content Placeholder 2"/>
          <p:cNvSpPr>
            <a:spLocks noGrp="1"/>
          </p:cNvSpPr>
          <p:nvPr>
            <p:ph idx="1"/>
          </p:nvPr>
        </p:nvSpPr>
        <p:spPr>
          <a:xfrm>
            <a:off x="76200" y="762000"/>
            <a:ext cx="8915400" cy="3657600"/>
          </a:xfrm>
        </p:spPr>
        <p:txBody>
          <a:bodyPr>
            <a:normAutofit fontScale="55000" lnSpcReduction="20000"/>
          </a:bodyPr>
          <a:lstStyle/>
          <a:p>
            <a:r>
              <a:rPr lang="en-US" dirty="0">
                <a:latin typeface="Berlin Sans FB" panose="020E0602020502020306" pitchFamily="34" charset="0"/>
              </a:rPr>
              <a:t>The site has 21 compacted and complex strata or “layers” of occupation dating from ca. 1225 BC to the present.</a:t>
            </a:r>
          </a:p>
          <a:p>
            <a:r>
              <a:rPr lang="en-US" dirty="0">
                <a:latin typeface="Berlin Sans FB" panose="020E0602020502020306" pitchFamily="34" charset="0"/>
              </a:rPr>
              <a:t>The site is strategically located at the junction of three geographical regions, the </a:t>
            </a:r>
            <a:r>
              <a:rPr lang="en-US" dirty="0" err="1">
                <a:latin typeface="Berlin Sans FB" panose="020E0602020502020306" pitchFamily="34" charset="0"/>
              </a:rPr>
              <a:t>Madaba</a:t>
            </a:r>
            <a:r>
              <a:rPr lang="en-US" dirty="0">
                <a:latin typeface="Berlin Sans FB" panose="020E0602020502020306" pitchFamily="34" charset="0"/>
              </a:rPr>
              <a:t> Plains (</a:t>
            </a:r>
            <a:r>
              <a:rPr lang="en-US" i="1" dirty="0" err="1">
                <a:latin typeface="Berlin Sans FB" panose="020E0602020502020306" pitchFamily="34" charset="0"/>
              </a:rPr>
              <a:t>Mishor</a:t>
            </a:r>
            <a:r>
              <a:rPr lang="en-US" dirty="0">
                <a:latin typeface="Berlin Sans FB" panose="020E0602020502020306" pitchFamily="34" charset="0"/>
              </a:rPr>
              <a:t> or </a:t>
            </a:r>
            <a:r>
              <a:rPr lang="en-US" i="1" dirty="0">
                <a:latin typeface="Berlin Sans FB" panose="020E0602020502020306" pitchFamily="34" charset="0"/>
              </a:rPr>
              <a:t>Balqa</a:t>
            </a:r>
            <a:r>
              <a:rPr lang="en-US" dirty="0">
                <a:latin typeface="Berlin Sans FB" panose="020E0602020502020306" pitchFamily="34" charset="0"/>
              </a:rPr>
              <a:t>) to the east and south, the Ammonite Hill Country to the north, and the steppe land (</a:t>
            </a:r>
            <a:r>
              <a:rPr lang="en-US" i="1" dirty="0" err="1">
                <a:latin typeface="Berlin Sans FB" panose="020E0602020502020306" pitchFamily="34" charset="0"/>
              </a:rPr>
              <a:t>Abarim</a:t>
            </a:r>
            <a:r>
              <a:rPr lang="en-US" dirty="0">
                <a:latin typeface="Berlin Sans FB" panose="020E0602020502020306" pitchFamily="34" charset="0"/>
              </a:rPr>
              <a:t>) descending to the Plains of Moab and the Dead Sea to the west.  The North-South King’s Highway passes by the foot of the site.</a:t>
            </a:r>
          </a:p>
          <a:p>
            <a:r>
              <a:rPr lang="en-US" dirty="0">
                <a:latin typeface="Berlin Sans FB" panose="020E0602020502020306" pitchFamily="34" charset="0"/>
              </a:rPr>
              <a:t>The commanding position of </a:t>
            </a:r>
            <a:r>
              <a:rPr lang="en-US" dirty="0" err="1">
                <a:latin typeface="Berlin Sans FB" panose="020E0602020502020306" pitchFamily="34" charset="0"/>
              </a:rPr>
              <a:t>Hisban</a:t>
            </a:r>
            <a:r>
              <a:rPr lang="en-US" dirty="0">
                <a:latin typeface="Berlin Sans FB" panose="020E0602020502020306" pitchFamily="34" charset="0"/>
              </a:rPr>
              <a:t> makes it a place of power.  Except to the north, one enjoys superb views in all directions including the Judean Desert, the Hill Country of Judah and all the way to the </a:t>
            </a:r>
            <a:r>
              <a:rPr lang="en-US" dirty="0" err="1">
                <a:latin typeface="Berlin Sans FB" panose="020E0602020502020306" pitchFamily="34" charset="0"/>
              </a:rPr>
              <a:t>the</a:t>
            </a:r>
            <a:r>
              <a:rPr lang="en-US" dirty="0">
                <a:latin typeface="Berlin Sans FB" panose="020E0602020502020306" pitchFamily="34" charset="0"/>
              </a:rPr>
              <a:t> vicinity of Jerusalem.</a:t>
            </a:r>
          </a:p>
          <a:p>
            <a:r>
              <a:rPr lang="en-US" dirty="0">
                <a:latin typeface="Berlin Sans FB" panose="020E0602020502020306" pitchFamily="34" charset="0"/>
              </a:rPr>
              <a:t>Tall </a:t>
            </a:r>
            <a:r>
              <a:rPr lang="en-US" dirty="0" err="1">
                <a:latin typeface="Berlin Sans FB" panose="020E0602020502020306" pitchFamily="34" charset="0"/>
              </a:rPr>
              <a:t>Hisban</a:t>
            </a:r>
            <a:r>
              <a:rPr lang="en-US" dirty="0">
                <a:latin typeface="Berlin Sans FB" panose="020E0602020502020306" pitchFamily="34" charset="0"/>
              </a:rPr>
              <a:t> is technically not a traditional “tell”, but rather a prominent hill that has been used as a </a:t>
            </a:r>
            <a:r>
              <a:rPr lang="en-US" b="1" dirty="0">
                <a:latin typeface="Berlin Sans FB" panose="020E0602020502020306" pitchFamily="34" charset="0"/>
              </a:rPr>
              <a:t>palimpsest</a:t>
            </a:r>
            <a:r>
              <a:rPr lang="en-US" dirty="0">
                <a:latin typeface="Berlin Sans FB" panose="020E0602020502020306" pitchFamily="34" charset="0"/>
              </a:rPr>
              <a:t>, that is, the builders of each stratum have generally scraped off earlier remains.  This makes excavation and identification of earlier layers very difficult.  One has to search for “pockets” in the bedrock where early remains are preserved. </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7631" r="13723" b="11992"/>
          <a:stretch/>
        </p:blipFill>
        <p:spPr bwMode="auto">
          <a:xfrm>
            <a:off x="76200" y="4343400"/>
            <a:ext cx="5723779" cy="228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775" y="4343400"/>
            <a:ext cx="2994323" cy="224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623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a:latin typeface="Berlin Sans FB" panose="020E0602020502020306" pitchFamily="34" charset="0"/>
              </a:rPr>
              <a:t>The History of Tall </a:t>
            </a:r>
            <a:r>
              <a:rPr lang="en-US" dirty="0" err="1">
                <a:latin typeface="Berlin Sans FB" panose="020E0602020502020306" pitchFamily="34" charset="0"/>
              </a:rPr>
              <a:t>Hisban</a:t>
            </a:r>
            <a:r>
              <a:rPr lang="en-US" dirty="0">
                <a:latin typeface="Berlin Sans FB" panose="020E0602020502020306" pitchFamily="34" charset="0"/>
              </a:rPr>
              <a:t> (</a:t>
            </a:r>
            <a:r>
              <a:rPr lang="en-US" dirty="0" err="1">
                <a:latin typeface="Berlin Sans FB" panose="020E0602020502020306" pitchFamily="34" charset="0"/>
              </a:rPr>
              <a:t>Heshbon</a:t>
            </a:r>
            <a:r>
              <a:rPr lang="en-US" dirty="0">
                <a:latin typeface="Berlin Sans FB" panose="020E0602020502020306" pitchFamily="34" charset="0"/>
              </a:rPr>
              <a:t>)</a:t>
            </a:r>
          </a:p>
        </p:txBody>
      </p:sp>
      <p:sp>
        <p:nvSpPr>
          <p:cNvPr id="3" name="Content Placeholder 2"/>
          <p:cNvSpPr>
            <a:spLocks noGrp="1"/>
          </p:cNvSpPr>
          <p:nvPr>
            <p:ph idx="1"/>
          </p:nvPr>
        </p:nvSpPr>
        <p:spPr>
          <a:xfrm>
            <a:off x="76200" y="838200"/>
            <a:ext cx="8991600" cy="5943600"/>
          </a:xfrm>
        </p:spPr>
        <p:txBody>
          <a:bodyPr>
            <a:normAutofit fontScale="40000" lnSpcReduction="20000"/>
          </a:bodyPr>
          <a:lstStyle/>
          <a:p>
            <a:r>
              <a:rPr lang="en-US" dirty="0">
                <a:latin typeface="Berlin Sans FB" panose="020E0602020502020306" pitchFamily="34" charset="0"/>
              </a:rPr>
              <a:t>The City of </a:t>
            </a:r>
            <a:r>
              <a:rPr lang="en-US" dirty="0" err="1">
                <a:latin typeface="Berlin Sans FB" panose="020E0602020502020306" pitchFamily="34" charset="0"/>
              </a:rPr>
              <a:t>Sihon</a:t>
            </a:r>
            <a:r>
              <a:rPr lang="en-US" dirty="0">
                <a:latin typeface="Berlin Sans FB" panose="020E0602020502020306" pitchFamily="34" charset="0"/>
              </a:rPr>
              <a:t>, King of the Amorites that was conquered by Israel:  (Numbers 21:21-31, Deuteronomy 1:3-4; 2:24; 3:2, 6; 29:7; Joshua 9:10; 12:2, 5; 13:10, 21, 27; Nehemiah 9:22). </a:t>
            </a:r>
          </a:p>
          <a:p>
            <a:r>
              <a:rPr lang="en-US" dirty="0">
                <a:latin typeface="Berlin Sans FB" panose="020E0602020502020306" pitchFamily="34" charset="0"/>
              </a:rPr>
              <a:t>In the fifteenth century B.C., </a:t>
            </a:r>
            <a:r>
              <a:rPr lang="en-US" dirty="0" err="1">
                <a:latin typeface="Berlin Sans FB" panose="020E0602020502020306" pitchFamily="34" charset="0"/>
              </a:rPr>
              <a:t>Sihon</a:t>
            </a:r>
            <a:r>
              <a:rPr lang="en-US" dirty="0">
                <a:latin typeface="Berlin Sans FB" panose="020E0602020502020306" pitchFamily="34" charset="0"/>
              </a:rPr>
              <a:t> was thus a conqueror who soon lost his lands to another invader (cf. Num. 21:25–30). Situated on the "King's Highway“ and surrounded by fertile fields and vineyards, </a:t>
            </a:r>
            <a:r>
              <a:rPr lang="en-US" dirty="0" err="1">
                <a:latin typeface="Berlin Sans FB" panose="020E0602020502020306" pitchFamily="34" charset="0"/>
              </a:rPr>
              <a:t>Heshbon</a:t>
            </a:r>
            <a:r>
              <a:rPr lang="en-US" dirty="0">
                <a:latin typeface="Berlin Sans FB" panose="020E0602020502020306" pitchFamily="34" charset="0"/>
              </a:rPr>
              <a:t> was eminently suited as a central settlement. </a:t>
            </a:r>
          </a:p>
          <a:p>
            <a:r>
              <a:rPr lang="en-US" dirty="0">
                <a:latin typeface="Berlin Sans FB" panose="020E0602020502020306" pitchFamily="34" charset="0"/>
              </a:rPr>
              <a:t>As the city was assigned to the tribes of both Reuben and Gad (Num. 32:37; Joshua 13:10-28), its proximity to the borders of these tribes is probable.  </a:t>
            </a:r>
            <a:r>
              <a:rPr lang="en-US" dirty="0" err="1">
                <a:latin typeface="Berlin Sans FB" panose="020E0602020502020306" pitchFamily="34" charset="0"/>
              </a:rPr>
              <a:t>Heshbon</a:t>
            </a:r>
            <a:r>
              <a:rPr lang="en-US" dirty="0">
                <a:latin typeface="Berlin Sans FB" panose="020E0602020502020306" pitchFamily="34" charset="0"/>
              </a:rPr>
              <a:t> is listed as a Levitical city in the Gad's territory (Josh. 21:39; I Chron. 6:66). Its fate in the conflict between Israel and Moab in the time of the Judges (Ehud) is uncertain (cf. Judg. 3:12ff.; I Sam. 12:9–11); the Ammonites also appear to have claimed it at that time (Judg. 11:26). </a:t>
            </a:r>
          </a:p>
          <a:p>
            <a:r>
              <a:rPr lang="en-US" dirty="0">
                <a:latin typeface="Berlin Sans FB" panose="020E0602020502020306" pitchFamily="34" charset="0"/>
              </a:rPr>
              <a:t>A small unfortified village existed at the site during the 12</a:t>
            </a:r>
            <a:r>
              <a:rPr lang="en-US" baseline="30000" dirty="0">
                <a:latin typeface="Berlin Sans FB" panose="020E0602020502020306" pitchFamily="34" charset="0"/>
              </a:rPr>
              <a:t>th</a:t>
            </a:r>
            <a:r>
              <a:rPr lang="en-US" dirty="0">
                <a:latin typeface="Berlin Sans FB" panose="020E0602020502020306" pitchFamily="34" charset="0"/>
              </a:rPr>
              <a:t>–11</a:t>
            </a:r>
            <a:r>
              <a:rPr lang="en-US" baseline="30000" dirty="0">
                <a:latin typeface="Berlin Sans FB" panose="020E0602020502020306" pitchFamily="34" charset="0"/>
              </a:rPr>
              <a:t>th</a:t>
            </a:r>
            <a:r>
              <a:rPr lang="en-US" dirty="0">
                <a:latin typeface="Berlin Sans FB" panose="020E0602020502020306" pitchFamily="34" charset="0"/>
              </a:rPr>
              <a:t> centuries B.C.E. The territory remained Israelite until after the death of Ahab (c. 853 B.C.) when </a:t>
            </a:r>
            <a:r>
              <a:rPr lang="en-US" dirty="0" err="1">
                <a:latin typeface="Berlin Sans FB" panose="020E0602020502020306" pitchFamily="34" charset="0"/>
              </a:rPr>
              <a:t>Mesha</a:t>
            </a:r>
            <a:r>
              <a:rPr lang="en-US" dirty="0">
                <a:latin typeface="Berlin Sans FB" panose="020E0602020502020306" pitchFamily="34" charset="0"/>
              </a:rPr>
              <a:t>, king of Moab, possibly reconquered it during his rebellion against his Israelite overlord. Remains of a settlement at the site were uncovered dating from the 7</a:t>
            </a:r>
            <a:r>
              <a:rPr lang="en-US" baseline="30000" dirty="0">
                <a:latin typeface="Berlin Sans FB" panose="020E0602020502020306" pitchFamily="34" charset="0"/>
              </a:rPr>
              <a:t>th</a:t>
            </a:r>
            <a:r>
              <a:rPr lang="en-US" dirty="0">
                <a:latin typeface="Berlin Sans FB" panose="020E0602020502020306" pitchFamily="34" charset="0"/>
              </a:rPr>
              <a:t>–6</a:t>
            </a:r>
            <a:r>
              <a:rPr lang="en-US" baseline="30000" dirty="0">
                <a:latin typeface="Berlin Sans FB" panose="020E0602020502020306" pitchFamily="34" charset="0"/>
              </a:rPr>
              <a:t>th</a:t>
            </a:r>
            <a:r>
              <a:rPr lang="en-US" dirty="0">
                <a:latin typeface="Berlin Sans FB" panose="020E0602020502020306" pitchFamily="34" charset="0"/>
              </a:rPr>
              <a:t> centuries B.C.E. Several inscribed sherds were found. </a:t>
            </a:r>
          </a:p>
          <a:p>
            <a:r>
              <a:rPr lang="en-US" dirty="0">
                <a:latin typeface="Berlin Sans FB" panose="020E0602020502020306" pitchFamily="34" charset="0"/>
              </a:rPr>
              <a:t>During the eighth to early sixth centuries B.C., Isaiah (15:4) and Jeremiah (48:2, 34) mention </a:t>
            </a:r>
            <a:r>
              <a:rPr lang="en-US" dirty="0" err="1">
                <a:latin typeface="Berlin Sans FB" panose="020E0602020502020306" pitchFamily="34" charset="0"/>
              </a:rPr>
              <a:t>Heshbon</a:t>
            </a:r>
            <a:r>
              <a:rPr lang="en-US" dirty="0">
                <a:latin typeface="Berlin Sans FB" panose="020E0602020502020306" pitchFamily="34" charset="0"/>
              </a:rPr>
              <a:t> as a Moabite city although Jeremiah also speaks of it as belonging to Ammon (49:3). The fertile area around </a:t>
            </a:r>
            <a:r>
              <a:rPr lang="en-US" dirty="0" err="1">
                <a:latin typeface="Berlin Sans FB" panose="020E0602020502020306" pitchFamily="34" charset="0"/>
              </a:rPr>
              <a:t>Heshbon</a:t>
            </a:r>
            <a:r>
              <a:rPr lang="en-US" dirty="0">
                <a:latin typeface="Berlin Sans FB" panose="020E0602020502020306" pitchFamily="34" charset="0"/>
              </a:rPr>
              <a:t> is mentioned in Isaiah 16:8–9 and the memory of the pools of </a:t>
            </a:r>
            <a:r>
              <a:rPr lang="en-US" dirty="0" err="1">
                <a:latin typeface="Berlin Sans FB" panose="020E0602020502020306" pitchFamily="34" charset="0"/>
              </a:rPr>
              <a:t>Heshbon</a:t>
            </a:r>
            <a:r>
              <a:rPr lang="en-US" dirty="0">
                <a:latin typeface="Berlin Sans FB" panose="020E0602020502020306" pitchFamily="34" charset="0"/>
              </a:rPr>
              <a:t> lingers on in Song of Songs 7:5 where the eyes of the beloved are compared with them. </a:t>
            </a:r>
          </a:p>
          <a:p>
            <a:r>
              <a:rPr lang="en-US" dirty="0">
                <a:latin typeface="Berlin Sans FB" panose="020E0602020502020306" pitchFamily="34" charset="0"/>
              </a:rPr>
              <a:t>It was an important site during the Hellenistic to Roman periods (c. 200 B.C. to  A.D. 130). In Hasmonean times it was apparently conquered by John </a:t>
            </a:r>
            <a:r>
              <a:rPr lang="en-US" dirty="0" err="1">
                <a:latin typeface="Berlin Sans FB" panose="020E0602020502020306" pitchFamily="34" charset="0"/>
              </a:rPr>
              <a:t>Hyrcanus</a:t>
            </a:r>
            <a:r>
              <a:rPr lang="en-US" dirty="0">
                <a:latin typeface="Berlin Sans FB" panose="020E0602020502020306" pitchFamily="34" charset="0"/>
              </a:rPr>
              <a:t> early in his reign (135–104 B.C.) although the sources record only the conquest of </a:t>
            </a:r>
            <a:r>
              <a:rPr lang="en-US" dirty="0" err="1">
                <a:latin typeface="Berlin Sans FB" panose="020E0602020502020306" pitchFamily="34" charset="0"/>
              </a:rPr>
              <a:t>Samaga</a:t>
            </a:r>
            <a:r>
              <a:rPr lang="en-US" dirty="0">
                <a:latin typeface="Berlin Sans FB" panose="020E0602020502020306" pitchFamily="34" charset="0"/>
              </a:rPr>
              <a:t>, a village in its territory (Jos., Ant. 13:255; Wars 1:63). Although the city was apparently held by Alexander </a:t>
            </a:r>
            <a:r>
              <a:rPr lang="en-US" dirty="0" err="1">
                <a:latin typeface="Berlin Sans FB" panose="020E0602020502020306" pitchFamily="34" charset="0"/>
              </a:rPr>
              <a:t>Yannai</a:t>
            </a:r>
            <a:r>
              <a:rPr lang="en-US" dirty="0">
                <a:latin typeface="Berlin Sans FB" panose="020E0602020502020306" pitchFamily="34" charset="0"/>
              </a:rPr>
              <a:t> (Ant. 13:397), </a:t>
            </a:r>
            <a:r>
              <a:rPr lang="en-US" dirty="0" err="1">
                <a:latin typeface="Berlin Sans FB" panose="020E0602020502020306" pitchFamily="34" charset="0"/>
              </a:rPr>
              <a:t>Hyrcanus</a:t>
            </a:r>
            <a:r>
              <a:rPr lang="en-US" dirty="0">
                <a:latin typeface="Berlin Sans FB" panose="020E0602020502020306" pitchFamily="34" charset="0"/>
              </a:rPr>
              <a:t> II ceded it to the Nabatean king </a:t>
            </a:r>
            <a:r>
              <a:rPr lang="en-US" dirty="0" err="1">
                <a:latin typeface="Berlin Sans FB" panose="020E0602020502020306" pitchFamily="34" charset="0"/>
              </a:rPr>
              <a:t>Aretas</a:t>
            </a:r>
            <a:r>
              <a:rPr lang="en-US" dirty="0">
                <a:latin typeface="Berlin Sans FB" panose="020E0602020502020306" pitchFamily="34" charset="0"/>
              </a:rPr>
              <a:t> III (as may be concluded from Ant. 14:18). Herod recovered it from the Nabateans and established a colony of veterans there (</a:t>
            </a:r>
            <a:r>
              <a:rPr lang="en-US" i="1" dirty="0">
                <a:latin typeface="Berlin Sans FB" panose="020E0602020502020306" pitchFamily="34" charset="0"/>
              </a:rPr>
              <a:t>ibid.</a:t>
            </a:r>
            <a:r>
              <a:rPr lang="en-US" dirty="0">
                <a:latin typeface="Berlin Sans FB" panose="020E0602020502020306" pitchFamily="34" charset="0"/>
              </a:rPr>
              <a:t>, 15:294). At the outbreak of the Jewish War in A.D. 66, it was attacked by Jews (Wars 2:458). In  A.D. 106 </a:t>
            </a:r>
            <a:r>
              <a:rPr lang="en-US" dirty="0" err="1">
                <a:latin typeface="Berlin Sans FB" panose="020E0602020502020306" pitchFamily="34" charset="0"/>
              </a:rPr>
              <a:t>Heshbon</a:t>
            </a:r>
            <a:r>
              <a:rPr lang="en-US" dirty="0">
                <a:latin typeface="Berlin Sans FB" panose="020E0602020502020306" pitchFamily="34" charset="0"/>
              </a:rPr>
              <a:t> became part of the new </a:t>
            </a:r>
            <a:r>
              <a:rPr lang="en-US" dirty="0" err="1">
                <a:latin typeface="Berlin Sans FB" panose="020E0602020502020306" pitchFamily="34" charset="0"/>
              </a:rPr>
              <a:t>Provincia</a:t>
            </a:r>
            <a:r>
              <a:rPr lang="en-US" dirty="0">
                <a:latin typeface="Berlin Sans FB" panose="020E0602020502020306" pitchFamily="34" charset="0"/>
              </a:rPr>
              <a:t> Arabia (Eusebius, </a:t>
            </a:r>
            <a:r>
              <a:rPr lang="en-US" dirty="0" err="1">
                <a:latin typeface="Berlin Sans FB" panose="020E0602020502020306" pitchFamily="34" charset="0"/>
              </a:rPr>
              <a:t>Onom</a:t>
            </a:r>
            <a:r>
              <a:rPr lang="en-US" dirty="0">
                <a:latin typeface="Berlin Sans FB" panose="020E0602020502020306" pitchFamily="34" charset="0"/>
              </a:rPr>
              <a:t>. 84:4). From the 2</a:t>
            </a:r>
            <a:r>
              <a:rPr lang="en-US" baseline="30000" dirty="0">
                <a:latin typeface="Berlin Sans FB" panose="020E0602020502020306" pitchFamily="34" charset="0"/>
              </a:rPr>
              <a:t>nd</a:t>
            </a:r>
            <a:r>
              <a:rPr lang="en-US" dirty="0">
                <a:latin typeface="Berlin Sans FB" panose="020E0602020502020306" pitchFamily="34" charset="0"/>
              </a:rPr>
              <a:t>-4</a:t>
            </a:r>
            <a:r>
              <a:rPr lang="en-US" baseline="30000" dirty="0">
                <a:latin typeface="Berlin Sans FB" panose="020E0602020502020306" pitchFamily="34" charset="0"/>
              </a:rPr>
              <a:t>th</a:t>
            </a:r>
            <a:r>
              <a:rPr lang="en-US" dirty="0">
                <a:latin typeface="Berlin Sans FB" panose="020E0602020502020306" pitchFamily="34" charset="0"/>
              </a:rPr>
              <a:t> centuries A.D. the site has the remains of a temple and inn on the acropolis, the former destroyed in the earthquake of A.D. 365.  In the third century it was renamed Aurelia </a:t>
            </a:r>
            <a:r>
              <a:rPr lang="en-US" dirty="0" err="1">
                <a:latin typeface="Berlin Sans FB" panose="020E0602020502020306" pitchFamily="34" charset="0"/>
              </a:rPr>
              <a:t>Esbus</a:t>
            </a:r>
            <a:r>
              <a:rPr lang="en-US" dirty="0">
                <a:latin typeface="Berlin Sans FB" panose="020E0602020502020306" pitchFamily="34" charset="0"/>
              </a:rPr>
              <a:t> and Jerome mentions it by this name and describes it as "a notable city of Arabia in the mountains in front of Jericho, 20 Roman miles from the Jordan" (</a:t>
            </a:r>
            <a:r>
              <a:rPr lang="en-US" dirty="0" err="1">
                <a:latin typeface="Berlin Sans FB" panose="020E0602020502020306" pitchFamily="34" charset="0"/>
              </a:rPr>
              <a:t>Onom</a:t>
            </a:r>
            <a:r>
              <a:rPr lang="en-US" dirty="0">
                <a:latin typeface="Berlin Sans FB" panose="020E0602020502020306" pitchFamily="34" charset="0"/>
              </a:rPr>
              <a:t>. 85:4–5). Its coins, struck under Elagabalus, show Zeus and </a:t>
            </a:r>
            <a:r>
              <a:rPr lang="en-US" dirty="0" err="1">
                <a:latin typeface="Berlin Sans FB" panose="020E0602020502020306" pitchFamily="34" charset="0"/>
              </a:rPr>
              <a:t>Esculapius</a:t>
            </a:r>
            <a:r>
              <a:rPr lang="en-US" dirty="0">
                <a:latin typeface="Berlin Sans FB" panose="020E0602020502020306" pitchFamily="34" charset="0"/>
              </a:rPr>
              <a:t> as well as the Arabian deities </a:t>
            </a:r>
            <a:r>
              <a:rPr lang="en-US" dirty="0" err="1">
                <a:latin typeface="Berlin Sans FB" panose="020E0602020502020306" pitchFamily="34" charset="0"/>
              </a:rPr>
              <a:t>Dushara</a:t>
            </a:r>
            <a:r>
              <a:rPr lang="en-US" dirty="0">
                <a:latin typeface="Berlin Sans FB" panose="020E0602020502020306" pitchFamily="34" charset="0"/>
              </a:rPr>
              <a:t>-Dionysus and </a:t>
            </a:r>
            <a:r>
              <a:rPr lang="en-US" dirty="0" err="1">
                <a:latin typeface="Berlin Sans FB" panose="020E0602020502020306" pitchFamily="34" charset="0"/>
              </a:rPr>
              <a:t>Astargatis</a:t>
            </a:r>
            <a:r>
              <a:rPr lang="en-US" dirty="0">
                <a:latin typeface="Berlin Sans FB" panose="020E0602020502020306" pitchFamily="34" charset="0"/>
              </a:rPr>
              <a:t>-Astarte. In the fourth and fifth centuries </a:t>
            </a:r>
            <a:r>
              <a:rPr lang="en-US" dirty="0" err="1">
                <a:latin typeface="Berlin Sans FB" panose="020E0602020502020306" pitchFamily="34" charset="0"/>
              </a:rPr>
              <a:t>Heshbon</a:t>
            </a:r>
            <a:r>
              <a:rPr lang="en-US" dirty="0">
                <a:latin typeface="Berlin Sans FB" panose="020E0602020502020306" pitchFamily="34" charset="0"/>
              </a:rPr>
              <a:t> was the seat of a bishop (two churches are known from the site).</a:t>
            </a:r>
          </a:p>
          <a:p>
            <a:r>
              <a:rPr lang="en-US" dirty="0">
                <a:latin typeface="Berlin Sans FB" panose="020E0602020502020306" pitchFamily="34" charset="0"/>
              </a:rPr>
              <a:t>After the Arab conquest it was the capital of the </a:t>
            </a:r>
            <a:r>
              <a:rPr lang="en-US" dirty="0" err="1">
                <a:latin typeface="Berlin Sans FB" panose="020E0602020502020306" pitchFamily="34" charset="0"/>
              </a:rPr>
              <a:t>Belka</a:t>
            </a:r>
            <a:r>
              <a:rPr lang="en-US" dirty="0">
                <a:latin typeface="Berlin Sans FB" panose="020E0602020502020306" pitchFamily="34" charset="0"/>
              </a:rPr>
              <a:t> district up to </a:t>
            </a:r>
            <a:r>
              <a:rPr lang="en-US" dirty="0" err="1">
                <a:latin typeface="Berlin Sans FB" panose="020E0602020502020306" pitchFamily="34" charset="0"/>
              </a:rPr>
              <a:t>Mamluk</a:t>
            </a:r>
            <a:r>
              <a:rPr lang="en-US" dirty="0">
                <a:latin typeface="Berlin Sans FB" panose="020E0602020502020306" pitchFamily="34" charset="0"/>
              </a:rPr>
              <a:t> times. An impressive Medieval Islamic and Ottoman settlement covered the site.</a:t>
            </a:r>
          </a:p>
        </p:txBody>
      </p:sp>
    </p:spTree>
    <p:extLst>
      <p:ext uri="{BB962C8B-B14F-4D97-AF65-F5344CB8AC3E}">
        <p14:creationId xmlns:p14="http://schemas.microsoft.com/office/powerpoint/2010/main" val="3364493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sz="4000" dirty="0">
                <a:latin typeface="Berlin Sans FB" panose="020E0602020502020306" pitchFamily="34" charset="0"/>
              </a:rPr>
              <a:t>The Conquest of </a:t>
            </a:r>
            <a:r>
              <a:rPr lang="en-US" sz="4000" dirty="0" err="1">
                <a:latin typeface="Berlin Sans FB" panose="020E0602020502020306" pitchFamily="34" charset="0"/>
              </a:rPr>
              <a:t>Heshbon</a:t>
            </a:r>
            <a:r>
              <a:rPr lang="en-US" sz="4000" dirty="0">
                <a:latin typeface="Berlin Sans FB" panose="020E0602020502020306" pitchFamily="34" charset="0"/>
              </a:rPr>
              <a:t> and </a:t>
            </a:r>
            <a:br>
              <a:rPr lang="en-US" sz="4000" dirty="0">
                <a:latin typeface="Berlin Sans FB" panose="020E0602020502020306" pitchFamily="34" charset="0"/>
              </a:rPr>
            </a:br>
            <a:r>
              <a:rPr lang="en-US" sz="4000" dirty="0">
                <a:latin typeface="Berlin Sans FB" panose="020E0602020502020306" pitchFamily="34" charset="0"/>
              </a:rPr>
              <a:t>the Song of </a:t>
            </a:r>
            <a:r>
              <a:rPr lang="en-US" sz="4000" dirty="0" err="1">
                <a:latin typeface="Berlin Sans FB" panose="020E0602020502020306" pitchFamily="34" charset="0"/>
              </a:rPr>
              <a:t>Heshbon</a:t>
            </a:r>
            <a:r>
              <a:rPr lang="en-US" sz="4000" dirty="0">
                <a:latin typeface="Berlin Sans FB" panose="020E0602020502020306" pitchFamily="34" charset="0"/>
              </a:rPr>
              <a:t> </a:t>
            </a:r>
            <a:r>
              <a:rPr lang="en-US" sz="2700" dirty="0">
                <a:latin typeface="Berlin Sans FB" panose="020E0602020502020306" pitchFamily="34" charset="0"/>
              </a:rPr>
              <a:t>(Numbers 21:21-31)</a:t>
            </a:r>
          </a:p>
        </p:txBody>
      </p:sp>
      <p:sp>
        <p:nvSpPr>
          <p:cNvPr id="3" name="Content Placeholder 2"/>
          <p:cNvSpPr>
            <a:spLocks noGrp="1"/>
          </p:cNvSpPr>
          <p:nvPr>
            <p:ph idx="1"/>
          </p:nvPr>
        </p:nvSpPr>
        <p:spPr>
          <a:xfrm>
            <a:off x="228600" y="1219200"/>
            <a:ext cx="8686800" cy="5486400"/>
          </a:xfrm>
        </p:spPr>
        <p:txBody>
          <a:bodyPr>
            <a:noAutofit/>
          </a:bodyPr>
          <a:lstStyle/>
          <a:p>
            <a:pPr marL="0" indent="0">
              <a:buNone/>
            </a:pPr>
            <a:r>
              <a:rPr lang="en-US" sz="1600" dirty="0">
                <a:latin typeface="Berlin Sans FB" panose="020E0602020502020306" pitchFamily="34" charset="0"/>
              </a:rPr>
              <a:t>The Defeat of </a:t>
            </a:r>
            <a:r>
              <a:rPr lang="en-US" sz="1600" dirty="0" err="1">
                <a:latin typeface="Berlin Sans FB" panose="020E0602020502020306" pitchFamily="34" charset="0"/>
              </a:rPr>
              <a:t>Sihon</a:t>
            </a:r>
            <a:r>
              <a:rPr lang="en-US" sz="1600" dirty="0">
                <a:latin typeface="Berlin Sans FB" panose="020E0602020502020306" pitchFamily="34" charset="0"/>
              </a:rPr>
              <a:t> and </a:t>
            </a:r>
            <a:r>
              <a:rPr lang="en-US" sz="1600" dirty="0" err="1">
                <a:latin typeface="Berlin Sans FB" panose="020E0602020502020306" pitchFamily="34" charset="0"/>
              </a:rPr>
              <a:t>Og</a:t>
            </a:r>
            <a:endParaRPr lang="en-US" sz="1600" dirty="0">
              <a:latin typeface="Berlin Sans FB" panose="020E0602020502020306" pitchFamily="34" charset="0"/>
            </a:endParaRPr>
          </a:p>
          <a:p>
            <a:pPr marL="0" indent="0">
              <a:buNone/>
            </a:pPr>
            <a:r>
              <a:rPr lang="en-US" sz="1600" b="1" baseline="30000" dirty="0">
                <a:latin typeface="Berlin Sans FB" panose="020E0602020502020306" pitchFamily="34" charset="0"/>
              </a:rPr>
              <a:t>21 </a:t>
            </a:r>
            <a:r>
              <a:rPr lang="en-US" sz="1600" dirty="0">
                <a:latin typeface="Berlin Sans FB" panose="020E0602020502020306" pitchFamily="34" charset="0"/>
              </a:rPr>
              <a:t>Israel sent messengers to say to </a:t>
            </a:r>
            <a:r>
              <a:rPr lang="en-US" sz="1600" dirty="0" err="1">
                <a:latin typeface="Berlin Sans FB" panose="020E0602020502020306" pitchFamily="34" charset="0"/>
              </a:rPr>
              <a:t>Sihon</a:t>
            </a:r>
            <a:r>
              <a:rPr lang="en-US" sz="1600" dirty="0">
                <a:latin typeface="Berlin Sans FB" panose="020E0602020502020306" pitchFamily="34" charset="0"/>
              </a:rPr>
              <a:t> king of the Amorites:</a:t>
            </a:r>
          </a:p>
          <a:p>
            <a:pPr marL="0" indent="0">
              <a:buNone/>
            </a:pPr>
            <a:r>
              <a:rPr lang="en-US" sz="1600" b="1" baseline="30000" dirty="0">
                <a:latin typeface="Berlin Sans FB" panose="020E0602020502020306" pitchFamily="34" charset="0"/>
              </a:rPr>
              <a:t>22 </a:t>
            </a:r>
            <a:r>
              <a:rPr lang="en-US" sz="1600" dirty="0">
                <a:latin typeface="Berlin Sans FB" panose="020E0602020502020306" pitchFamily="34" charset="0"/>
              </a:rPr>
              <a:t>“Let us pass through your country. We will not turn aside into any field or vineyard, or drink water from any well. We will travel along the King’s Highway until we have passed through your territory.”</a:t>
            </a:r>
          </a:p>
          <a:p>
            <a:pPr marL="0" indent="0">
              <a:buNone/>
            </a:pPr>
            <a:r>
              <a:rPr lang="en-US" sz="1600" b="1" baseline="30000" dirty="0">
                <a:latin typeface="Berlin Sans FB" panose="020E0602020502020306" pitchFamily="34" charset="0"/>
              </a:rPr>
              <a:t>23 </a:t>
            </a:r>
            <a:r>
              <a:rPr lang="en-US" sz="1600" dirty="0">
                <a:latin typeface="Berlin Sans FB" panose="020E0602020502020306" pitchFamily="34" charset="0"/>
              </a:rPr>
              <a:t>But </a:t>
            </a:r>
            <a:r>
              <a:rPr lang="en-US" sz="1600" dirty="0" err="1">
                <a:latin typeface="Berlin Sans FB" panose="020E0602020502020306" pitchFamily="34" charset="0"/>
              </a:rPr>
              <a:t>Sihon</a:t>
            </a:r>
            <a:r>
              <a:rPr lang="en-US" sz="1600" dirty="0">
                <a:latin typeface="Berlin Sans FB" panose="020E0602020502020306" pitchFamily="34" charset="0"/>
              </a:rPr>
              <a:t> would not let Israel pass through his territory. He mustered his entire army and marched out into the wilderness against Israel. When he reached </a:t>
            </a:r>
            <a:r>
              <a:rPr lang="en-US" sz="1600" dirty="0" err="1">
                <a:latin typeface="Berlin Sans FB" panose="020E0602020502020306" pitchFamily="34" charset="0"/>
              </a:rPr>
              <a:t>Jahaz</a:t>
            </a:r>
            <a:r>
              <a:rPr lang="en-US" sz="1600" dirty="0">
                <a:latin typeface="Berlin Sans FB" panose="020E0602020502020306" pitchFamily="34" charset="0"/>
              </a:rPr>
              <a:t>, he fought with Israel. </a:t>
            </a:r>
            <a:r>
              <a:rPr lang="en-US" sz="1600" b="1" baseline="30000" dirty="0">
                <a:latin typeface="Berlin Sans FB" panose="020E0602020502020306" pitchFamily="34" charset="0"/>
              </a:rPr>
              <a:t>24 </a:t>
            </a:r>
            <a:r>
              <a:rPr lang="en-US" sz="1600" dirty="0">
                <a:latin typeface="Berlin Sans FB" panose="020E0602020502020306" pitchFamily="34" charset="0"/>
              </a:rPr>
              <a:t>Israel, however, put him to the </a:t>
            </a:r>
            <a:r>
              <a:rPr lang="en-US" sz="1600" dirty="0" err="1">
                <a:latin typeface="Berlin Sans FB" panose="020E0602020502020306" pitchFamily="34" charset="0"/>
              </a:rPr>
              <a:t>swordand</a:t>
            </a:r>
            <a:r>
              <a:rPr lang="en-US" sz="1600" dirty="0">
                <a:latin typeface="Berlin Sans FB" panose="020E0602020502020306" pitchFamily="34" charset="0"/>
              </a:rPr>
              <a:t> took over his land from the </a:t>
            </a:r>
            <a:r>
              <a:rPr lang="en-US" sz="1600" dirty="0" err="1">
                <a:latin typeface="Berlin Sans FB" panose="020E0602020502020306" pitchFamily="34" charset="0"/>
              </a:rPr>
              <a:t>Arnon</a:t>
            </a:r>
            <a:r>
              <a:rPr lang="en-US" sz="1600" dirty="0">
                <a:latin typeface="Berlin Sans FB" panose="020E0602020502020306" pitchFamily="34" charset="0"/>
              </a:rPr>
              <a:t> to the </a:t>
            </a:r>
            <a:r>
              <a:rPr lang="en-US" sz="1600" dirty="0" err="1">
                <a:latin typeface="Berlin Sans FB" panose="020E0602020502020306" pitchFamily="34" charset="0"/>
              </a:rPr>
              <a:t>Jabbok</a:t>
            </a:r>
            <a:r>
              <a:rPr lang="en-US" sz="1600" dirty="0">
                <a:latin typeface="Berlin Sans FB" panose="020E0602020502020306" pitchFamily="34" charset="0"/>
              </a:rPr>
              <a:t>, but only as far as the Ammonites, because their border was fortified. </a:t>
            </a:r>
            <a:r>
              <a:rPr lang="en-US" sz="1600" b="1" baseline="30000" dirty="0">
                <a:latin typeface="Berlin Sans FB" panose="020E0602020502020306" pitchFamily="34" charset="0"/>
              </a:rPr>
              <a:t>25 </a:t>
            </a:r>
            <a:r>
              <a:rPr lang="en-US" sz="1600" dirty="0">
                <a:latin typeface="Berlin Sans FB" panose="020E0602020502020306" pitchFamily="34" charset="0"/>
              </a:rPr>
              <a:t>Israel captured all the cities of the Amorites and occupied them, including </a:t>
            </a:r>
            <a:r>
              <a:rPr lang="en-US" sz="1600" dirty="0" err="1">
                <a:latin typeface="Berlin Sans FB" panose="020E0602020502020306" pitchFamily="34" charset="0"/>
              </a:rPr>
              <a:t>Heshbon</a:t>
            </a:r>
            <a:r>
              <a:rPr lang="en-US" sz="1600" dirty="0">
                <a:latin typeface="Berlin Sans FB" panose="020E0602020502020306" pitchFamily="34" charset="0"/>
              </a:rPr>
              <a:t> and all its surrounding settlements. </a:t>
            </a:r>
            <a:r>
              <a:rPr lang="en-US" sz="1600" b="1" baseline="30000" dirty="0">
                <a:latin typeface="Berlin Sans FB" panose="020E0602020502020306" pitchFamily="34" charset="0"/>
              </a:rPr>
              <a:t>26 </a:t>
            </a:r>
            <a:r>
              <a:rPr lang="en-US" sz="1600" dirty="0" err="1">
                <a:latin typeface="Berlin Sans FB" panose="020E0602020502020306" pitchFamily="34" charset="0"/>
              </a:rPr>
              <a:t>Heshbon</a:t>
            </a:r>
            <a:r>
              <a:rPr lang="en-US" sz="1600" dirty="0">
                <a:latin typeface="Berlin Sans FB" panose="020E0602020502020306" pitchFamily="34" charset="0"/>
              </a:rPr>
              <a:t> was the city of </a:t>
            </a:r>
            <a:r>
              <a:rPr lang="en-US" sz="1600" dirty="0" err="1">
                <a:latin typeface="Berlin Sans FB" panose="020E0602020502020306" pitchFamily="34" charset="0"/>
              </a:rPr>
              <a:t>Sihon</a:t>
            </a:r>
            <a:r>
              <a:rPr lang="en-US" sz="1600" dirty="0">
                <a:latin typeface="Berlin Sans FB" panose="020E0602020502020306" pitchFamily="34" charset="0"/>
              </a:rPr>
              <a:t> king of the Amorites, who had fought against the former king of Moab and had taken from him all his land as far as the </a:t>
            </a:r>
            <a:r>
              <a:rPr lang="en-US" sz="1600" dirty="0" err="1">
                <a:latin typeface="Berlin Sans FB" panose="020E0602020502020306" pitchFamily="34" charset="0"/>
              </a:rPr>
              <a:t>Arnon</a:t>
            </a:r>
            <a:r>
              <a:rPr lang="en-US" sz="1600" dirty="0">
                <a:latin typeface="Berlin Sans FB" panose="020E0602020502020306" pitchFamily="34" charset="0"/>
              </a:rPr>
              <a:t>.</a:t>
            </a:r>
          </a:p>
          <a:p>
            <a:pPr marL="0" indent="0">
              <a:buNone/>
            </a:pPr>
            <a:r>
              <a:rPr lang="en-US" sz="1600" b="1" baseline="30000" dirty="0">
                <a:latin typeface="Berlin Sans FB" panose="020E0602020502020306" pitchFamily="34" charset="0"/>
              </a:rPr>
              <a:t>27 </a:t>
            </a:r>
            <a:r>
              <a:rPr lang="en-US" sz="1600" dirty="0">
                <a:latin typeface="Berlin Sans FB" panose="020E0602020502020306" pitchFamily="34" charset="0"/>
              </a:rPr>
              <a:t>That is why the poets say:  “Come to </a:t>
            </a:r>
            <a:r>
              <a:rPr lang="en-US" sz="1600" dirty="0" err="1">
                <a:latin typeface="Berlin Sans FB" panose="020E0602020502020306" pitchFamily="34" charset="0"/>
              </a:rPr>
              <a:t>Heshbon</a:t>
            </a:r>
            <a:r>
              <a:rPr lang="en-US" sz="1600" dirty="0">
                <a:latin typeface="Berlin Sans FB" panose="020E0602020502020306" pitchFamily="34" charset="0"/>
              </a:rPr>
              <a:t> and let it be rebuilt; let </a:t>
            </a:r>
            <a:r>
              <a:rPr lang="en-US" sz="1600" dirty="0" err="1">
                <a:latin typeface="Berlin Sans FB" panose="020E0602020502020306" pitchFamily="34" charset="0"/>
              </a:rPr>
              <a:t>Sihon’s</a:t>
            </a:r>
            <a:r>
              <a:rPr lang="en-US" sz="1600" dirty="0">
                <a:latin typeface="Berlin Sans FB" panose="020E0602020502020306" pitchFamily="34" charset="0"/>
              </a:rPr>
              <a:t> city be restored.</a:t>
            </a:r>
          </a:p>
          <a:p>
            <a:pPr marL="0" indent="0">
              <a:buNone/>
            </a:pPr>
            <a:r>
              <a:rPr lang="en-US" sz="1600" b="1" baseline="30000" dirty="0">
                <a:latin typeface="Berlin Sans FB" panose="020E0602020502020306" pitchFamily="34" charset="0"/>
              </a:rPr>
              <a:t>28 </a:t>
            </a:r>
            <a:r>
              <a:rPr lang="en-US" sz="1600" dirty="0">
                <a:latin typeface="Berlin Sans FB" panose="020E0602020502020306" pitchFamily="34" charset="0"/>
              </a:rPr>
              <a:t>“Fire went out from </a:t>
            </a:r>
            <a:r>
              <a:rPr lang="en-US" sz="1600" dirty="0" err="1">
                <a:latin typeface="Berlin Sans FB" panose="020E0602020502020306" pitchFamily="34" charset="0"/>
              </a:rPr>
              <a:t>Heshbon</a:t>
            </a:r>
            <a:r>
              <a:rPr lang="en-US" sz="1600" dirty="0">
                <a:latin typeface="Berlin Sans FB" panose="020E0602020502020306" pitchFamily="34" charset="0"/>
              </a:rPr>
              <a:t>, a blaze from the city of </a:t>
            </a:r>
            <a:r>
              <a:rPr lang="en-US" sz="1600" dirty="0" err="1">
                <a:latin typeface="Berlin Sans FB" panose="020E0602020502020306" pitchFamily="34" charset="0"/>
              </a:rPr>
              <a:t>Sihon</a:t>
            </a:r>
            <a:r>
              <a:rPr lang="en-US" sz="1600" dirty="0">
                <a:latin typeface="Berlin Sans FB" panose="020E0602020502020306" pitchFamily="34" charset="0"/>
              </a:rPr>
              <a:t>.  It consumed </a:t>
            </a:r>
            <a:r>
              <a:rPr lang="en-US" sz="1600" dirty="0" err="1">
                <a:latin typeface="Berlin Sans FB" panose="020E0602020502020306" pitchFamily="34" charset="0"/>
              </a:rPr>
              <a:t>Ar</a:t>
            </a:r>
            <a:r>
              <a:rPr lang="en-US" sz="1600" dirty="0">
                <a:latin typeface="Berlin Sans FB" panose="020E0602020502020306" pitchFamily="34" charset="0"/>
              </a:rPr>
              <a:t> of Moab, the citizens of </a:t>
            </a:r>
            <a:r>
              <a:rPr lang="en-US" sz="1600" dirty="0" err="1">
                <a:latin typeface="Berlin Sans FB" panose="020E0602020502020306" pitchFamily="34" charset="0"/>
              </a:rPr>
              <a:t>Arnon’s</a:t>
            </a:r>
            <a:r>
              <a:rPr lang="en-US" sz="1600" dirty="0">
                <a:latin typeface="Berlin Sans FB" panose="020E0602020502020306" pitchFamily="34" charset="0"/>
              </a:rPr>
              <a:t> heights.</a:t>
            </a:r>
            <a:br>
              <a:rPr lang="en-US" sz="1600" dirty="0">
                <a:latin typeface="Berlin Sans FB" panose="020E0602020502020306" pitchFamily="34" charset="0"/>
              </a:rPr>
            </a:br>
            <a:r>
              <a:rPr lang="en-US" sz="1600" b="1" baseline="30000" dirty="0">
                <a:latin typeface="Berlin Sans FB" panose="020E0602020502020306" pitchFamily="34" charset="0"/>
              </a:rPr>
              <a:t>29 </a:t>
            </a:r>
            <a:r>
              <a:rPr lang="en-US" sz="1600" dirty="0">
                <a:latin typeface="Berlin Sans FB" panose="020E0602020502020306" pitchFamily="34" charset="0"/>
              </a:rPr>
              <a:t>Woe to you, Moab!  You are destroyed, people of </a:t>
            </a:r>
            <a:r>
              <a:rPr lang="en-US" sz="1600" dirty="0" err="1">
                <a:latin typeface="Berlin Sans FB" panose="020E0602020502020306" pitchFamily="34" charset="0"/>
              </a:rPr>
              <a:t>Chemosh</a:t>
            </a:r>
            <a:r>
              <a:rPr lang="en-US" sz="1600" dirty="0">
                <a:latin typeface="Berlin Sans FB" panose="020E0602020502020306" pitchFamily="34" charset="0"/>
              </a:rPr>
              <a:t>!  He has given up his sons as fugitives and his daughters as captives to </a:t>
            </a:r>
            <a:r>
              <a:rPr lang="en-US" sz="1600" dirty="0" err="1">
                <a:latin typeface="Berlin Sans FB" panose="020E0602020502020306" pitchFamily="34" charset="0"/>
              </a:rPr>
              <a:t>Sihon</a:t>
            </a:r>
            <a:r>
              <a:rPr lang="en-US" sz="1600" dirty="0">
                <a:latin typeface="Berlin Sans FB" panose="020E0602020502020306" pitchFamily="34" charset="0"/>
              </a:rPr>
              <a:t> king of the Amorites.</a:t>
            </a:r>
          </a:p>
          <a:p>
            <a:pPr marL="0" indent="0">
              <a:buNone/>
            </a:pPr>
            <a:r>
              <a:rPr lang="en-US" sz="1600" b="1" baseline="30000" dirty="0">
                <a:latin typeface="Berlin Sans FB" panose="020E0602020502020306" pitchFamily="34" charset="0"/>
              </a:rPr>
              <a:t>30 </a:t>
            </a:r>
            <a:r>
              <a:rPr lang="en-US" sz="1600" dirty="0">
                <a:latin typeface="Berlin Sans FB" panose="020E0602020502020306" pitchFamily="34" charset="0"/>
              </a:rPr>
              <a:t>“But we have overthrown them; </a:t>
            </a:r>
            <a:r>
              <a:rPr lang="en-US" sz="1600" dirty="0" err="1">
                <a:latin typeface="Berlin Sans FB" panose="020E0602020502020306" pitchFamily="34" charset="0"/>
              </a:rPr>
              <a:t>Heshbon’s</a:t>
            </a:r>
            <a:r>
              <a:rPr lang="en-US" sz="1600" dirty="0">
                <a:latin typeface="Berlin Sans FB" panose="020E0602020502020306" pitchFamily="34" charset="0"/>
              </a:rPr>
              <a:t> dominion has been destroyed all the way to </a:t>
            </a:r>
            <a:r>
              <a:rPr lang="en-US" sz="1600" dirty="0" err="1">
                <a:latin typeface="Berlin Sans FB" panose="020E0602020502020306" pitchFamily="34" charset="0"/>
              </a:rPr>
              <a:t>Dibon</a:t>
            </a:r>
            <a:r>
              <a:rPr lang="en-US" sz="1600" dirty="0">
                <a:latin typeface="Berlin Sans FB" panose="020E0602020502020306" pitchFamily="34" charset="0"/>
              </a:rPr>
              <a:t>.</a:t>
            </a:r>
            <a:br>
              <a:rPr lang="en-US" sz="1600" dirty="0">
                <a:latin typeface="Berlin Sans FB" panose="020E0602020502020306" pitchFamily="34" charset="0"/>
              </a:rPr>
            </a:br>
            <a:r>
              <a:rPr lang="en-US" sz="1600" dirty="0">
                <a:latin typeface="Berlin Sans FB" panose="020E0602020502020306" pitchFamily="34" charset="0"/>
              </a:rPr>
              <a:t>We have demolished them as far as </a:t>
            </a:r>
            <a:r>
              <a:rPr lang="en-US" sz="1600" dirty="0" err="1">
                <a:latin typeface="Berlin Sans FB" panose="020E0602020502020306" pitchFamily="34" charset="0"/>
              </a:rPr>
              <a:t>Nophah</a:t>
            </a:r>
            <a:r>
              <a:rPr lang="en-US" sz="1600" dirty="0">
                <a:latin typeface="Berlin Sans FB" panose="020E0602020502020306" pitchFamily="34" charset="0"/>
              </a:rPr>
              <a:t>, which extends to </a:t>
            </a:r>
            <a:r>
              <a:rPr lang="en-US" sz="1600" dirty="0" err="1">
                <a:latin typeface="Berlin Sans FB" panose="020E0602020502020306" pitchFamily="34" charset="0"/>
              </a:rPr>
              <a:t>Medeba</a:t>
            </a:r>
            <a:r>
              <a:rPr lang="en-US" sz="1600" dirty="0">
                <a:latin typeface="Berlin Sans FB" panose="020E0602020502020306" pitchFamily="34" charset="0"/>
              </a:rPr>
              <a:t>.”</a:t>
            </a:r>
          </a:p>
          <a:p>
            <a:pPr marL="0" indent="0">
              <a:buNone/>
            </a:pPr>
            <a:r>
              <a:rPr lang="en-US" sz="1600" b="1" baseline="30000" dirty="0">
                <a:latin typeface="Berlin Sans FB" panose="020E0602020502020306" pitchFamily="34" charset="0"/>
              </a:rPr>
              <a:t>31 </a:t>
            </a:r>
            <a:r>
              <a:rPr lang="en-US" sz="1600" dirty="0">
                <a:latin typeface="Berlin Sans FB" panose="020E0602020502020306" pitchFamily="34" charset="0"/>
              </a:rPr>
              <a:t>So Israel settled in the land of the Amorites.</a:t>
            </a:r>
          </a:p>
          <a:p>
            <a:pPr marL="0" indent="0">
              <a:buNone/>
            </a:pPr>
            <a:r>
              <a:rPr lang="en-US" sz="1600" dirty="0">
                <a:latin typeface="Berlin Sans FB" panose="020E0602020502020306" pitchFamily="34" charset="0"/>
              </a:rPr>
              <a:t>(See also Deuteronomy 1, 2, 3, 29)</a:t>
            </a:r>
          </a:p>
          <a:p>
            <a:endParaRPr lang="en-US" sz="1600" dirty="0"/>
          </a:p>
        </p:txBody>
      </p:sp>
    </p:spTree>
    <p:extLst>
      <p:ext uri="{BB962C8B-B14F-4D97-AF65-F5344CB8AC3E}">
        <p14:creationId xmlns:p14="http://schemas.microsoft.com/office/powerpoint/2010/main" val="2968602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Berlin Sans FB" panose="020E0602020502020306" pitchFamily="34" charset="0"/>
              </a:rPr>
              <a:t>The Biblical Evidence for </a:t>
            </a:r>
            <a:r>
              <a:rPr lang="en-US" dirty="0" err="1">
                <a:latin typeface="Berlin Sans FB" panose="020E0602020502020306" pitchFamily="34" charset="0"/>
              </a:rPr>
              <a:t>Heshbon</a:t>
            </a:r>
            <a:r>
              <a:rPr lang="en-US" dirty="0">
                <a:latin typeface="Berlin Sans FB" panose="020E0602020502020306" pitchFamily="34" charset="0"/>
              </a:rPr>
              <a:t> </a:t>
            </a:r>
            <a:br>
              <a:rPr lang="en-US" dirty="0">
                <a:latin typeface="Berlin Sans FB" panose="020E0602020502020306" pitchFamily="34" charset="0"/>
              </a:rPr>
            </a:br>
            <a:r>
              <a:rPr lang="en-US" sz="2700" dirty="0">
                <a:latin typeface="Berlin Sans FB" panose="020E0602020502020306" pitchFamily="34" charset="0"/>
              </a:rPr>
              <a:t>1 Kings 4</a:t>
            </a:r>
          </a:p>
        </p:txBody>
      </p:sp>
      <p:sp>
        <p:nvSpPr>
          <p:cNvPr id="9" name="Text Placeholder 8"/>
          <p:cNvSpPr>
            <a:spLocks noGrp="1"/>
          </p:cNvSpPr>
          <p:nvPr>
            <p:ph type="body" idx="1"/>
          </p:nvPr>
        </p:nvSpPr>
        <p:spPr>
          <a:xfrm>
            <a:off x="685800" y="762000"/>
            <a:ext cx="3657600" cy="973347"/>
          </a:xfrm>
        </p:spPr>
        <p:txBody>
          <a:bodyPr>
            <a:normAutofit fontScale="92500" lnSpcReduction="10000"/>
          </a:bodyPr>
          <a:lstStyle/>
          <a:p>
            <a:pPr algn="ctr">
              <a:lnSpc>
                <a:spcPct val="110000"/>
              </a:lnSpc>
              <a:spcBef>
                <a:spcPts val="0"/>
              </a:spcBef>
            </a:pPr>
            <a:r>
              <a:rPr lang="en-US" b="0" dirty="0">
                <a:latin typeface="Berlin Sans FB" panose="020E0602020502020306" pitchFamily="34" charset="0"/>
              </a:rPr>
              <a:t>Solomon’s Twelve </a:t>
            </a:r>
          </a:p>
          <a:p>
            <a:pPr algn="ctr">
              <a:lnSpc>
                <a:spcPct val="110000"/>
              </a:lnSpc>
              <a:spcBef>
                <a:spcPts val="0"/>
              </a:spcBef>
            </a:pPr>
            <a:r>
              <a:rPr lang="en-US" b="0" dirty="0">
                <a:latin typeface="Berlin Sans FB" panose="020E0602020502020306" pitchFamily="34" charset="0"/>
              </a:rPr>
              <a:t>Administrative Districts</a:t>
            </a:r>
          </a:p>
          <a:p>
            <a:pPr algn="ctr"/>
            <a:r>
              <a:rPr lang="en-US" sz="1100" b="0" dirty="0">
                <a:latin typeface="Berlin Sans FB" panose="020E0602020502020306" pitchFamily="34" charset="0"/>
              </a:rPr>
              <a:t>Adapted from Map 113 in </a:t>
            </a:r>
            <a:r>
              <a:rPr lang="en-US" sz="1100" b="0" i="1" dirty="0">
                <a:latin typeface="Berlin Sans FB" panose="020E0602020502020306" pitchFamily="34" charset="0"/>
              </a:rPr>
              <a:t>The Carta Bible Atlas, </a:t>
            </a:r>
            <a:r>
              <a:rPr lang="en-US" sz="1100" b="0" dirty="0">
                <a:latin typeface="Berlin Sans FB" panose="020E0602020502020306" pitchFamily="34" charset="0"/>
              </a:rPr>
              <a:t>4</a:t>
            </a:r>
            <a:r>
              <a:rPr lang="en-US" sz="1100" b="0" baseline="30000" dirty="0">
                <a:latin typeface="Berlin Sans FB" panose="020E0602020502020306" pitchFamily="34" charset="0"/>
              </a:rPr>
              <a:t>th</a:t>
            </a:r>
            <a:r>
              <a:rPr lang="en-US" sz="1100" b="0" dirty="0">
                <a:latin typeface="Berlin Sans FB" panose="020E0602020502020306" pitchFamily="34" charset="0"/>
              </a:rPr>
              <a:t> edition</a:t>
            </a:r>
          </a:p>
        </p:txBody>
      </p:sp>
      <p:pic>
        <p:nvPicPr>
          <p:cNvPr id="7" name="Content Placeholder 6" descr="Solomon Districts.jpg"/>
          <p:cNvPicPr>
            <a:picLocks noGrp="1" noChangeAspect="1"/>
          </p:cNvPicPr>
          <p:nvPr>
            <p:ph sz="half" idx="2"/>
          </p:nvPr>
        </p:nvPicPr>
        <p:blipFill>
          <a:blip r:embed="rId2" cstate="print"/>
          <a:stretch>
            <a:fillRect/>
          </a:stretch>
        </p:blipFill>
        <p:spPr>
          <a:xfrm>
            <a:off x="685800" y="1905000"/>
            <a:ext cx="3657600" cy="4784000"/>
          </a:xfrm>
          <a:ln>
            <a:solidFill>
              <a:schemeClr val="tx1"/>
            </a:solidFill>
          </a:ln>
        </p:spPr>
      </p:pic>
      <p:sp>
        <p:nvSpPr>
          <p:cNvPr id="10" name="Text Placeholder 9"/>
          <p:cNvSpPr>
            <a:spLocks noGrp="1"/>
          </p:cNvSpPr>
          <p:nvPr>
            <p:ph type="body" sz="quarter" idx="3"/>
          </p:nvPr>
        </p:nvSpPr>
        <p:spPr>
          <a:xfrm>
            <a:off x="4645025" y="990601"/>
            <a:ext cx="4041775" cy="457200"/>
          </a:xfrm>
        </p:spPr>
        <p:txBody>
          <a:bodyPr>
            <a:normAutofit/>
          </a:bodyPr>
          <a:lstStyle/>
          <a:p>
            <a:pPr algn="ctr"/>
            <a:r>
              <a:rPr lang="en-US" b="0" dirty="0">
                <a:latin typeface="Berlin Sans FB" panose="020E0602020502020306" pitchFamily="34" charset="0"/>
              </a:rPr>
              <a:t>District Twelve (1 Kings 4:19)</a:t>
            </a:r>
          </a:p>
        </p:txBody>
      </p:sp>
      <p:sp>
        <p:nvSpPr>
          <p:cNvPr id="11" name="Content Placeholder 10"/>
          <p:cNvSpPr>
            <a:spLocks noGrp="1"/>
          </p:cNvSpPr>
          <p:nvPr>
            <p:ph sz="quarter" idx="4"/>
          </p:nvPr>
        </p:nvSpPr>
        <p:spPr>
          <a:xfrm>
            <a:off x="4645025" y="1524001"/>
            <a:ext cx="4270375" cy="3124200"/>
          </a:xfrm>
        </p:spPr>
        <p:txBody>
          <a:bodyPr>
            <a:normAutofit lnSpcReduction="10000"/>
          </a:bodyPr>
          <a:lstStyle/>
          <a:p>
            <a:pPr marL="0">
              <a:spcBef>
                <a:spcPts val="0"/>
              </a:spcBef>
            </a:pPr>
            <a:r>
              <a:rPr lang="en-US" sz="1600" dirty="0">
                <a:latin typeface="Berlin Sans FB" panose="020E0602020502020306" pitchFamily="34" charset="0"/>
              </a:rPr>
              <a:t>Geber son of Uri—in Gilead (the country of </a:t>
            </a:r>
            <a:r>
              <a:rPr lang="en-US" sz="1600" dirty="0" err="1">
                <a:latin typeface="Berlin Sans FB" panose="020E0602020502020306" pitchFamily="34" charset="0"/>
              </a:rPr>
              <a:t>Sihon</a:t>
            </a:r>
            <a:r>
              <a:rPr lang="en-US" sz="1600" dirty="0">
                <a:latin typeface="Berlin Sans FB" panose="020E0602020502020306" pitchFamily="34" charset="0"/>
              </a:rPr>
              <a:t> king of the Amorites and the country of </a:t>
            </a:r>
            <a:r>
              <a:rPr lang="en-US" sz="1600" dirty="0" err="1">
                <a:latin typeface="Berlin Sans FB" panose="020E0602020502020306" pitchFamily="34" charset="0"/>
              </a:rPr>
              <a:t>Og</a:t>
            </a:r>
            <a:r>
              <a:rPr lang="en-US" sz="1600" dirty="0">
                <a:latin typeface="Berlin Sans FB" panose="020E0602020502020306" pitchFamily="34" charset="0"/>
              </a:rPr>
              <a:t> king of Bashan). He was the only governor over the district (NIV)</a:t>
            </a:r>
          </a:p>
          <a:p>
            <a:pPr marL="0">
              <a:spcBef>
                <a:spcPts val="0"/>
              </a:spcBef>
            </a:pPr>
            <a:endParaRPr lang="en-US" sz="1600" dirty="0">
              <a:latin typeface="Berlin Sans FB" panose="020E0602020502020306" pitchFamily="34" charset="0"/>
            </a:endParaRPr>
          </a:p>
          <a:p>
            <a:pPr marL="0">
              <a:spcBef>
                <a:spcPts val="0"/>
              </a:spcBef>
            </a:pPr>
            <a:r>
              <a:rPr lang="en-US" sz="1600" dirty="0" err="1">
                <a:latin typeface="Berlin Sans FB" panose="020E0602020502020306" pitchFamily="34" charset="0"/>
              </a:rPr>
              <a:t>Gaber</a:t>
            </a:r>
            <a:r>
              <a:rPr lang="en-US" sz="1600" dirty="0">
                <a:latin typeface="Berlin Sans FB" panose="020E0602020502020306" pitchFamily="34" charset="0"/>
              </a:rPr>
              <a:t> son of </a:t>
            </a:r>
            <a:r>
              <a:rPr lang="en-US" sz="1600" dirty="0" err="1">
                <a:latin typeface="Berlin Sans FB" panose="020E0602020502020306" pitchFamily="34" charset="0"/>
              </a:rPr>
              <a:t>Adai</a:t>
            </a:r>
            <a:r>
              <a:rPr lang="en-US" sz="1600" dirty="0">
                <a:latin typeface="Berlin Sans FB" panose="020E0602020502020306" pitchFamily="34" charset="0"/>
              </a:rPr>
              <a:t> in the land of </a:t>
            </a:r>
            <a:r>
              <a:rPr lang="en-US" sz="1600" b="1" dirty="0">
                <a:latin typeface="Berlin Sans FB" panose="020E0602020502020306" pitchFamily="34" charset="0"/>
              </a:rPr>
              <a:t>Gad</a:t>
            </a:r>
            <a:r>
              <a:rPr lang="en-US" sz="1600" dirty="0">
                <a:latin typeface="Berlin Sans FB" panose="020E0602020502020306" pitchFamily="34" charset="0"/>
              </a:rPr>
              <a:t>, [</a:t>
            </a:r>
            <a:r>
              <a:rPr lang="en-US" sz="1600" i="1" dirty="0">
                <a:latin typeface="Berlin Sans FB" panose="020E0602020502020306" pitchFamily="34" charset="0"/>
              </a:rPr>
              <a:t>the land</a:t>
            </a:r>
            <a:r>
              <a:rPr lang="en-US" sz="1600" dirty="0">
                <a:latin typeface="Berlin Sans FB" panose="020E0602020502020306" pitchFamily="34" charset="0"/>
              </a:rPr>
              <a:t>] of </a:t>
            </a:r>
            <a:r>
              <a:rPr lang="en-US" sz="1600" dirty="0" err="1">
                <a:latin typeface="Berlin Sans FB" panose="020E0602020502020306" pitchFamily="34" charset="0"/>
              </a:rPr>
              <a:t>Sihon</a:t>
            </a:r>
            <a:r>
              <a:rPr lang="en-US" sz="1600" i="1" dirty="0">
                <a:latin typeface="Berlin Sans FB" panose="020E0602020502020306" pitchFamily="34" charset="0"/>
              </a:rPr>
              <a:t>{</a:t>
            </a:r>
            <a:r>
              <a:rPr lang="en-US" sz="1600" i="1" dirty="0" err="1">
                <a:latin typeface="Berlin Sans FB" panose="020E0602020502020306" pitchFamily="34" charset="0"/>
              </a:rPr>
              <a:t>gr.Seon</a:t>
            </a:r>
            <a:r>
              <a:rPr lang="en-US" sz="1600" i="1" dirty="0">
                <a:latin typeface="Berlin Sans FB" panose="020E0602020502020306" pitchFamily="34" charset="0"/>
              </a:rPr>
              <a:t>}</a:t>
            </a:r>
            <a:r>
              <a:rPr lang="en-US" sz="1600" dirty="0">
                <a:latin typeface="Berlin Sans FB" panose="020E0602020502020306" pitchFamily="34" charset="0"/>
              </a:rPr>
              <a:t> </a:t>
            </a:r>
            <a:r>
              <a:rPr lang="en-US" sz="1600" b="1" dirty="0">
                <a:latin typeface="Berlin Sans FB" panose="020E0602020502020306" pitchFamily="34" charset="0"/>
              </a:rPr>
              <a:t>king of Heshbon </a:t>
            </a:r>
            <a:r>
              <a:rPr lang="en-US" sz="1600" i="1" dirty="0">
                <a:latin typeface="Berlin Sans FB" panose="020E0602020502020306" pitchFamily="34" charset="0"/>
              </a:rPr>
              <a:t>{gr. </a:t>
            </a:r>
            <a:r>
              <a:rPr lang="en-US" sz="1600" i="1" dirty="0" err="1">
                <a:latin typeface="Berlin Sans FB" panose="020E0602020502020306" pitchFamily="34" charset="0"/>
              </a:rPr>
              <a:t>Esebon</a:t>
            </a:r>
            <a:r>
              <a:rPr lang="en-US" sz="1600" i="1" dirty="0">
                <a:latin typeface="Berlin Sans FB" panose="020E0602020502020306" pitchFamily="34" charset="0"/>
              </a:rPr>
              <a:t>}</a:t>
            </a:r>
            <a:r>
              <a:rPr lang="en-US" sz="1600" dirty="0">
                <a:latin typeface="Berlin Sans FB" panose="020E0602020502020306" pitchFamily="34" charset="0"/>
              </a:rPr>
              <a:t>, and of </a:t>
            </a:r>
            <a:r>
              <a:rPr lang="en-US" sz="1600" dirty="0" err="1">
                <a:latin typeface="Berlin Sans FB" panose="020E0602020502020306" pitchFamily="34" charset="0"/>
              </a:rPr>
              <a:t>Og</a:t>
            </a:r>
            <a:r>
              <a:rPr lang="en-US" sz="1600" dirty="0">
                <a:latin typeface="Berlin Sans FB" panose="020E0602020502020306" pitchFamily="34" charset="0"/>
              </a:rPr>
              <a:t> king of Bashan </a:t>
            </a:r>
            <a:r>
              <a:rPr lang="en-US" sz="1600" i="1" dirty="0">
                <a:latin typeface="Berlin Sans FB" panose="020E0602020502020306" pitchFamily="34" charset="0"/>
              </a:rPr>
              <a:t>{gr. </a:t>
            </a:r>
            <a:r>
              <a:rPr lang="en-US" sz="1600" i="1" dirty="0" err="1">
                <a:latin typeface="Berlin Sans FB" panose="020E0602020502020306" pitchFamily="34" charset="0"/>
              </a:rPr>
              <a:t>Basan</a:t>
            </a:r>
            <a:r>
              <a:rPr lang="en-US" sz="1600" i="1" dirty="0">
                <a:latin typeface="Berlin Sans FB" panose="020E0602020502020306" pitchFamily="34" charset="0"/>
              </a:rPr>
              <a:t>}</a:t>
            </a:r>
            <a:r>
              <a:rPr lang="en-US" sz="1600" dirty="0">
                <a:latin typeface="Berlin Sans FB" panose="020E0602020502020306" pitchFamily="34" charset="0"/>
              </a:rPr>
              <a:t>, and one officer in the land of Judah (LXX)</a:t>
            </a:r>
          </a:p>
          <a:p>
            <a:pPr marL="0">
              <a:spcBef>
                <a:spcPts val="0"/>
              </a:spcBef>
              <a:buNone/>
            </a:pPr>
            <a:endParaRPr lang="en-US" sz="1600" dirty="0">
              <a:latin typeface="Berlin Sans FB" panose="020E0602020502020306" pitchFamily="34" charset="0"/>
            </a:endParaRPr>
          </a:p>
          <a:p>
            <a:pPr marL="0">
              <a:spcBef>
                <a:spcPts val="0"/>
              </a:spcBef>
            </a:pPr>
            <a:r>
              <a:rPr lang="en-US" sz="1600" dirty="0">
                <a:latin typeface="Berlin Sans FB" panose="020E0602020502020306" pitchFamily="34" charset="0"/>
              </a:rPr>
              <a:t>The organization of District 12 possibly derives from the tribal roster of Reuben (Josh 13:15-23)</a:t>
            </a:r>
          </a:p>
          <a:p>
            <a:pPr marL="0">
              <a:spcBef>
                <a:spcPts val="0"/>
              </a:spcBef>
              <a:buNone/>
            </a:pPr>
            <a:endParaRPr lang="en-US" sz="1600" dirty="0">
              <a:latin typeface="Berlin Sans FB" panose="020E0602020502020306"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335331"/>
            <a:ext cx="3050964" cy="21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808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Berlin Sans FB" panose="020E0602020502020306" pitchFamily="34" charset="0"/>
              </a:rPr>
              <a:t>The Problem of </a:t>
            </a:r>
            <a:r>
              <a:rPr lang="en-US" dirty="0" err="1">
                <a:latin typeface="Berlin Sans FB" panose="020E0602020502020306" pitchFamily="34" charset="0"/>
              </a:rPr>
              <a:t>Heshbon</a:t>
            </a:r>
            <a:endParaRPr lang="en-US" dirty="0">
              <a:latin typeface="Berlin Sans FB" panose="020E0602020502020306" pitchFamily="34" charset="0"/>
            </a:endParaRPr>
          </a:p>
        </p:txBody>
      </p:sp>
      <p:sp>
        <p:nvSpPr>
          <p:cNvPr id="3" name="Content Placeholder 2"/>
          <p:cNvSpPr>
            <a:spLocks noGrp="1"/>
          </p:cNvSpPr>
          <p:nvPr>
            <p:ph idx="1"/>
          </p:nvPr>
        </p:nvSpPr>
        <p:spPr>
          <a:xfrm>
            <a:off x="152400" y="838200"/>
            <a:ext cx="8915400" cy="3429000"/>
          </a:xfrm>
        </p:spPr>
        <p:txBody>
          <a:bodyPr>
            <a:normAutofit fontScale="77500" lnSpcReduction="20000"/>
          </a:bodyPr>
          <a:lstStyle/>
          <a:p>
            <a:pPr marL="0" indent="0">
              <a:buNone/>
            </a:pPr>
            <a:r>
              <a:rPr lang="en-US" dirty="0">
                <a:latin typeface="Berlin Sans FB" panose="020E0602020502020306" pitchFamily="34" charset="0"/>
              </a:rPr>
              <a:t>Class Exercise</a:t>
            </a:r>
          </a:p>
          <a:p>
            <a:pPr marL="0" indent="0">
              <a:buNone/>
            </a:pPr>
            <a:r>
              <a:rPr lang="en-US" dirty="0" err="1">
                <a:latin typeface="Berlin Sans FB" panose="020E0602020502020306" pitchFamily="34" charset="0"/>
              </a:rPr>
              <a:t>Heshbon</a:t>
            </a:r>
            <a:r>
              <a:rPr lang="en-US" dirty="0">
                <a:latin typeface="Berlin Sans FB" panose="020E0602020502020306" pitchFamily="34" charset="0"/>
              </a:rPr>
              <a:t> is mentioned in relation to the settlement of the Israelite tribes of Gad and Reuben, the reign of Solomon and with regards to Moab and Ammon in the eighth and seventh centuries BC.  Remains and objects from all of these periods have been found at </a:t>
            </a:r>
            <a:r>
              <a:rPr lang="en-US" dirty="0" err="1">
                <a:latin typeface="Berlin Sans FB" panose="020E0602020502020306" pitchFamily="34" charset="0"/>
              </a:rPr>
              <a:t>Heshbon</a:t>
            </a:r>
            <a:r>
              <a:rPr lang="en-US" dirty="0">
                <a:latin typeface="Berlin Sans FB" panose="020E0602020502020306" pitchFamily="34" charset="0"/>
              </a:rPr>
              <a:t>, but not from the time of Moses and the conquest of </a:t>
            </a:r>
            <a:r>
              <a:rPr lang="en-US" dirty="0" err="1">
                <a:latin typeface="Berlin Sans FB" panose="020E0602020502020306" pitchFamily="34" charset="0"/>
              </a:rPr>
              <a:t>Sihon</a:t>
            </a:r>
            <a:r>
              <a:rPr lang="en-US" dirty="0">
                <a:latin typeface="Berlin Sans FB" panose="020E0602020502020306" pitchFamily="34" charset="0"/>
              </a:rPr>
              <a:t> in Numbers 21!  What do we do and what are our options?  Has archaeology </a:t>
            </a:r>
            <a:r>
              <a:rPr lang="en-US" i="1" dirty="0">
                <a:latin typeface="Berlin Sans FB" panose="020E0602020502020306" pitchFamily="34" charset="0"/>
              </a:rPr>
              <a:t>disproved</a:t>
            </a:r>
            <a:r>
              <a:rPr lang="en-US" dirty="0">
                <a:latin typeface="Berlin Sans FB" panose="020E0602020502020306" pitchFamily="34" charset="0"/>
              </a:rPr>
              <a:t> the Bible?  Read Numbers 21: 21-31; Joshua 13:10-28; 21:39; I Chron. 6:66; Isaiah 15-16; Jeremiah 48-49)</a:t>
            </a:r>
          </a:p>
          <a:p>
            <a:pPr marL="0" indent="0">
              <a:buNone/>
            </a:pPr>
            <a:r>
              <a:rPr lang="en-US" dirty="0">
                <a:latin typeface="Berlin Sans FB" panose="020E0602020502020306" pitchFamily="34" charset="0"/>
              </a:rPr>
              <a:t>Now read </a:t>
            </a:r>
            <a:r>
              <a:rPr lang="en-US">
                <a:latin typeface="Berlin Sans FB" panose="020E0602020502020306" pitchFamily="34" charset="0"/>
              </a:rPr>
              <a:t>Ecclesiastes 2:4-6 and Song of Sons 7:4</a:t>
            </a:r>
            <a:endParaRPr lang="en-US" dirty="0">
              <a:latin typeface="Berlin Sans FB" panose="020E0602020502020306"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419600"/>
            <a:ext cx="3966124"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870" y="4419600"/>
            <a:ext cx="47625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255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r>
              <a:rPr lang="en-US" dirty="0">
                <a:latin typeface="Berlin Sans FB" panose="020E0602020502020306" pitchFamily="34" charset="0"/>
                <a:cs typeface="Andalus" pitchFamily="18" charset="-78"/>
              </a:rPr>
              <a:t>The Monumental Pool (Reservoir) of </a:t>
            </a:r>
            <a:r>
              <a:rPr lang="en-US" dirty="0" err="1">
                <a:latin typeface="Berlin Sans FB" panose="020E0602020502020306" pitchFamily="34" charset="0"/>
                <a:cs typeface="Andalus" pitchFamily="18" charset="-78"/>
              </a:rPr>
              <a:t>Heshbon</a:t>
            </a:r>
            <a:r>
              <a:rPr lang="en-US" dirty="0">
                <a:latin typeface="Berlin Sans FB" panose="020E0602020502020306" pitchFamily="34" charset="0"/>
                <a:cs typeface="Andalus" pitchFamily="18" charset="-78"/>
              </a:rPr>
              <a:t> (</a:t>
            </a:r>
            <a:r>
              <a:rPr lang="he-IL" dirty="0">
                <a:latin typeface="Aharoni" panose="02010803020104030203" pitchFamily="2" charset="-79"/>
                <a:cs typeface="Aharoni" panose="02010803020104030203" pitchFamily="2" charset="-79"/>
              </a:rPr>
              <a:t>בְּרֵכוֹת בְּחֶשְׁבּוֹן</a:t>
            </a:r>
            <a:r>
              <a:rPr lang="en-US" dirty="0">
                <a:latin typeface="Berlin Sans FB" panose="020E0602020502020306" pitchFamily="34" charset="0"/>
                <a:cs typeface="Andalus" pitchFamily="18" charset="-78"/>
              </a:rPr>
              <a:t>) Today</a:t>
            </a:r>
          </a:p>
        </p:txBody>
      </p:sp>
      <p:sp>
        <p:nvSpPr>
          <p:cNvPr id="5" name="Slide Number Placeholder 4"/>
          <p:cNvSpPr>
            <a:spLocks noGrp="1"/>
          </p:cNvSpPr>
          <p:nvPr>
            <p:ph type="sldNum" sz="quarter" idx="10"/>
          </p:nvPr>
        </p:nvSpPr>
        <p:spPr/>
        <p:txBody>
          <a:bodyPr/>
          <a:lstStyle/>
          <a:p>
            <a:pPr>
              <a:defRPr/>
            </a:pPr>
            <a:fld id="{E8398BA4-70E0-4A09-A153-F46DC8F86CDC}" type="slidenum">
              <a:rPr lang="en-US" smtClean="0"/>
              <a:pPr>
                <a:defRPr/>
              </a:pPr>
              <a:t>38</a:t>
            </a:fld>
            <a:endParaRPr lang="en-US"/>
          </a:p>
        </p:txBody>
      </p:sp>
      <p:pic>
        <p:nvPicPr>
          <p:cNvPr id="6" name="Picture 2" descr="C:\Users\owner\Pictures\©David Sherwin__MG_8811.jpg"/>
          <p:cNvPicPr>
            <a:picLocks noGrp="1" noChangeAspect="1" noChangeArrowheads="1"/>
          </p:cNvPicPr>
          <p:nvPr>
            <p:ph sz="half" idx="1"/>
          </p:nvPr>
        </p:nvPicPr>
        <p:blipFill>
          <a:blip r:embed="rId2"/>
          <a:srcRect/>
          <a:stretch>
            <a:fillRect/>
          </a:stretch>
        </p:blipFill>
        <p:spPr>
          <a:xfrm>
            <a:off x="4953000" y="3383280"/>
            <a:ext cx="3962400" cy="3169920"/>
          </a:xfrm>
        </p:spPr>
      </p:pic>
      <p:pic>
        <p:nvPicPr>
          <p:cNvPr id="7" name="Picture 2"/>
          <p:cNvPicPr>
            <a:picLocks noGrp="1" noChangeAspect="1" noChangeArrowheads="1"/>
          </p:cNvPicPr>
          <p:nvPr>
            <p:ph sz="half" idx="2"/>
          </p:nvPr>
        </p:nvPicPr>
        <p:blipFill>
          <a:blip r:embed="rId3"/>
          <a:stretch>
            <a:fillRect/>
          </a:stretch>
        </p:blipFill>
        <p:spPr>
          <a:xfrm>
            <a:off x="304800" y="2895600"/>
            <a:ext cx="4038600" cy="3634740"/>
          </a:xfrm>
        </p:spPr>
      </p:pic>
      <p:pic>
        <p:nvPicPr>
          <p:cNvPr id="2151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6591" y="1096378"/>
            <a:ext cx="1885141" cy="2295577"/>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35302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990600"/>
            <a:ext cx="3962400" cy="2031325"/>
          </a:xfrm>
          <a:prstGeom prst="rect">
            <a:avLst/>
          </a:prstGeom>
          <a:noFill/>
        </p:spPr>
        <p:txBody>
          <a:bodyPr wrap="square" rtlCol="0">
            <a:spAutoFit/>
          </a:bodyPr>
          <a:lstStyle/>
          <a:p>
            <a:r>
              <a:rPr lang="en-US" dirty="0">
                <a:latin typeface="Berlin Sans FB" panose="020E0602020502020306" pitchFamily="34" charset="0"/>
              </a:rPr>
              <a:t>Song of Songs 7:4 (NIV)</a:t>
            </a:r>
          </a:p>
          <a:p>
            <a:r>
              <a:rPr lang="en-US" dirty="0">
                <a:latin typeface="Berlin Sans FB" panose="020E0602020502020306" pitchFamily="34" charset="0"/>
              </a:rPr>
              <a:t>Your neck is like an ivory tower.</a:t>
            </a:r>
            <a:br>
              <a:rPr lang="en-US" dirty="0">
                <a:latin typeface="Berlin Sans FB" panose="020E0602020502020306" pitchFamily="34" charset="0"/>
              </a:rPr>
            </a:br>
            <a:r>
              <a:rPr lang="en-US" dirty="0">
                <a:latin typeface="Berlin Sans FB" panose="020E0602020502020306" pitchFamily="34" charset="0"/>
              </a:rPr>
              <a:t>Your eyes are the pools of </a:t>
            </a:r>
            <a:r>
              <a:rPr lang="en-US" dirty="0" err="1">
                <a:latin typeface="Berlin Sans FB" panose="020E0602020502020306" pitchFamily="34" charset="0"/>
              </a:rPr>
              <a:t>Heshbon</a:t>
            </a:r>
            <a:br>
              <a:rPr lang="en-US" dirty="0">
                <a:latin typeface="Berlin Sans FB" panose="020E0602020502020306" pitchFamily="34" charset="0"/>
              </a:rPr>
            </a:br>
            <a:r>
              <a:rPr lang="en-US" dirty="0">
                <a:latin typeface="Berlin Sans FB" panose="020E0602020502020306" pitchFamily="34" charset="0"/>
              </a:rPr>
              <a:t>    by the gate of Bath Rabbim.</a:t>
            </a:r>
            <a:br>
              <a:rPr lang="en-US" dirty="0">
                <a:latin typeface="Berlin Sans FB" panose="020E0602020502020306" pitchFamily="34" charset="0"/>
              </a:rPr>
            </a:br>
            <a:r>
              <a:rPr lang="en-US" dirty="0">
                <a:latin typeface="Berlin Sans FB" panose="020E0602020502020306" pitchFamily="34" charset="0"/>
              </a:rPr>
              <a:t>Your nose is like the tower of Lebanon</a:t>
            </a:r>
            <a:br>
              <a:rPr lang="en-US" dirty="0">
                <a:latin typeface="Berlin Sans FB" panose="020E0602020502020306" pitchFamily="34" charset="0"/>
              </a:rPr>
            </a:br>
            <a:r>
              <a:rPr lang="en-US" dirty="0">
                <a:latin typeface="Berlin Sans FB" panose="020E0602020502020306" pitchFamily="34" charset="0"/>
              </a:rPr>
              <a:t>    looking toward Damascus.</a:t>
            </a:r>
          </a:p>
          <a:p>
            <a:endParaRPr lang="en-US" dirty="0"/>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2"/>
          <a:stretch/>
        </p:blipFill>
        <p:spPr bwMode="auto">
          <a:xfrm>
            <a:off x="4501551" y="1211932"/>
            <a:ext cx="2590800" cy="1962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84753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276600"/>
            <a:ext cx="9144000" cy="533400"/>
          </a:xfrm>
        </p:spPr>
        <p:txBody>
          <a:bodyPr>
            <a:noAutofit/>
          </a:bodyPr>
          <a:lstStyle/>
          <a:p>
            <a:pPr algn="ctr"/>
            <a:r>
              <a:rPr lang="en-US" sz="3200" b="0" dirty="0">
                <a:latin typeface="Berlin Sans FB" panose="020E0602020502020306" pitchFamily="34" charset="0"/>
              </a:rPr>
              <a:t>Was </a:t>
            </a:r>
            <a:r>
              <a:rPr lang="en-US" sz="3200" b="0" dirty="0" err="1">
                <a:latin typeface="Berlin Sans FB" panose="020E0602020502020306" pitchFamily="34" charset="0"/>
              </a:rPr>
              <a:t>Hisban</a:t>
            </a:r>
            <a:r>
              <a:rPr lang="en-US" sz="3200" b="0" dirty="0">
                <a:latin typeface="Berlin Sans FB" panose="020E0602020502020306" pitchFamily="34" charset="0"/>
              </a:rPr>
              <a:t> a Royal Estate during Solomon’s Reign?</a:t>
            </a:r>
          </a:p>
        </p:txBody>
      </p:sp>
      <p:sp>
        <p:nvSpPr>
          <p:cNvPr id="10" name="Content Placeholder 9"/>
          <p:cNvSpPr>
            <a:spLocks noGrp="1"/>
          </p:cNvSpPr>
          <p:nvPr>
            <p:ph type="body" sz="half" idx="2"/>
          </p:nvPr>
        </p:nvSpPr>
        <p:spPr>
          <a:xfrm>
            <a:off x="228600" y="3886200"/>
            <a:ext cx="8763000" cy="2819400"/>
          </a:xfrm>
        </p:spPr>
        <p:txBody>
          <a:bodyPr>
            <a:normAutofit fontScale="85000" lnSpcReduction="20000"/>
          </a:bodyPr>
          <a:lstStyle/>
          <a:p>
            <a:pPr>
              <a:buFont typeface="Arial" pitchFamily="34" charset="0"/>
              <a:buChar char="•"/>
            </a:pPr>
            <a:r>
              <a:rPr lang="en-US" sz="1600" dirty="0">
                <a:latin typeface="Berlin Sans FB" panose="020E0602020502020306" pitchFamily="34" charset="0"/>
              </a:rPr>
              <a:t>The geographical location of Hisban offers commanding views (Madaba Plains, Jordan Valley, Judean Hill Country, including the vicinity of Jerusalem.  Hisban overlooks the King’s Highway and is strategically located at the confluence of both political borders and geographical transition zones (Younker 1994).  Later polities also recognized </a:t>
            </a:r>
            <a:r>
              <a:rPr lang="en-US" sz="1600" dirty="0" err="1">
                <a:latin typeface="Berlin Sans FB" panose="020E0602020502020306" pitchFamily="34" charset="0"/>
              </a:rPr>
              <a:t>Hisban’s</a:t>
            </a:r>
            <a:r>
              <a:rPr lang="en-US" sz="1600" dirty="0">
                <a:latin typeface="Berlin Sans FB" panose="020E0602020502020306" pitchFamily="34" charset="0"/>
              </a:rPr>
              <a:t> strategic location and chose to establish administrative and religious centers there.</a:t>
            </a:r>
          </a:p>
          <a:p>
            <a:pPr>
              <a:buFont typeface="Arial" pitchFamily="34" charset="0"/>
              <a:buChar char="•"/>
            </a:pPr>
            <a:r>
              <a:rPr lang="en-US" sz="1600" dirty="0">
                <a:latin typeface="Berlin Sans FB" panose="020E0602020502020306" pitchFamily="34" charset="0"/>
              </a:rPr>
              <a:t>The dating of the reservoir fits the Iron IIA period (Stratum 18) and has been dated to the tenth century by Sauer (1994: 241-44).  The discovery of an ashlar header and stretcher wall with close similarities to gallery 629 at Megiddo (Ray 2001: 107) seems to suggest a close architectural link to the reign of Solomon.</a:t>
            </a:r>
          </a:p>
          <a:p>
            <a:pPr>
              <a:buFont typeface="Arial" pitchFamily="34" charset="0"/>
              <a:buChar char="•"/>
            </a:pPr>
            <a:r>
              <a:rPr lang="en-US" sz="1600" dirty="0">
                <a:latin typeface="Berlin Sans FB" panose="020E0602020502020306" pitchFamily="34" charset="0"/>
              </a:rPr>
              <a:t>The paucity of domestic dwellings and the lack of any city wall seems to imply a royal residence and compound of a powerful king rather than a town or city.</a:t>
            </a:r>
          </a:p>
          <a:p>
            <a:pPr>
              <a:buFont typeface="Arial" pitchFamily="34" charset="0"/>
              <a:buChar char="•"/>
            </a:pPr>
            <a:r>
              <a:rPr lang="en-US" sz="1600" dirty="0">
                <a:latin typeface="Berlin Sans FB" panose="020E0602020502020306" pitchFamily="34" charset="0"/>
              </a:rPr>
              <a:t>The immense size and location of the reservoir strongly suggests the existence of extensive gardens  </a:t>
            </a:r>
            <a:r>
              <a:rPr lang="he-IL" sz="1600" dirty="0">
                <a:latin typeface="Berlin Sans FB" panose="020E0602020502020306" pitchFamily="34" charset="0"/>
                <a:cs typeface="Times New Roman"/>
              </a:rPr>
              <a:t>פרדסים</a:t>
            </a:r>
            <a:r>
              <a:rPr lang="en-US" sz="1600" dirty="0">
                <a:latin typeface="Berlin Sans FB" panose="020E0602020502020306" pitchFamily="34" charset="0"/>
                <a:cs typeface="Times New Roman"/>
              </a:rPr>
              <a:t> along the slopes of Hisban </a:t>
            </a:r>
            <a:r>
              <a:rPr lang="en-US" sz="1600" dirty="0">
                <a:latin typeface="Berlin Sans FB" panose="020E0602020502020306" pitchFamily="34" charset="0"/>
              </a:rPr>
              <a:t>(Ecclesiastes 2:4-6) watered by gravity flow via a series of channels; hence the need for such a large amount of water.</a:t>
            </a:r>
          </a:p>
          <a:p>
            <a:pPr>
              <a:buFont typeface="Arial" pitchFamily="34" charset="0"/>
              <a:buChar char="•"/>
            </a:pPr>
            <a:r>
              <a:rPr lang="en-US" sz="1600" dirty="0">
                <a:latin typeface="Berlin Sans FB" panose="020E0602020502020306" pitchFamily="34" charset="0"/>
              </a:rPr>
              <a:t>The Pools of </a:t>
            </a:r>
            <a:r>
              <a:rPr lang="en-US" sz="1600" dirty="0" err="1">
                <a:latin typeface="Berlin Sans FB" panose="020E0602020502020306" pitchFamily="34" charset="0"/>
              </a:rPr>
              <a:t>Heshbon</a:t>
            </a:r>
            <a:r>
              <a:rPr lang="en-US" sz="1600" dirty="0">
                <a:latin typeface="Berlin Sans FB" panose="020E0602020502020306" pitchFamily="34" charset="0"/>
              </a:rPr>
              <a:t> (Song of Songs 7:4) were probably extra mural pools along the slopes to the west.  The Gate of Bath Rabbim may have been a ceremonial gateway as part of the Royal Estate.</a:t>
            </a:r>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823" b="5252"/>
          <a:stretch/>
        </p:blipFill>
        <p:spPr>
          <a:xfrm>
            <a:off x="4648200" y="190500"/>
            <a:ext cx="4383088" cy="2857500"/>
          </a:xfr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152400"/>
            <a:ext cx="438727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75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4C57-5D94-AAFE-05DE-AB672E7EE5DD}"/>
              </a:ext>
            </a:extLst>
          </p:cNvPr>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Hatshepsut as the stepmother of Moses?</a:t>
            </a:r>
          </a:p>
        </p:txBody>
      </p:sp>
      <p:sp>
        <p:nvSpPr>
          <p:cNvPr id="3" name="Content Placeholder 2">
            <a:extLst>
              <a:ext uri="{FF2B5EF4-FFF2-40B4-BE49-F238E27FC236}">
                <a16:creationId xmlns:a16="http://schemas.microsoft.com/office/drawing/2014/main" id="{ECCDEE80-7A99-1EB1-A3B1-F4A4944D118F}"/>
              </a:ext>
            </a:extLst>
          </p:cNvPr>
          <p:cNvSpPr>
            <a:spLocks noGrp="1"/>
          </p:cNvSpPr>
          <p:nvPr>
            <p:ph idx="1"/>
          </p:nvPr>
        </p:nvSpPr>
        <p:spPr>
          <a:xfrm>
            <a:off x="152400" y="1160980"/>
            <a:ext cx="4114800" cy="5582720"/>
          </a:xfrm>
        </p:spPr>
        <p:txBody>
          <a:bodyPr/>
          <a:lstStyle/>
          <a:p>
            <a:r>
              <a:rPr lang="en-US" b="0" i="0" dirty="0">
                <a:solidFill>
                  <a:srgbClr val="000000"/>
                </a:solidFill>
                <a:effectLst/>
                <a:latin typeface="Berlin Sans FB" panose="020E0602020502020306" pitchFamily="34" charset="0"/>
              </a:rPr>
              <a:t>The title “Pharaoh’s daughter” is a title reserved for very few women and this dramatically narrows the number of persons to whom the Bible could refer, and one of these would be Hatshepsut.</a:t>
            </a:r>
            <a:endParaRPr lang="en-US" dirty="0">
              <a:latin typeface="Berlin Sans FB" panose="020E0602020502020306" pitchFamily="34" charset="0"/>
            </a:endParaRPr>
          </a:p>
        </p:txBody>
      </p:sp>
      <p:pic>
        <p:nvPicPr>
          <p:cNvPr id="1026" name="Picture 2" descr="Hatshepsut">
            <a:extLst>
              <a:ext uri="{FF2B5EF4-FFF2-40B4-BE49-F238E27FC236}">
                <a16:creationId xmlns:a16="http://schemas.microsoft.com/office/drawing/2014/main" id="{61449B04-38F6-A3BE-0633-8AFB35060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160980"/>
            <a:ext cx="4629150" cy="558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634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fontScale="90000"/>
          </a:bodyPr>
          <a:lstStyle/>
          <a:p>
            <a:r>
              <a:rPr lang="en-US" dirty="0" err="1">
                <a:latin typeface="Matura MT Script Capitals" pitchFamily="66" charset="0"/>
              </a:rPr>
              <a:t>Kir</a:t>
            </a:r>
            <a:r>
              <a:rPr lang="en-US" dirty="0">
                <a:latin typeface="Matura MT Script Capitals" pitchFamily="66" charset="0"/>
              </a:rPr>
              <a:t> </a:t>
            </a:r>
            <a:r>
              <a:rPr lang="en-US" dirty="0" err="1">
                <a:latin typeface="Matura MT Script Capitals" pitchFamily="66" charset="0"/>
              </a:rPr>
              <a:t>Haresheth</a:t>
            </a:r>
            <a:r>
              <a:rPr lang="en-US" dirty="0">
                <a:latin typeface="Matura MT Script Capitals" pitchFamily="66" charset="0"/>
              </a:rPr>
              <a:t> </a:t>
            </a:r>
            <a:r>
              <a:rPr lang="en-US" dirty="0">
                <a:latin typeface="Berlin Sans FB" panose="020E0602020502020306" pitchFamily="34" charset="0"/>
              </a:rPr>
              <a:t>(</a:t>
            </a:r>
            <a:r>
              <a:rPr lang="en-US" dirty="0" err="1">
                <a:latin typeface="Berlin Sans FB" panose="020E0602020502020306" pitchFamily="34" charset="0"/>
              </a:rPr>
              <a:t>Kerak</a:t>
            </a:r>
            <a:r>
              <a:rPr lang="en-US" dirty="0">
                <a:latin typeface="Berlin Sans FB" panose="020E0602020502020306" pitchFamily="34" charset="0"/>
              </a:rPr>
              <a:t>) </a:t>
            </a:r>
            <a:r>
              <a:rPr lang="en-US" dirty="0">
                <a:latin typeface="Matura MT Script Capitals" pitchFamily="66" charset="0"/>
              </a:rPr>
              <a:t>Capital of the Moabite king </a:t>
            </a:r>
            <a:r>
              <a:rPr lang="en-US" dirty="0" err="1">
                <a:latin typeface="Matura MT Script Capitals" pitchFamily="66" charset="0"/>
              </a:rPr>
              <a:t>Balak</a:t>
            </a:r>
            <a:endParaRPr lang="en-US" dirty="0">
              <a:latin typeface="Matura MT Script Capitals" pitchFamily="66"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95400"/>
            <a:ext cx="8458200" cy="5456106"/>
          </a:xfrm>
          <a:ln>
            <a:solidFill>
              <a:schemeClr val="accent5"/>
            </a:solidFill>
          </a:ln>
        </p:spPr>
      </p:pic>
    </p:spTree>
    <p:extLst>
      <p:ext uri="{BB962C8B-B14F-4D97-AF65-F5344CB8AC3E}">
        <p14:creationId xmlns:p14="http://schemas.microsoft.com/office/powerpoint/2010/main" val="3992408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Balaam the Seer</a:t>
            </a:r>
          </a:p>
        </p:txBody>
      </p:sp>
      <p:sp>
        <p:nvSpPr>
          <p:cNvPr id="3" name="Content Placeholder 2"/>
          <p:cNvSpPr>
            <a:spLocks noGrp="1"/>
          </p:cNvSpPr>
          <p:nvPr>
            <p:ph idx="1"/>
          </p:nvPr>
        </p:nvSpPr>
        <p:spPr>
          <a:xfrm>
            <a:off x="152400" y="990600"/>
            <a:ext cx="5257800" cy="5638800"/>
          </a:xfrm>
        </p:spPr>
        <p:txBody>
          <a:bodyPr>
            <a:normAutofit lnSpcReduction="10000"/>
          </a:bodyPr>
          <a:lstStyle/>
          <a:p>
            <a:pPr marL="0" indent="0">
              <a:buNone/>
            </a:pPr>
            <a:r>
              <a:rPr lang="en-US" sz="1600" dirty="0" err="1">
                <a:latin typeface="Berlin Sans FB" panose="020E0602020502020306" pitchFamily="34" charset="0"/>
              </a:rPr>
              <a:t>Balak</a:t>
            </a:r>
            <a:r>
              <a:rPr lang="en-US" sz="1600" dirty="0">
                <a:latin typeface="Berlin Sans FB" panose="020E0602020502020306" pitchFamily="34" charset="0"/>
              </a:rPr>
              <a:t>, king of Moab, had a problem.  A huge number of foreigners, calling themselves Israelites, were camped on the edge of his kingdom.  They had destroyed the Amorites and their mere presence was a threat to his kingdom.  Everyone in Moab was terrified.  Yet </a:t>
            </a:r>
            <a:r>
              <a:rPr lang="en-US" sz="1600" dirty="0" err="1">
                <a:latin typeface="Berlin Sans FB" panose="020E0602020502020306" pitchFamily="34" charset="0"/>
              </a:rPr>
              <a:t>Balak</a:t>
            </a:r>
            <a:r>
              <a:rPr lang="en-US" sz="1600" dirty="0">
                <a:latin typeface="Berlin Sans FB" panose="020E0602020502020306" pitchFamily="34" charset="0"/>
              </a:rPr>
              <a:t> could not hope to defeat them in battle.  He decided to turn instead to the dark side and hired a seer named Balaam to curse these people.  Perhaps then the threat to his sovereignty and life would be removed.  Balaam came well recommended, possibly all the way from Mesopotamia.  Yet the Lord spoke to Balaam and, ultimately, amidst much drama, including lavish sacrifices and the erection of seven altars at different locations, Balaam spoke four beautiful </a:t>
            </a:r>
            <a:r>
              <a:rPr lang="en-US" sz="1600" b="1" dirty="0">
                <a:latin typeface="Berlin Sans FB" panose="020E0602020502020306" pitchFamily="34" charset="0"/>
              </a:rPr>
              <a:t>oracles of blessing to Israel </a:t>
            </a:r>
            <a:r>
              <a:rPr lang="en-US" sz="1600" dirty="0">
                <a:latin typeface="Berlin Sans FB" panose="020E0602020502020306" pitchFamily="34" charset="0"/>
              </a:rPr>
              <a:t>(and judgement upon Moab) to the Israelites (see the quote above) camped below in the Plains of Moab.  </a:t>
            </a:r>
            <a:r>
              <a:rPr lang="en-US" sz="1600" dirty="0" err="1">
                <a:latin typeface="Berlin Sans FB" panose="020E0602020502020306" pitchFamily="34" charset="0"/>
              </a:rPr>
              <a:t>Balak</a:t>
            </a:r>
            <a:r>
              <a:rPr lang="en-US" sz="1600" dirty="0">
                <a:latin typeface="Berlin Sans FB" panose="020E0602020502020306" pitchFamily="34" charset="0"/>
              </a:rPr>
              <a:t> was absolutely furious, but Balaam returned home.  Yet Numbers 31:16 implies that Balaam made an ominous suggestion to </a:t>
            </a:r>
            <a:r>
              <a:rPr lang="en-US" sz="1600" dirty="0" err="1">
                <a:latin typeface="Berlin Sans FB" panose="020E0602020502020306" pitchFamily="34" charset="0"/>
              </a:rPr>
              <a:t>Balak</a:t>
            </a:r>
            <a:r>
              <a:rPr lang="en-US" sz="1600" dirty="0">
                <a:latin typeface="Berlin Sans FB" panose="020E0602020502020306" pitchFamily="34" charset="0"/>
              </a:rPr>
              <a:t> of offering the Israelites food offered to pagan gods and young women as prostitutes.  This action seduced many Israelite men (Numbers 25) and led to many deaths.  While Balaam was evil (Revelation 2:14), God took control over him for Israel’s benefit and protection.  Yet when Israelites subsequently faced a </a:t>
            </a:r>
            <a:r>
              <a:rPr lang="en-US" sz="1600" i="1" u="sng" dirty="0">
                <a:latin typeface="Berlin Sans FB" panose="020E0602020502020306" pitchFamily="34" charset="0"/>
              </a:rPr>
              <a:t>choice</a:t>
            </a:r>
            <a:r>
              <a:rPr lang="en-US" sz="1600" dirty="0">
                <a:latin typeface="Berlin Sans FB" panose="020E0602020502020306" pitchFamily="34" charset="0"/>
              </a:rPr>
              <a:t>, when offered the opportunity to engage in immoral acts and worship pagan gods, sadly, many fell away.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743200"/>
            <a:ext cx="336232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709" y="820090"/>
            <a:ext cx="2942506" cy="180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02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dirty="0">
                <a:latin typeface="Matura MT Script Capitals" pitchFamily="66" charset="0"/>
              </a:rPr>
              <a:t>The Balaam Inscription from </a:t>
            </a:r>
            <a:r>
              <a:rPr lang="en-US" dirty="0" err="1">
                <a:latin typeface="Matura MT Script Capitals" pitchFamily="66" charset="0"/>
              </a:rPr>
              <a:t>Deir</a:t>
            </a:r>
            <a:r>
              <a:rPr lang="en-US" dirty="0">
                <a:latin typeface="Matura MT Script Capitals" pitchFamily="66" charset="0"/>
              </a:rPr>
              <a:t> ‘Allah (Biblical Succoth)</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3200400"/>
            <a:ext cx="5182421" cy="3352800"/>
          </a:xfrm>
          <a:ln>
            <a:solidFill>
              <a:schemeClr val="tx1"/>
            </a:solidFill>
          </a:ln>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38800" y="1600200"/>
            <a:ext cx="3239724" cy="5059570"/>
          </a:xfrm>
          <a:ln>
            <a:solidFill>
              <a:schemeClr val="tx1"/>
            </a:solidFill>
          </a:ln>
        </p:spPr>
      </p:pic>
      <p:sp>
        <p:nvSpPr>
          <p:cNvPr id="2" name="TextBox 1"/>
          <p:cNvSpPr txBox="1"/>
          <p:nvPr/>
        </p:nvSpPr>
        <p:spPr>
          <a:xfrm>
            <a:off x="228600" y="1450674"/>
            <a:ext cx="5257800" cy="1815882"/>
          </a:xfrm>
          <a:prstGeom prst="rect">
            <a:avLst/>
          </a:prstGeom>
          <a:noFill/>
        </p:spPr>
        <p:txBody>
          <a:bodyPr wrap="square" rtlCol="0">
            <a:spAutoFit/>
          </a:bodyPr>
          <a:lstStyle/>
          <a:p>
            <a:r>
              <a:rPr lang="en-US" sz="1600" dirty="0">
                <a:latin typeface="Berlin Sans FB" panose="020E0602020502020306" pitchFamily="34" charset="0"/>
              </a:rPr>
              <a:t>This inscription, written in an early form of Aramaic, was written on a plaster wall of a temple.  Recovered in 1967 during excavations at the ancient city of Succoth, it dates to the ninth-eighth century BC.  Amazingly, the inscription mentions Balaam as a seer, thus providing very dramatic historical evidence to support the historicity of the biblical account in Numbers 22-24.</a:t>
            </a:r>
          </a:p>
        </p:txBody>
      </p:sp>
    </p:spTree>
    <p:extLst>
      <p:ext uri="{BB962C8B-B14F-4D97-AF65-F5344CB8AC3E}">
        <p14:creationId xmlns:p14="http://schemas.microsoft.com/office/powerpoint/2010/main" val="1497965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6075-7971-4337-AE41-581C3B3668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9BDC4CC-5FEB-318B-AA31-FA64BEAA76F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CA340CC-E777-2D43-1A43-89E5BE84481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184147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295400"/>
          </a:xfrm>
        </p:spPr>
        <p:txBody>
          <a:bodyPr>
            <a:normAutofit/>
          </a:bodyPr>
          <a:lstStyle/>
          <a:p>
            <a:r>
              <a:rPr lang="en-US" dirty="0">
                <a:latin typeface="Matura MT Script Capitals" pitchFamily="66" charset="0"/>
              </a:rPr>
              <a:t>The Ten Commandments </a:t>
            </a:r>
            <a:br>
              <a:rPr lang="en-US" dirty="0">
                <a:latin typeface="Matura MT Script Capitals" pitchFamily="66" charset="0"/>
              </a:rPr>
            </a:br>
            <a:r>
              <a:rPr lang="en-US" sz="2400" dirty="0">
                <a:latin typeface="Berlin Sans FB" panose="020E0602020502020306" pitchFamily="34" charset="0"/>
              </a:rPr>
              <a:t>(Exodus 20:1-17 and Deuteronomy 5:4-21)</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371600"/>
            <a:ext cx="4114799" cy="5098379"/>
          </a:xfrm>
          <a:ln>
            <a:solidFill>
              <a:schemeClr val="accent2"/>
            </a:solid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1600"/>
            <a:ext cx="38862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654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D0454CC5-9D52-4889-AAA5-F4F41E85B4AA}" type="slidenum">
              <a:rPr lang="en-US" smtClean="0"/>
              <a:pPr>
                <a:defRPr/>
              </a:pPr>
              <a:t>45</a:t>
            </a:fld>
            <a:endParaRPr lang="en-US"/>
          </a:p>
        </p:txBody>
      </p:sp>
      <p:pic>
        <p:nvPicPr>
          <p:cNvPr id="4098" name="Picture 2" descr="http://3.bp.blogspot.com/-eEM3BJkUaik/UoJUYeSRNaI/AAAAAAAAEDc/pHuJetsbOJE/s1600/gosling1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250"/>
            <a:ext cx="8813800"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343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dirty="0">
                <a:latin typeface="Matura MT Script Capitals" pitchFamily="66" charset="0"/>
              </a:rPr>
              <a:t>Leviticus</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1" y="1694474"/>
            <a:ext cx="8351240" cy="4401526"/>
          </a:xfrm>
          <a:ln>
            <a:solidFill>
              <a:schemeClr val="tx1"/>
            </a:solidFill>
          </a:ln>
        </p:spPr>
      </p:pic>
    </p:spTree>
    <p:extLst>
      <p:ext uri="{BB962C8B-B14F-4D97-AF65-F5344CB8AC3E}">
        <p14:creationId xmlns:p14="http://schemas.microsoft.com/office/powerpoint/2010/main" val="2202687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Matura MT Script Capitals" pitchFamily="66" charset="0"/>
              </a:rPr>
              <a:t>Acceptable Sacrifices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1" y="1501108"/>
            <a:ext cx="6891600" cy="4747292"/>
          </a:xfrm>
          <a:ln>
            <a:solidFill>
              <a:schemeClr val="bg1"/>
            </a:solidFill>
          </a:ln>
        </p:spPr>
      </p:pic>
    </p:spTree>
    <p:extLst>
      <p:ext uri="{BB962C8B-B14F-4D97-AF65-F5344CB8AC3E}">
        <p14:creationId xmlns:p14="http://schemas.microsoft.com/office/powerpoint/2010/main" val="654937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Book of Numbers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06" y="1219201"/>
            <a:ext cx="8804198" cy="490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531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295400"/>
          </a:xfrm>
        </p:spPr>
        <p:txBody>
          <a:bodyPr>
            <a:normAutofit/>
          </a:bodyPr>
          <a:lstStyle/>
          <a:p>
            <a:r>
              <a:rPr lang="en-US" dirty="0">
                <a:latin typeface="Matura MT Script Capitals" pitchFamily="66" charset="0"/>
              </a:rPr>
              <a:t>The Book of Numbers</a:t>
            </a:r>
            <a:br>
              <a:rPr lang="en-US" dirty="0">
                <a:latin typeface="Matura MT Script Capitals" pitchFamily="66" charset="0"/>
              </a:rPr>
            </a:br>
            <a:r>
              <a:rPr lang="en-US" sz="2400" dirty="0">
                <a:latin typeface="Berlin Sans FB" panose="020E0602020502020306" pitchFamily="34" charset="0"/>
              </a:rPr>
              <a:t>Hebrew Title (</a:t>
            </a:r>
            <a:r>
              <a:rPr lang="en-US" sz="2400" i="1" dirty="0" err="1">
                <a:latin typeface="Berlin Sans FB" panose="020E0602020502020306" pitchFamily="34" charset="0"/>
              </a:rPr>
              <a:t>bamidbar</a:t>
            </a:r>
            <a:r>
              <a:rPr lang="en-US" sz="2400" i="1" dirty="0">
                <a:latin typeface="Berlin Sans FB" panose="020E0602020502020306" pitchFamily="34" charset="0"/>
              </a:rPr>
              <a:t>; </a:t>
            </a:r>
            <a:r>
              <a:rPr lang="en-US" sz="2400" dirty="0">
                <a:latin typeface="Berlin Sans FB" panose="020E0602020502020306" pitchFamily="34" charset="0"/>
              </a:rPr>
              <a:t>in the desert)</a:t>
            </a:r>
          </a:p>
        </p:txBody>
      </p:sp>
      <p:sp>
        <p:nvSpPr>
          <p:cNvPr id="8" name="Content Placeholder 7"/>
          <p:cNvSpPr>
            <a:spLocks noGrp="1"/>
          </p:cNvSpPr>
          <p:nvPr>
            <p:ph idx="1"/>
          </p:nvPr>
        </p:nvSpPr>
        <p:spPr>
          <a:xfrm>
            <a:off x="228600" y="1219200"/>
            <a:ext cx="8686800" cy="3352800"/>
          </a:xfrm>
        </p:spPr>
        <p:txBody>
          <a:bodyPr>
            <a:normAutofit fontScale="92500" lnSpcReduction="10000"/>
          </a:bodyPr>
          <a:lstStyle/>
          <a:p>
            <a:pPr marL="0" indent="0" algn="ctr">
              <a:buNone/>
            </a:pPr>
            <a:r>
              <a:rPr lang="en-US" sz="2800" dirty="0">
                <a:latin typeface="Berlin Sans FB" panose="020E0602020502020306" pitchFamily="34" charset="0"/>
              </a:rPr>
              <a:t>Theological Aspects</a:t>
            </a:r>
          </a:p>
          <a:p>
            <a:r>
              <a:rPr lang="en-US" sz="2800" dirty="0">
                <a:latin typeface="Berlin Sans FB" panose="020E0602020502020306" pitchFamily="34" charset="0"/>
              </a:rPr>
              <a:t>The Presence of the LORD (9:15; 12:6-8)</a:t>
            </a:r>
          </a:p>
          <a:p>
            <a:r>
              <a:rPr lang="en-US" sz="2800" dirty="0">
                <a:latin typeface="Berlin Sans FB" panose="020E0602020502020306" pitchFamily="34" charset="0"/>
              </a:rPr>
              <a:t>The Providence of the LORD:  Manna and quails (Numbers 11) and water from the rock</a:t>
            </a:r>
          </a:p>
          <a:p>
            <a:r>
              <a:rPr lang="en-US" sz="2800" dirty="0">
                <a:latin typeface="Berlin Sans FB" panose="020E0602020502020306" pitchFamily="34" charset="0"/>
              </a:rPr>
              <a:t>The Patience of the LORD:  Against grumbling and faithlessness (14)</a:t>
            </a:r>
          </a:p>
          <a:p>
            <a:r>
              <a:rPr lang="en-US" sz="2800" dirty="0">
                <a:latin typeface="Berlin Sans FB" panose="020E0602020502020306" pitchFamily="34" charset="0"/>
              </a:rPr>
              <a:t>The LORD and the Nations: Sovereignty over all other gods and peoples (21-24)</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370696"/>
            <a:ext cx="5172075" cy="231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79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Berlin Sans FB" panose="020E0602020502020306" pitchFamily="34" charset="0"/>
              </a:rPr>
              <a:t>What an Ancient Egyptian Woman looked like (ca. turn of the era)</a:t>
            </a:r>
          </a:p>
        </p:txBody>
      </p:sp>
      <p:pic>
        <p:nvPicPr>
          <p:cNvPr id="5" name="Content Placeholder 4"/>
          <p:cNvPicPr>
            <a:picLocks noGrp="1" noChangeAspect="1"/>
          </p:cNvPicPr>
          <p:nvPr>
            <p:ph sz="half" idx="1"/>
          </p:nvPr>
        </p:nvPicPr>
        <p:blipFill rotWithShape="1">
          <a:blip r:embed="rId2"/>
          <a:srcRect l="18804" r="21891"/>
          <a:stretch/>
        </p:blipFill>
        <p:spPr>
          <a:xfrm>
            <a:off x="251953" y="1598054"/>
            <a:ext cx="3986016" cy="3735946"/>
          </a:xfrm>
          <a:prstGeom prst="rect">
            <a:avLst/>
          </a:prstGeom>
        </p:spPr>
      </p:pic>
      <p:sp>
        <p:nvSpPr>
          <p:cNvPr id="6" name="Content Placeholder 5"/>
          <p:cNvSpPr>
            <a:spLocks noGrp="1"/>
          </p:cNvSpPr>
          <p:nvPr>
            <p:ph sz="half" idx="2"/>
          </p:nvPr>
        </p:nvSpPr>
        <p:spPr>
          <a:xfrm>
            <a:off x="4495800" y="1600200"/>
            <a:ext cx="4648200" cy="1600200"/>
          </a:xfrm>
        </p:spPr>
        <p:txBody>
          <a:bodyPr>
            <a:normAutofit fontScale="85000" lnSpcReduction="20000"/>
          </a:bodyPr>
          <a:lstStyle/>
          <a:p>
            <a:pPr marL="0" indent="0">
              <a:buNone/>
            </a:pPr>
            <a:r>
              <a:rPr lang="en-US" dirty="0">
                <a:latin typeface="Berlin Sans FB" panose="020E0602020502020306" pitchFamily="34" charset="0"/>
              </a:rPr>
              <a:t>Dramatic facial reconstruction by the University of Melbourne of the mummified head of a woman named </a:t>
            </a:r>
            <a:r>
              <a:rPr lang="en-US" dirty="0" err="1">
                <a:latin typeface="Berlin Sans FB" panose="020E0602020502020306" pitchFamily="34" charset="0"/>
              </a:rPr>
              <a:t>Meritamun</a:t>
            </a:r>
            <a:r>
              <a:rPr lang="en-US" dirty="0">
                <a:latin typeface="Berlin Sans FB" panose="020E0602020502020306" pitchFamily="34" charset="0"/>
              </a:rPr>
              <a:t> (‘beloved of the god </a:t>
            </a:r>
            <a:r>
              <a:rPr lang="en-US" dirty="0" err="1">
                <a:latin typeface="Berlin Sans FB" panose="020E0602020502020306" pitchFamily="34" charset="0"/>
              </a:rPr>
              <a:t>Amun</a:t>
            </a:r>
            <a:r>
              <a:rPr lang="en-US" dirty="0">
                <a:latin typeface="Berlin Sans FB" panose="020E0602020502020306" pitchFamily="34" charset="0"/>
              </a:rPr>
              <a:t>’)</a:t>
            </a:r>
          </a:p>
        </p:txBody>
      </p:sp>
      <p:pic>
        <p:nvPicPr>
          <p:cNvPr id="7" name="Picture 6"/>
          <p:cNvPicPr>
            <a:picLocks noChangeAspect="1"/>
          </p:cNvPicPr>
          <p:nvPr/>
        </p:nvPicPr>
        <p:blipFill>
          <a:blip r:embed="rId3"/>
          <a:stretch>
            <a:fillRect/>
          </a:stretch>
        </p:blipFill>
        <p:spPr>
          <a:xfrm>
            <a:off x="4607417" y="3383924"/>
            <a:ext cx="4212080" cy="3162300"/>
          </a:xfrm>
          <a:prstGeom prst="rect">
            <a:avLst/>
          </a:prstGeom>
        </p:spPr>
      </p:pic>
    </p:spTree>
    <p:extLst>
      <p:ext uri="{BB962C8B-B14F-4D97-AF65-F5344CB8AC3E}">
        <p14:creationId xmlns:p14="http://schemas.microsoft.com/office/powerpoint/2010/main" val="2293639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76200"/>
            <a:ext cx="9144000" cy="2362200"/>
          </a:xfrm>
        </p:spPr>
        <p:txBody>
          <a:bodyPr>
            <a:normAutofit fontScale="90000"/>
          </a:bodyPr>
          <a:lstStyle/>
          <a:p>
            <a:pPr algn="l"/>
            <a:r>
              <a:rPr lang="en-US" sz="4000" dirty="0">
                <a:latin typeface="Matura MT Script Capitals" pitchFamily="66" charset="0"/>
              </a:rPr>
              <a:t>               The End of the World</a:t>
            </a:r>
            <a:br>
              <a:rPr lang="en-US" sz="4000" dirty="0">
                <a:latin typeface="Matura MT Script Capitals" pitchFamily="66" charset="0"/>
              </a:rPr>
            </a:br>
            <a:r>
              <a:rPr lang="en-US" sz="2200" dirty="0">
                <a:latin typeface="Berlin Sans FB" panose="020E0602020502020306" pitchFamily="34" charset="0"/>
              </a:rPr>
              <a:t>That’s the name the local Jordanians give for this panoramic view of biblical history.  Looking over the Arabah and Wilderness of Zin from Aaron’s Tomb atop Mount </a:t>
            </a:r>
            <a:r>
              <a:rPr lang="en-US" sz="2200" dirty="0" err="1">
                <a:latin typeface="Berlin Sans FB" panose="020E0602020502020306" pitchFamily="34" charset="0"/>
              </a:rPr>
              <a:t>Hor</a:t>
            </a:r>
            <a:r>
              <a:rPr lang="en-US" sz="2200" dirty="0">
                <a:latin typeface="Berlin Sans FB" panose="020E0602020502020306" pitchFamily="34" charset="0"/>
              </a:rPr>
              <a:t> allowed us to view nearly the entire 40 year Wilderness sojourn of the Israelites under Moses.  The photos below are looking to the west, across the biblical Arabah into the Wilderness of Zin.  It’s an experience every Bethel student should have!  Just bring lots of water with you! </a:t>
            </a: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85308" y="2514600"/>
            <a:ext cx="4724186" cy="3150441"/>
          </a:xfrm>
          <a:ln>
            <a:solidFill>
              <a:srgbClr val="7030A0"/>
            </a:solidFill>
          </a:ln>
        </p:spPr>
      </p:pic>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6200" y="2514600"/>
            <a:ext cx="4201254" cy="3150617"/>
          </a:xfrm>
          <a:ln>
            <a:solidFill>
              <a:srgbClr val="7030A0"/>
            </a:solidFill>
          </a:ln>
        </p:spPr>
      </p:pic>
    </p:spTree>
    <p:extLst>
      <p:ext uri="{BB962C8B-B14F-4D97-AF65-F5344CB8AC3E}">
        <p14:creationId xmlns:p14="http://schemas.microsoft.com/office/powerpoint/2010/main" val="613960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lstStyle/>
          <a:p>
            <a:r>
              <a:rPr lang="en-US" dirty="0">
                <a:latin typeface="Matura MT Script Capitals" panose="03020802060602070202" pitchFamily="66" charset="0"/>
              </a:rPr>
              <a:t>Archaeology and the Exodus </a:t>
            </a:r>
          </a:p>
        </p:txBody>
      </p:sp>
      <p:sp>
        <p:nvSpPr>
          <p:cNvPr id="5" name="Content Placeholder 4"/>
          <p:cNvSpPr>
            <a:spLocks noGrp="1"/>
          </p:cNvSpPr>
          <p:nvPr>
            <p:ph idx="1"/>
          </p:nvPr>
        </p:nvSpPr>
        <p:spPr>
          <a:xfrm>
            <a:off x="152400" y="914400"/>
            <a:ext cx="8915400" cy="5715000"/>
          </a:xfrm>
        </p:spPr>
        <p:txBody>
          <a:bodyPr>
            <a:normAutofit fontScale="77500" lnSpcReduction="20000"/>
          </a:bodyPr>
          <a:lstStyle/>
          <a:p>
            <a:r>
              <a:rPr lang="en-US" dirty="0">
                <a:latin typeface="Berlin Sans FB" panose="020E0602020502020306" pitchFamily="34" charset="0"/>
              </a:rPr>
              <a:t>Two Main Questions:  </a:t>
            </a:r>
            <a:r>
              <a:rPr lang="en-US" b="1" dirty="0">
                <a:latin typeface="Berlin Sans FB" panose="020E0602020502020306" pitchFamily="34" charset="0"/>
              </a:rPr>
              <a:t>IF </a:t>
            </a:r>
            <a:r>
              <a:rPr lang="en-US" dirty="0">
                <a:latin typeface="Berlin Sans FB" panose="020E0602020502020306" pitchFamily="34" charset="0"/>
              </a:rPr>
              <a:t>and </a:t>
            </a:r>
            <a:r>
              <a:rPr lang="en-US" b="1" dirty="0">
                <a:latin typeface="Berlin Sans FB" panose="020E0602020502020306" pitchFamily="34" charset="0"/>
              </a:rPr>
              <a:t>WHEN</a:t>
            </a:r>
          </a:p>
          <a:p>
            <a:r>
              <a:rPr lang="en-US" b="1" dirty="0">
                <a:latin typeface="Berlin Sans FB" panose="020E0602020502020306" pitchFamily="34" charset="0"/>
              </a:rPr>
              <a:t>IF:</a:t>
            </a:r>
            <a:r>
              <a:rPr lang="en-US" dirty="0">
                <a:latin typeface="Berlin Sans FB" panose="020E0602020502020306" pitchFamily="34" charset="0"/>
              </a:rPr>
              <a:t>  Did the Exodus take Place?  Opinions are divided!</a:t>
            </a:r>
          </a:p>
          <a:p>
            <a:pPr marL="514350" indent="-514350">
              <a:buFont typeface="+mj-lt"/>
              <a:buAutoNum type="arabicPeriod"/>
            </a:pPr>
            <a:r>
              <a:rPr lang="en-US" dirty="0">
                <a:latin typeface="Berlin Sans FB" panose="020E0602020502020306" pitchFamily="34" charset="0"/>
              </a:rPr>
              <a:t>Many critical biblical scholars say NO!  They admit that a small group or groups of slaves may have “escaped” from Egypt, but not on such a large scale as recorded in the Bible.</a:t>
            </a:r>
          </a:p>
          <a:p>
            <a:pPr marL="514350" indent="-514350">
              <a:buFont typeface="+mj-lt"/>
              <a:buAutoNum type="arabicPeriod"/>
            </a:pPr>
            <a:r>
              <a:rPr lang="en-US" dirty="0">
                <a:latin typeface="Berlin Sans FB" panose="020E0602020502020306" pitchFamily="34" charset="0"/>
              </a:rPr>
              <a:t>Conservative biblical scholars and most Egyptologists say YES!  There is an amazing amount of </a:t>
            </a:r>
            <a:r>
              <a:rPr lang="en-US" u="sng" dirty="0">
                <a:latin typeface="Berlin Sans FB" panose="020E0602020502020306" pitchFamily="34" charset="0"/>
              </a:rPr>
              <a:t>circumstantial evidence</a:t>
            </a:r>
            <a:r>
              <a:rPr lang="en-US" dirty="0">
                <a:latin typeface="Berlin Sans FB" panose="020E0602020502020306" pitchFamily="34" charset="0"/>
              </a:rPr>
              <a:t> to support the biblical account even though Egyptian records are silent and for good reason.  Egyptian pharaohs would never admit to such a humiliating and devastating event!</a:t>
            </a:r>
          </a:p>
          <a:p>
            <a:r>
              <a:rPr lang="en-US" b="1" dirty="0">
                <a:latin typeface="Berlin Sans FB" panose="020E0602020502020306" pitchFamily="34" charset="0"/>
              </a:rPr>
              <a:t>WHEN:</a:t>
            </a:r>
            <a:r>
              <a:rPr lang="en-US" dirty="0">
                <a:latin typeface="Berlin Sans FB" panose="020E0602020502020306" pitchFamily="34" charset="0"/>
              </a:rPr>
              <a:t>  Most scholars support one of two dates for the Exodus.</a:t>
            </a:r>
          </a:p>
          <a:p>
            <a:pPr marL="514350" indent="-514350">
              <a:buFont typeface="+mj-lt"/>
              <a:buAutoNum type="arabicPeriod"/>
            </a:pPr>
            <a:r>
              <a:rPr lang="en-US" dirty="0">
                <a:latin typeface="Berlin Sans FB" panose="020E0602020502020306" pitchFamily="34" charset="0"/>
              </a:rPr>
              <a:t>The “Early Date” for the Exodus falls during the 18</a:t>
            </a:r>
            <a:r>
              <a:rPr lang="en-US" baseline="30000" dirty="0">
                <a:latin typeface="Berlin Sans FB" panose="020E0602020502020306" pitchFamily="34" charset="0"/>
              </a:rPr>
              <a:t>th</a:t>
            </a:r>
            <a:r>
              <a:rPr lang="en-US" dirty="0">
                <a:latin typeface="Berlin Sans FB" panose="020E0602020502020306" pitchFamily="34" charset="0"/>
              </a:rPr>
              <a:t> dynasty reign  of  Pharaoh </a:t>
            </a:r>
            <a:r>
              <a:rPr lang="en-US" dirty="0" err="1">
                <a:latin typeface="Berlin Sans FB" panose="020E0602020502020306" pitchFamily="34" charset="0"/>
              </a:rPr>
              <a:t>Thutmoses</a:t>
            </a:r>
            <a:r>
              <a:rPr lang="en-US" dirty="0">
                <a:latin typeface="Berlin Sans FB" panose="020E0602020502020306" pitchFamily="34" charset="0"/>
              </a:rPr>
              <a:t> III and took place ca. 1445 BC</a:t>
            </a:r>
          </a:p>
          <a:p>
            <a:pPr marL="514350" indent="-514350">
              <a:buFont typeface="+mj-lt"/>
              <a:buAutoNum type="arabicPeriod"/>
            </a:pPr>
            <a:r>
              <a:rPr lang="en-US" dirty="0">
                <a:latin typeface="Berlin Sans FB" panose="020E0602020502020306" pitchFamily="34" charset="0"/>
              </a:rPr>
              <a:t>The “Late Date” for the Exodus fall during the 19</a:t>
            </a:r>
            <a:r>
              <a:rPr lang="en-US" baseline="30000" dirty="0">
                <a:latin typeface="Berlin Sans FB" panose="020E0602020502020306" pitchFamily="34" charset="0"/>
              </a:rPr>
              <a:t>th</a:t>
            </a:r>
            <a:r>
              <a:rPr lang="en-US" dirty="0">
                <a:latin typeface="Berlin Sans FB" panose="020E0602020502020306" pitchFamily="34" charset="0"/>
              </a:rPr>
              <a:t> dynasty reign of Pharaoh Rameses II and took place ca. 1290 BC</a:t>
            </a:r>
          </a:p>
          <a:p>
            <a:endParaRPr lang="en-US" dirty="0">
              <a:latin typeface="Berlin Sans FB" panose="020E0602020502020306" pitchFamily="34" charset="0"/>
            </a:endParaRPr>
          </a:p>
        </p:txBody>
      </p:sp>
    </p:spTree>
    <p:extLst>
      <p:ext uri="{BB962C8B-B14F-4D97-AF65-F5344CB8AC3E}">
        <p14:creationId xmlns:p14="http://schemas.microsoft.com/office/powerpoint/2010/main" val="212176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7DDB-9F9F-7334-1C99-FE3DA7807687}"/>
              </a:ext>
            </a:extLst>
          </p:cNvPr>
          <p:cNvSpPr>
            <a:spLocks noGrp="1"/>
          </p:cNvSpPr>
          <p:nvPr>
            <p:ph type="title"/>
          </p:nvPr>
        </p:nvSpPr>
        <p:spPr>
          <a:xfrm>
            <a:off x="0" y="0"/>
            <a:ext cx="9144000" cy="1143000"/>
          </a:xfrm>
        </p:spPr>
        <p:txBody>
          <a:bodyPr>
            <a:noAutofit/>
          </a:bodyPr>
          <a:lstStyle/>
          <a:p>
            <a:r>
              <a:rPr lang="en-US" sz="3600" dirty="0">
                <a:latin typeface="Berlin Sans FB" panose="020E0602020502020306" pitchFamily="34" charset="0"/>
              </a:rPr>
              <a:t>Recent Studies on Egyptian Sources for the Exodus</a:t>
            </a:r>
          </a:p>
        </p:txBody>
      </p:sp>
      <p:pic>
        <p:nvPicPr>
          <p:cNvPr id="4" name="Picture 3">
            <a:extLst>
              <a:ext uri="{FF2B5EF4-FFF2-40B4-BE49-F238E27FC236}">
                <a16:creationId xmlns:a16="http://schemas.microsoft.com/office/drawing/2014/main" id="{4107FA9A-9D89-0880-F539-B895E57DB022}"/>
              </a:ext>
            </a:extLst>
          </p:cNvPr>
          <p:cNvPicPr>
            <a:picLocks noChangeAspect="1"/>
          </p:cNvPicPr>
          <p:nvPr/>
        </p:nvPicPr>
        <p:blipFill>
          <a:blip r:embed="rId2"/>
          <a:stretch>
            <a:fillRect/>
          </a:stretch>
        </p:blipFill>
        <p:spPr>
          <a:xfrm>
            <a:off x="6172200" y="4114799"/>
            <a:ext cx="1992885" cy="2661466"/>
          </a:xfrm>
          <a:prstGeom prst="rect">
            <a:avLst/>
          </a:prstGeom>
        </p:spPr>
      </p:pic>
      <p:pic>
        <p:nvPicPr>
          <p:cNvPr id="2052" name="Picture 4">
            <a:extLst>
              <a:ext uri="{FF2B5EF4-FFF2-40B4-BE49-F238E27FC236}">
                <a16:creationId xmlns:a16="http://schemas.microsoft.com/office/drawing/2014/main" id="{7A4D2AEE-6FA0-5DC9-C405-C3C29B863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451" y="960540"/>
            <a:ext cx="2000634" cy="30778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8251ECE-9F1E-C8D0-48CB-A53B94915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29873"/>
            <a:ext cx="218172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6940B10-AEF9-3BB9-925D-B679EF40BA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83" r="3347"/>
          <a:stretch/>
        </p:blipFill>
        <p:spPr bwMode="auto">
          <a:xfrm>
            <a:off x="297993" y="4114799"/>
            <a:ext cx="2188527" cy="26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70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2800" dirty="0">
                <a:latin typeface="Matura MT Script Capitals" panose="03020802060602070202" pitchFamily="66" charset="0"/>
              </a:rPr>
              <a:t>How Do We Know the Exodus actually Took Place?</a:t>
            </a:r>
          </a:p>
        </p:txBody>
      </p:sp>
      <p:sp>
        <p:nvSpPr>
          <p:cNvPr id="3" name="Content Placeholder 2"/>
          <p:cNvSpPr>
            <a:spLocks noGrp="1"/>
          </p:cNvSpPr>
          <p:nvPr>
            <p:ph idx="1"/>
          </p:nvPr>
        </p:nvSpPr>
        <p:spPr>
          <a:xfrm>
            <a:off x="228600" y="914400"/>
            <a:ext cx="8610600" cy="5562600"/>
          </a:xfrm>
        </p:spPr>
        <p:txBody>
          <a:bodyPr>
            <a:normAutofit fontScale="62500" lnSpcReduction="20000"/>
          </a:bodyPr>
          <a:lstStyle/>
          <a:p>
            <a:r>
              <a:rPr lang="en-US" dirty="0">
                <a:latin typeface="Berlin Sans FB" panose="020E0602020502020306" pitchFamily="34" charset="0"/>
              </a:rPr>
              <a:t>The Exodus is the central historical event of the Jewish People and Passover was celebrated, honored, </a:t>
            </a:r>
            <a:r>
              <a:rPr lang="en-US" b="1" dirty="0">
                <a:latin typeface="Berlin Sans FB" panose="020E0602020502020306" pitchFamily="34" charset="0"/>
              </a:rPr>
              <a:t>remembered and recalled</a:t>
            </a:r>
            <a:r>
              <a:rPr lang="en-US" dirty="0">
                <a:latin typeface="Berlin Sans FB" panose="020E0602020502020306" pitchFamily="34" charset="0"/>
              </a:rPr>
              <a:t> very early in their history.  Thus, many scholars recognize that some great event stands at the core of this deeply ingrained ancient account and religious festival.  The Exodus is to Judaism what the Resurrection is to Christianity.</a:t>
            </a:r>
          </a:p>
          <a:p>
            <a:r>
              <a:rPr lang="en-US" dirty="0">
                <a:latin typeface="Berlin Sans FB" panose="020E0602020502020306" pitchFamily="34" charset="0"/>
              </a:rPr>
              <a:t>The fact that the Jewish nation was born out of slavery is important for its historicity since no ancient Near Eastern culture would ever invent a story of their origins in slavery.</a:t>
            </a:r>
          </a:p>
          <a:p>
            <a:r>
              <a:rPr lang="en-US" dirty="0">
                <a:latin typeface="Berlin Sans FB" panose="020E0602020502020306" pitchFamily="34" charset="0"/>
              </a:rPr>
              <a:t>The biblical account itself provides many hints of an Egyptian sojourn.  Names such as Moses, </a:t>
            </a:r>
            <a:r>
              <a:rPr lang="en-US" dirty="0" err="1">
                <a:latin typeface="Berlin Sans FB" panose="020E0602020502020306" pitchFamily="34" charset="0"/>
              </a:rPr>
              <a:t>Hophni</a:t>
            </a:r>
            <a:r>
              <a:rPr lang="en-US" dirty="0">
                <a:latin typeface="Berlin Sans FB" panose="020E0602020502020306" pitchFamily="34" charset="0"/>
              </a:rPr>
              <a:t> and Phineas are clearly Egyptian and place names in Exodus, </a:t>
            </a:r>
            <a:r>
              <a:rPr lang="en-US" dirty="0" err="1">
                <a:latin typeface="Berlin Sans FB" panose="020E0602020502020306" pitchFamily="34" charset="0"/>
              </a:rPr>
              <a:t>Pithom</a:t>
            </a:r>
            <a:r>
              <a:rPr lang="en-US" dirty="0">
                <a:latin typeface="Berlin Sans FB" panose="020E0602020502020306" pitchFamily="34" charset="0"/>
              </a:rPr>
              <a:t> and Rameses are known cities in Egypt.</a:t>
            </a:r>
          </a:p>
          <a:p>
            <a:r>
              <a:rPr lang="en-US" dirty="0">
                <a:latin typeface="Berlin Sans FB" panose="020E0602020502020306" pitchFamily="34" charset="0"/>
              </a:rPr>
              <a:t>Most of the ten plagues against pharaoh are actually polemics against the Egyptian pantheon of gods, demonstrating their impotence against YHWH (Exodus 12:12).  See the following slide</a:t>
            </a:r>
          </a:p>
          <a:p>
            <a:r>
              <a:rPr lang="en-US" dirty="0">
                <a:latin typeface="Berlin Sans FB" panose="020E0602020502020306" pitchFamily="34" charset="0"/>
              </a:rPr>
              <a:t>The silence of Egyptian texts is completely understandable as no kingdom, let alone a world empire such as Egypt would record such an embarrassing and devastating event in their annals.</a:t>
            </a:r>
          </a:p>
          <a:p>
            <a:r>
              <a:rPr lang="en-US" dirty="0">
                <a:latin typeface="Berlin Sans FB" panose="020E0602020502020306" pitchFamily="34" charset="0"/>
              </a:rPr>
              <a:t>Akhenaten, an 18</a:t>
            </a:r>
            <a:r>
              <a:rPr lang="en-US" baseline="30000" dirty="0">
                <a:latin typeface="Berlin Sans FB" panose="020E0602020502020306" pitchFamily="34" charset="0"/>
              </a:rPr>
              <a:t>th</a:t>
            </a:r>
            <a:r>
              <a:rPr lang="en-US" dirty="0">
                <a:latin typeface="Berlin Sans FB" panose="020E0602020502020306" pitchFamily="34" charset="0"/>
              </a:rPr>
              <a:t> dynasty pharaoh promoted a new monotheistic religion, worshipping Aten, the son and built an entirely new capital.  Was his new religion actually an adaptation of the Hebrew religion?  At the least, the timing is incredibly coincidental!</a:t>
            </a:r>
          </a:p>
          <a:p>
            <a:endParaRPr lang="en-US" dirty="0"/>
          </a:p>
        </p:txBody>
      </p:sp>
    </p:spTree>
    <p:extLst>
      <p:ext uri="{BB962C8B-B14F-4D97-AF65-F5344CB8AC3E}">
        <p14:creationId xmlns:p14="http://schemas.microsoft.com/office/powerpoint/2010/main" val="2567732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latin typeface="Matura MT Script Capitals" panose="03020802060602070202" pitchFamily="66" charset="0"/>
              </a:rPr>
              <a:t>The Plagues of Egypt</a:t>
            </a:r>
          </a:p>
        </p:txBody>
      </p:sp>
      <p:sp>
        <p:nvSpPr>
          <p:cNvPr id="3" name="Content Placeholder 2"/>
          <p:cNvSpPr>
            <a:spLocks noGrp="1"/>
          </p:cNvSpPr>
          <p:nvPr>
            <p:ph idx="1"/>
          </p:nvPr>
        </p:nvSpPr>
        <p:spPr>
          <a:xfrm>
            <a:off x="0" y="838200"/>
            <a:ext cx="9144000" cy="5867400"/>
          </a:xfrm>
        </p:spPr>
        <p:txBody>
          <a:bodyPr>
            <a:normAutofit fontScale="70000" lnSpcReduction="20000"/>
          </a:bodyPr>
          <a:lstStyle/>
          <a:p>
            <a:r>
              <a:rPr lang="en-US" sz="2800" dirty="0">
                <a:latin typeface="Berlin Sans FB" panose="020E0602020502020306" pitchFamily="34" charset="0"/>
              </a:rPr>
              <a:t>Life and vitality in Egypt was provided by two natural elements; the Nile River and the sun.</a:t>
            </a:r>
          </a:p>
          <a:p>
            <a:r>
              <a:rPr lang="en-US" sz="2800" dirty="0">
                <a:latin typeface="Berlin Sans FB" panose="020E0602020502020306" pitchFamily="34" charset="0"/>
              </a:rPr>
              <a:t>Water to Blood (7:14-25):  A son of Rameses II claimed to his mother that drinking water will become the color of blood.  A much earlier tale mentions the Nile River was blood during a period of chaos in the land.  </a:t>
            </a:r>
            <a:r>
              <a:rPr lang="en-US" sz="2800" dirty="0" err="1">
                <a:latin typeface="Berlin Sans FB" panose="020E0602020502020306" pitchFamily="34" charset="0"/>
              </a:rPr>
              <a:t>Hapi</a:t>
            </a:r>
            <a:r>
              <a:rPr lang="en-US" sz="2800" dirty="0">
                <a:latin typeface="Berlin Sans FB" panose="020E0602020502020306" pitchFamily="34" charset="0"/>
              </a:rPr>
              <a:t>, god of the Nile and Osiris (god over the inundation) are challenged.</a:t>
            </a:r>
          </a:p>
          <a:p>
            <a:r>
              <a:rPr lang="en-US" sz="2800" dirty="0">
                <a:latin typeface="Berlin Sans FB" panose="020E0602020502020306" pitchFamily="34" charset="0"/>
              </a:rPr>
              <a:t>Swarms of frogs (8:1-15):  The Egyptian god </a:t>
            </a:r>
            <a:r>
              <a:rPr lang="en-US" sz="2800" dirty="0" err="1">
                <a:latin typeface="Berlin Sans FB" panose="020E0602020502020306" pitchFamily="34" charset="0"/>
              </a:rPr>
              <a:t>Heqt</a:t>
            </a:r>
            <a:r>
              <a:rPr lang="en-US" sz="2800" dirty="0">
                <a:latin typeface="Berlin Sans FB" panose="020E0602020502020306" pitchFamily="34" charset="0"/>
              </a:rPr>
              <a:t> is mocked.</a:t>
            </a:r>
          </a:p>
          <a:p>
            <a:r>
              <a:rPr lang="en-US" sz="2800" dirty="0">
                <a:latin typeface="Berlin Sans FB" panose="020E0602020502020306" pitchFamily="34" charset="0"/>
              </a:rPr>
              <a:t>Gnats (or lice) (8:16-19)</a:t>
            </a:r>
          </a:p>
          <a:p>
            <a:r>
              <a:rPr lang="en-US" sz="2800" dirty="0">
                <a:latin typeface="Berlin Sans FB" panose="020E0602020502020306" pitchFamily="34" charset="0"/>
              </a:rPr>
              <a:t>Swarms of Flies (Hebrews are spared; 8:20-32)</a:t>
            </a:r>
          </a:p>
          <a:p>
            <a:r>
              <a:rPr lang="en-US" sz="2800" dirty="0">
                <a:latin typeface="Berlin Sans FB" panose="020E0602020502020306" pitchFamily="34" charset="0"/>
              </a:rPr>
              <a:t>Plague upon Cattle (Hebrews are spared; 9:1-8)</a:t>
            </a:r>
          </a:p>
          <a:p>
            <a:r>
              <a:rPr lang="en-US" sz="2800" dirty="0">
                <a:latin typeface="Berlin Sans FB" panose="020E0602020502020306" pitchFamily="34" charset="0"/>
              </a:rPr>
              <a:t>Boils on man and beast (9:8-12)</a:t>
            </a:r>
          </a:p>
          <a:p>
            <a:r>
              <a:rPr lang="en-US" sz="2800" dirty="0">
                <a:latin typeface="Berlin Sans FB" panose="020E0602020502020306" pitchFamily="34" charset="0"/>
              </a:rPr>
              <a:t>Hail, thunder and lightning (Hebrews are spared; 9:13-35)</a:t>
            </a:r>
          </a:p>
          <a:p>
            <a:r>
              <a:rPr lang="en-US" sz="2800" dirty="0">
                <a:latin typeface="Berlin Sans FB" panose="020E0602020502020306" pitchFamily="34" charset="0"/>
              </a:rPr>
              <a:t>Plague of Locusts (10:1-20)</a:t>
            </a:r>
          </a:p>
          <a:p>
            <a:r>
              <a:rPr lang="en-US" sz="2800" dirty="0">
                <a:latin typeface="Berlin Sans FB" panose="020E0602020502020306" pitchFamily="34" charset="0"/>
              </a:rPr>
              <a:t>Three Days of thick Darkness (10:21-29):  Re, and Amon-Re, Egyptian gods associated with the sun, are humiliated.</a:t>
            </a:r>
          </a:p>
          <a:p>
            <a:r>
              <a:rPr lang="en-US" sz="2800" dirty="0">
                <a:latin typeface="Berlin Sans FB" panose="020E0602020502020306" pitchFamily="34" charset="0"/>
              </a:rPr>
              <a:t>The Death of the First Born (People and Cattle; 11:1-12:36):  Pharaoh is mocked.</a:t>
            </a:r>
          </a:p>
          <a:p>
            <a:r>
              <a:rPr lang="en-US" sz="2800" dirty="0">
                <a:latin typeface="Berlin Sans FB" panose="020E0602020502020306" pitchFamily="34" charset="0"/>
              </a:rPr>
              <a:t>Two other accounts of these plagues are preserved in the OT (Psalm 78:42-51; 105:27-36) in poetic form.</a:t>
            </a:r>
          </a:p>
        </p:txBody>
      </p:sp>
    </p:spTree>
    <p:extLst>
      <p:ext uri="{BB962C8B-B14F-4D97-AF65-F5344CB8AC3E}">
        <p14:creationId xmlns:p14="http://schemas.microsoft.com/office/powerpoint/2010/main" val="94024702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 Title and Content">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Default - Title and Content">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5302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400" b="0" i="0" u="none" strike="noStrike" cap="none" normalizeH="0" baseline="0">
            <a:ln>
              <a:noFill/>
            </a:ln>
            <a:solidFill>
              <a:srgbClr val="595650"/>
            </a:solidFill>
            <a:effectLst/>
            <a:latin typeface="Baskerville" charset="0"/>
            <a:ea typeface="ヒラギノ明朝 ProN W3" charset="0"/>
            <a:cs typeface="ヒラギノ明朝 ProN W3" charset="0"/>
            <a:sym typeface="Baskerville"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35302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400" b="0" i="0" u="none" strike="noStrike" cap="none" normalizeH="0" baseline="0">
            <a:ln>
              <a:noFill/>
            </a:ln>
            <a:solidFill>
              <a:srgbClr val="595650"/>
            </a:solidFill>
            <a:effectLst/>
            <a:latin typeface="Baskerville" charset="0"/>
            <a:ea typeface="ヒラギノ明朝 ProN W3" charset="0"/>
            <a:cs typeface="ヒラギノ明朝 ProN W3" charset="0"/>
            <a:sym typeface="Baskerville"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5699</Words>
  <Application>Microsoft Office PowerPoint</Application>
  <PresentationFormat>On-screen Show (4:3)</PresentationFormat>
  <Paragraphs>194</Paragraphs>
  <Slides>50</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Aharoni</vt:lpstr>
      <vt:lpstr>Arial</vt:lpstr>
      <vt:lpstr>Baskerville</vt:lpstr>
      <vt:lpstr>Berlin Sans FB</vt:lpstr>
      <vt:lpstr>Calibri</vt:lpstr>
      <vt:lpstr>Matura MT Script Capitals</vt:lpstr>
      <vt:lpstr>Times New Roman</vt:lpstr>
      <vt:lpstr>Office Theme</vt:lpstr>
      <vt:lpstr>1_Office Theme</vt:lpstr>
      <vt:lpstr>Default - Title and Content</vt:lpstr>
      <vt:lpstr>2_Office Theme</vt:lpstr>
      <vt:lpstr>Archaeology and the Exodus from Egypt Painting by Edward Poynter (1867)</vt:lpstr>
      <vt:lpstr>PowerPoint Presentation</vt:lpstr>
      <vt:lpstr>The Deliverance of Moses (מֹשֶׁה)</vt:lpstr>
      <vt:lpstr>Hatshepsut as the stepmother of Moses?</vt:lpstr>
      <vt:lpstr>What an Ancient Egyptian Woman looked like (ca. turn of the era)</vt:lpstr>
      <vt:lpstr>Archaeology and the Exodus </vt:lpstr>
      <vt:lpstr>Recent Studies on Egyptian Sources for the Exodus</vt:lpstr>
      <vt:lpstr>How Do We Know the Exodus actually Took Place?</vt:lpstr>
      <vt:lpstr>The Plagues of Egypt</vt:lpstr>
      <vt:lpstr>Nahum Sarna’s Exposition on the Ten Plagues</vt:lpstr>
      <vt:lpstr>When did the Exodus Occur?</vt:lpstr>
      <vt:lpstr>Pharaohs of the Eighteenth Dynasty  ca. 1550–1295 B.C. https://www.metmuseum.org/toah/hd/phar/hd_phar.htm </vt:lpstr>
      <vt:lpstr>Thutmose III (18th Dynasty)  (1479-1425 BC) His mother, Hatshepsut, may have rescued Moses from the Nile</vt:lpstr>
      <vt:lpstr>When did the Exodus Occur?</vt:lpstr>
      <vt:lpstr>Pharaohs of the Nineteenth Dynasty (ca. 1295–1186 B.C.) https://www.metmuseum.org/toah/hd/phar/hd_phar.htm </vt:lpstr>
      <vt:lpstr>Ramses II (19th Dynasty)  (1279-1213 BC; 66 year reign!)</vt:lpstr>
      <vt:lpstr>Queen Tye, wife of Amenhotep III and mother of Akhenaten</vt:lpstr>
      <vt:lpstr>The “Store Cities” of Pithom and Rameses (Exodus 1:11)  The two cities built by Hebrew Slaves during their oppression by the Egyptians before the Exodus</vt:lpstr>
      <vt:lpstr>The Wall of the Ruler (Shur) of Egypt</vt:lpstr>
      <vt:lpstr>The Route(s) of the Exodus</vt:lpstr>
      <vt:lpstr>Egyptian Forts and Outposts</vt:lpstr>
      <vt:lpstr>The Origin of the Alphabet</vt:lpstr>
      <vt:lpstr>Archaeology and the Desert Sojourn </vt:lpstr>
      <vt:lpstr>The Location of Mount Sinai and Horeb</vt:lpstr>
      <vt:lpstr>        Mount Sinai in Midian? Mount Horeb (Sinai) is located in Midian and scholars recognize the validity of biblical and archaeological arguments that place Mount Sinai in Northern Saudi Arabia (Jebel el Lawz), in the region known as the Hejaz, where Moses’ father in law Jethro lived.  Needless to say, the Saudi government is not impressed and guards the area.  For an exciting account to two Americans that sneaked in and out of this area and lived to tell about it, check out the book The Gold of the Exodus, which is a sensational account, but has some credibility.  It also contains errors (e.g.: the Israelites did not cross the Gulf of Aqaba) and a seven day itinerary from Egypt to Sinai limits the site to the Sinai peninsula as well so beware!</vt:lpstr>
      <vt:lpstr>     Mount Sinai (Jebel Musa) The traditional Mount Sinai (Jebel Musa, which means Mountain of Moses in Arabic) lies near the southern tip of Sinai and has been a place of pilgrimage since the fourth century AD.  The ancient fortified monastery of Saint Catherine’s sits at its base (below left).  A steep trail leads to the summit with incredible sweeping views and a prayer chapel (below right).  Sadly, tourism has virtually ceased since this area now has ISIS elements roaming around.  Jebel Safsafeh (Widow Peak) and Jebel Serbal are nearby and very viable candidates as well as Jebel Musa.</vt:lpstr>
      <vt:lpstr>            The Tabernacle (משכן) mishkan The Tabernacle (Exodus 35-40) allowed Yahweh to live amongst His People and the tent was placed in the center of the camp.  A Holy God living in the midst of a sinful people demanded that God’s instructions had to be strictly followed.  The Tabernacle was portable and remained with the Israelite tribes until Solomon built the Temple in Jerusalem.  The parallels between the Tabernacle and Jesus Christ are rich with symbolism, but perhaps the best is the statement in John 1:14, which states that the Word (Jesus Christ) became flesh and tabernacled (made His dwelling) among us.</vt:lpstr>
      <vt:lpstr>Archaeological Parallels to the Tabernacle</vt:lpstr>
      <vt:lpstr>Pagan Altars and High Places</vt:lpstr>
      <vt:lpstr>               Kadesh Barnea (Deuteronomy 1:46) From this oasis in the Wilderness of Zin, Israel was encamped during much of its forty year sojourn. Moses sent the 12 men to reconnoiter Canaan (Numbers 13:1-33) from here.  The fortress shown below dates to the eighth century BC (the time of King Uzziah), but recently, Midianite pottery from the time of the Exodus was identified at the site, which shows it was occupied during the period of the Wilderness sojourn.</vt:lpstr>
      <vt:lpstr>     Mount Hor (Jebel Haroun or Mountain of Aaron in Arabic) In 2010, I made the arduous six hour hike (in 110 degree heat) from the Petra Park to the top of Mount Hor, where Aaron is buried (Numbers 20:22-29).  The mountain is located on the Border of Edom (Numbers 33:37).  A Muslim shrine with a white dome crowns the summit.  For our group, the overall experience and view from the shrine was utterly breathtaking and surreal.</vt:lpstr>
      <vt:lpstr>         The Ruins of Heshbon (Tall Hisban) Numbers 21:21-31 describes the defeat of Sihon, king of the Amorites and the fall of his city, Heshbon, to Moses and the Israelites.  Your professor serves as administrative director of the excavations at this site and several Bethel students accompanied us in 2013-2014, all receiving four Bethel credits for their efforts.  If you’d like to join our Andrews University / University of Bonn group this next year and dig up some biblical history, let me know!</vt:lpstr>
      <vt:lpstr>The Site of Tall Hisban (Heshbon)</vt:lpstr>
      <vt:lpstr>The History of Tall Hisban (Heshbon)</vt:lpstr>
      <vt:lpstr>The Conquest of Heshbon and  the Song of Heshbon (Numbers 21:21-31)</vt:lpstr>
      <vt:lpstr>The Biblical Evidence for Heshbon  1 Kings 4</vt:lpstr>
      <vt:lpstr>The Problem of Heshbon</vt:lpstr>
      <vt:lpstr>The Monumental Pool (Reservoir) of Heshbon (בְּרֵכוֹת בְּחֶשְׁבּוֹן) Today</vt:lpstr>
      <vt:lpstr>Was Hisban a Royal Estate during Solomon’s Reign?</vt:lpstr>
      <vt:lpstr>Kir Haresheth (Kerak) Capital of the Moabite king Balak</vt:lpstr>
      <vt:lpstr>Balaam the Seer</vt:lpstr>
      <vt:lpstr>The Balaam Inscription from Deir ‘Allah (Biblical Succoth)</vt:lpstr>
      <vt:lpstr>PowerPoint Presentation</vt:lpstr>
      <vt:lpstr>The Ten Commandments  (Exodus 20:1-17 and Deuteronomy 5:4-21)</vt:lpstr>
      <vt:lpstr>PowerPoint Presentation</vt:lpstr>
      <vt:lpstr>Leviticus</vt:lpstr>
      <vt:lpstr>Acceptable Sacrifices</vt:lpstr>
      <vt:lpstr>The Book of Numbers </vt:lpstr>
      <vt:lpstr>The Book of Numbers Hebrew Title (bamidbar; in the desert)</vt:lpstr>
      <vt:lpstr>               The End of the World That’s the name the local Jordanians give for this panoramic view of biblical history.  Looking over the Arabah and Wilderness of Zin from Aaron’s Tomb atop Mount Hor allowed us to view nearly the entire 40 year Wilderness sojourn of the Israelites under Moses.  The photos below are looking to the west, across the biblical Arabah into the Wilderness of Zin.  It’s an experience every Bethel student should have!  Just bring lots of water with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Exodus</dc:title>
  <dc:creator>DELL</dc:creator>
  <cp:lastModifiedBy>Jeff Hudon</cp:lastModifiedBy>
  <cp:revision>84</cp:revision>
  <dcterms:created xsi:type="dcterms:W3CDTF">2015-09-16T01:30:19Z</dcterms:created>
  <dcterms:modified xsi:type="dcterms:W3CDTF">2023-08-16T10:27:12Z</dcterms:modified>
</cp:coreProperties>
</file>