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21" r:id="rId2"/>
    <p:sldId id="310" r:id="rId3"/>
    <p:sldId id="311" r:id="rId4"/>
    <p:sldId id="324" r:id="rId5"/>
    <p:sldId id="319" r:id="rId6"/>
    <p:sldId id="325" r:id="rId7"/>
    <p:sldId id="322" r:id="rId8"/>
    <p:sldId id="323" r:id="rId9"/>
    <p:sldId id="320" r:id="rId10"/>
    <p:sldId id="313" r:id="rId11"/>
    <p:sldId id="312" r:id="rId12"/>
    <p:sldId id="314" r:id="rId13"/>
    <p:sldId id="266" r:id="rId14"/>
    <p:sldId id="273" r:id="rId15"/>
    <p:sldId id="318" r:id="rId16"/>
    <p:sldId id="269" r:id="rId17"/>
    <p:sldId id="272" r:id="rId18"/>
    <p:sldId id="268" r:id="rId19"/>
    <p:sldId id="27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59" autoAdjust="0"/>
    <p:restoredTop sz="94660"/>
  </p:normalViewPr>
  <p:slideViewPr>
    <p:cSldViewPr>
      <p:cViewPr varScale="1">
        <p:scale>
          <a:sx n="93" d="100"/>
          <a:sy n="93" d="100"/>
        </p:scale>
        <p:origin x="1306"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65601-F169-48CD-AE32-11481B5144D7}" type="datetimeFigureOut">
              <a:rPr lang="en-US" smtClean="0"/>
              <a:t>8/15/2023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475D9-D2CA-4048-8EB2-A834BAD130DF}" type="slidenum">
              <a:rPr lang="en-US" smtClean="0"/>
              <a:t>‹#›</a:t>
            </a:fld>
            <a:endParaRPr lang="en-US"/>
          </a:p>
        </p:txBody>
      </p:sp>
    </p:spTree>
    <p:extLst>
      <p:ext uri="{BB962C8B-B14F-4D97-AF65-F5344CB8AC3E}">
        <p14:creationId xmlns:p14="http://schemas.microsoft.com/office/powerpoint/2010/main" val="190777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AB72B7-9B27-41BF-9EC0-6364BFC8932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43528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109128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74743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B72B7-9B27-41BF-9EC0-6364BFC8932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57238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B72B7-9B27-41BF-9EC0-6364BFC89321}"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243576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AB72B7-9B27-41BF-9EC0-6364BFC8932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81371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AB72B7-9B27-41BF-9EC0-6364BFC89321}"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49315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AB72B7-9B27-41BF-9EC0-6364BFC89321}"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404295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B72B7-9B27-41BF-9EC0-6364BFC89321}"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79064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23891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B72B7-9B27-41BF-9EC0-6364BFC89321}"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5BDCE-9D9A-46E7-90B9-B6E450AE2C88}" type="slidenum">
              <a:rPr lang="en-US" smtClean="0"/>
              <a:t>‹#›</a:t>
            </a:fld>
            <a:endParaRPr lang="en-US"/>
          </a:p>
        </p:txBody>
      </p:sp>
    </p:spTree>
    <p:extLst>
      <p:ext uri="{BB962C8B-B14F-4D97-AF65-F5344CB8AC3E}">
        <p14:creationId xmlns:p14="http://schemas.microsoft.com/office/powerpoint/2010/main" val="36731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B72B7-9B27-41BF-9EC0-6364BFC89321}" type="datetimeFigureOut">
              <a:rPr lang="en-US" smtClean="0"/>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5BDCE-9D9A-46E7-90B9-B6E450AE2C88}" type="slidenum">
              <a:rPr lang="en-US" smtClean="0"/>
              <a:t>‹#›</a:t>
            </a:fld>
            <a:endParaRPr lang="en-US"/>
          </a:p>
        </p:txBody>
      </p:sp>
    </p:spTree>
    <p:extLst>
      <p:ext uri="{BB962C8B-B14F-4D97-AF65-F5344CB8AC3E}">
        <p14:creationId xmlns:p14="http://schemas.microsoft.com/office/powerpoint/2010/main" val="917725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Patriarchs and Archaeology</a:t>
            </a:r>
          </a:p>
        </p:txBody>
      </p:sp>
      <p:sp>
        <p:nvSpPr>
          <p:cNvPr id="5" name="Content Placeholder 4"/>
          <p:cNvSpPr>
            <a:spLocks noGrp="1"/>
          </p:cNvSpPr>
          <p:nvPr>
            <p:ph idx="1"/>
          </p:nvPr>
        </p:nvSpPr>
        <p:spPr>
          <a:xfrm>
            <a:off x="0" y="685801"/>
            <a:ext cx="9144000" cy="533400"/>
          </a:xfrm>
        </p:spPr>
        <p:txBody>
          <a:bodyPr>
            <a:normAutofit/>
          </a:bodyPr>
          <a:lstStyle/>
          <a:p>
            <a:pPr marL="0" indent="0" algn="ctr">
              <a:buNone/>
            </a:pPr>
            <a:r>
              <a:rPr lang="en-US" sz="1600" dirty="0">
                <a:latin typeface="Berlin Sans FB" panose="020E0602020502020306" pitchFamily="34" charset="0"/>
              </a:rPr>
              <a:t>The burial cave of the Patriarchs at Hebron (Genesis 23-25) beneath a shrine built by Herod the Great</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61"/>
          <a:stretch/>
        </p:blipFill>
        <p:spPr bwMode="auto">
          <a:xfrm>
            <a:off x="685800" y="1108364"/>
            <a:ext cx="7620000" cy="559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79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txBody>
          <a:bodyPr>
            <a:normAutofit fontScale="90000"/>
          </a:bodyPr>
          <a:lstStyle/>
          <a:p>
            <a:pPr algn="l"/>
            <a:r>
              <a:rPr lang="en-US" dirty="0">
                <a:latin typeface="Matura MT Script Capitals" panose="03020802060602070202" pitchFamily="66" charset="0"/>
              </a:rPr>
              <a:t>       Abraham and Melchizedek</a:t>
            </a:r>
            <a:br>
              <a:rPr lang="en-US" dirty="0">
                <a:latin typeface="Matura MT Script Capitals" panose="03020802060602070202" pitchFamily="66" charset="0"/>
              </a:rPr>
            </a:br>
            <a:r>
              <a:rPr lang="en-US" sz="1600" dirty="0">
                <a:latin typeface="Berlin Sans FB" panose="020E0602020502020306" pitchFamily="34" charset="0"/>
              </a:rPr>
              <a:t>Genesis 14:17-24 mentions a somewhat strange meeting between Abraham, the king of Sodom and Melchizedek, king of Salem (Jerusalem) and priest of “God Most High.”  The Hebrew meaning of Melchizedek is “king-priest” so a play on words is evident here.  Melchizedek blesses Abraham, who in turn gave a tithe.  Who was Melchizedek?  Many scholars believe him to be an appearance of the pre-incarnate Christ on the basis of other references to him in the Bible.</a:t>
            </a:r>
            <a:br>
              <a:rPr lang="en-US" sz="1600" dirty="0">
                <a:latin typeface="Berlin Sans FB" panose="020E0602020502020306" pitchFamily="34" charset="0"/>
              </a:rPr>
            </a:br>
            <a:r>
              <a:rPr lang="en-US" sz="1600" dirty="0">
                <a:latin typeface="Berlin Sans FB" panose="020E0602020502020306" pitchFamily="34" charset="0"/>
              </a:rPr>
              <a:t>The Valley of </a:t>
            </a:r>
            <a:r>
              <a:rPr lang="en-US" sz="1600" dirty="0" err="1">
                <a:latin typeface="Berlin Sans FB" panose="020E0602020502020306" pitchFamily="34" charset="0"/>
              </a:rPr>
              <a:t>Shaveh</a:t>
            </a:r>
            <a:r>
              <a:rPr lang="en-US" sz="1600" dirty="0">
                <a:latin typeface="Berlin Sans FB" panose="020E0602020502020306" pitchFamily="34" charset="0"/>
              </a:rPr>
              <a:t>, which denotes a smooth plain, is believed to be just outside the city of Jerusalem, possibly in the </a:t>
            </a:r>
            <a:r>
              <a:rPr lang="en-US" sz="1600" dirty="0" err="1">
                <a:latin typeface="Berlin Sans FB" panose="020E0602020502020306" pitchFamily="34" charset="0"/>
              </a:rPr>
              <a:t>Rephaim</a:t>
            </a:r>
            <a:r>
              <a:rPr lang="en-US" sz="1600" dirty="0">
                <a:latin typeface="Berlin Sans FB" panose="020E0602020502020306" pitchFamily="34" charset="0"/>
              </a:rPr>
              <a:t> Valley shown below or the King’s Valley, where Solomon had his Royal Gardens.  This brief  meeting between God and Abraham in a well watered and lush plain both reflects Eden before the fall and looks forward to the birth of Christ, His atonement for our sins and our reconciliation with God.</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7724"/>
          <a:stretch/>
        </p:blipFill>
        <p:spPr>
          <a:xfrm>
            <a:off x="3505200" y="2769326"/>
            <a:ext cx="5534127" cy="3953855"/>
          </a:xfrm>
        </p:spPr>
      </p:pic>
      <p:pic>
        <p:nvPicPr>
          <p:cNvPr id="3074" name="Picture 2" descr="C:\Users\jeffrey.hudon\Desktop\AbrahamAndMelchizedekMee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4" y="3124200"/>
            <a:ext cx="3362960" cy="360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798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latin typeface="Matura MT Script Capitals" panose="03020802060602070202" pitchFamily="66" charset="0"/>
              </a:rPr>
              <a:t>Sodom and Gomorrah </a:t>
            </a:r>
          </a:p>
        </p:txBody>
      </p:sp>
      <p:pic>
        <p:nvPicPr>
          <p:cNvPr id="2050" name="Picture 2" descr="C:\Users\jeffrey.hudon\Desktop\BabEdhDhraTombContents1-BM.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97880" y="2743200"/>
            <a:ext cx="4096328"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1184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85" y="2743200"/>
            <a:ext cx="2819301" cy="18795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ffrey.hudon\Desktop\DSC_50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88" y="4770377"/>
            <a:ext cx="2924092" cy="19442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4669045"/>
            <a:ext cx="2657475" cy="208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576024"/>
            <a:ext cx="2895600" cy="217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609600"/>
            <a:ext cx="9144000" cy="2133600"/>
          </a:xfrm>
        </p:spPr>
        <p:txBody>
          <a:bodyPr>
            <a:normAutofit/>
          </a:bodyPr>
          <a:lstStyle/>
          <a:p>
            <a:pPr marL="0" indent="0">
              <a:buNone/>
            </a:pPr>
            <a:r>
              <a:rPr lang="en-US" sz="1600" dirty="0">
                <a:latin typeface="Berlin Sans FB" panose="020E0602020502020306" pitchFamily="34" charset="0"/>
              </a:rPr>
              <a:t>Sodom and Gomorrah were the two most prominent of five “cities of the plain” located near the Dead Sea.  The area is extremely hot and arid now, but had a much wetter climate 4000 years ago, as shown by core samples taken in the vicinity.  Thus, Lot chose this region to live.  The ancient site of Bab edh </a:t>
            </a:r>
            <a:r>
              <a:rPr lang="en-US" sz="1600" dirty="0" err="1">
                <a:latin typeface="Berlin Sans FB" panose="020E0602020502020306" pitchFamily="34" charset="0"/>
              </a:rPr>
              <a:t>Dhra</a:t>
            </a:r>
            <a:r>
              <a:rPr lang="en-US" sz="1600" dirty="0">
                <a:latin typeface="Berlin Sans FB" panose="020E0602020502020306" pitchFamily="34" charset="0"/>
              </a:rPr>
              <a:t>, shown below, is one of the leading candidates for Sodom.  It was destroyed by a fierce fire around the time of Abraham.  Near the site is one of the largest cemeteries on the Near East.  The pottery below has been recovered from tombs in this cemetery.  Four other sites south of Bab edh </a:t>
            </a:r>
            <a:r>
              <a:rPr lang="en-US" sz="1600" dirty="0" err="1">
                <a:latin typeface="Berlin Sans FB" panose="020E0602020502020306" pitchFamily="34" charset="0"/>
              </a:rPr>
              <a:t>Dhra</a:t>
            </a:r>
            <a:r>
              <a:rPr lang="en-US" sz="1600" dirty="0">
                <a:latin typeface="Berlin Sans FB" panose="020E0602020502020306" pitchFamily="34" charset="0"/>
              </a:rPr>
              <a:t> also date to approximately the same time and may be the other four cities:  Sodom, Gomorrah, </a:t>
            </a:r>
            <a:r>
              <a:rPr lang="en-US" sz="1600" dirty="0" err="1">
                <a:latin typeface="Berlin Sans FB" panose="020E0602020502020306" pitchFamily="34" charset="0"/>
              </a:rPr>
              <a:t>Admah</a:t>
            </a:r>
            <a:r>
              <a:rPr lang="en-US" sz="1600" dirty="0">
                <a:latin typeface="Berlin Sans FB" panose="020E0602020502020306" pitchFamily="34" charset="0"/>
              </a:rPr>
              <a:t>, </a:t>
            </a:r>
            <a:r>
              <a:rPr lang="en-US" sz="1600" dirty="0" err="1">
                <a:latin typeface="Berlin Sans FB" panose="020E0602020502020306" pitchFamily="34" charset="0"/>
              </a:rPr>
              <a:t>Zeboiim</a:t>
            </a:r>
            <a:r>
              <a:rPr lang="en-US" sz="1600" dirty="0">
                <a:latin typeface="Berlin Sans FB" panose="020E0602020502020306" pitchFamily="34" charset="0"/>
              </a:rPr>
              <a:t> and Bela (</a:t>
            </a:r>
            <a:r>
              <a:rPr lang="en-US" sz="1600" dirty="0" err="1">
                <a:latin typeface="Berlin Sans FB" panose="020E0602020502020306" pitchFamily="34" charset="0"/>
              </a:rPr>
              <a:t>Zoar</a:t>
            </a:r>
            <a:r>
              <a:rPr lang="en-US" sz="1600" dirty="0">
                <a:latin typeface="Berlin Sans FB" panose="020E0602020502020306" pitchFamily="34" charset="0"/>
              </a:rPr>
              <a:t>; Genesis 14:8).  Another site farther north, Tell </a:t>
            </a:r>
            <a:r>
              <a:rPr lang="en-US" sz="1600" dirty="0" err="1">
                <a:latin typeface="Berlin Sans FB" panose="020E0602020502020306" pitchFamily="34" charset="0"/>
              </a:rPr>
              <a:t>Hammam</a:t>
            </a:r>
            <a:r>
              <a:rPr lang="en-US" sz="1600" dirty="0">
                <a:latin typeface="Berlin Sans FB" panose="020E0602020502020306" pitchFamily="34" charset="0"/>
              </a:rPr>
              <a:t>, is another candidate for Sodom.</a:t>
            </a:r>
          </a:p>
        </p:txBody>
      </p:sp>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1106" y="2590800"/>
            <a:ext cx="1407319"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55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3" y="152400"/>
            <a:ext cx="9116367" cy="1066800"/>
          </a:xfrm>
        </p:spPr>
        <p:txBody>
          <a:bodyPr>
            <a:normAutofit fontScale="90000"/>
          </a:bodyPr>
          <a:lstStyle/>
          <a:p>
            <a:pPr algn="l"/>
            <a:r>
              <a:rPr lang="en-US" dirty="0">
                <a:latin typeface="Matura MT Script Capitals" pitchFamily="66" charset="0"/>
              </a:rPr>
              <a:t>   The Akedah </a:t>
            </a:r>
            <a:r>
              <a:rPr lang="en-US" sz="2700" dirty="0">
                <a:latin typeface="Berlin Sans FB" panose="020E0602020502020306" pitchFamily="34" charset="0"/>
              </a:rPr>
              <a:t>The binding of Isaac (Genesis 22)</a:t>
            </a:r>
            <a:br>
              <a:rPr lang="en-US" sz="2700" dirty="0">
                <a:latin typeface="Berlin Sans FB" panose="020E0602020502020306" pitchFamily="34" charset="0"/>
              </a:rPr>
            </a:br>
            <a:r>
              <a:rPr lang="en-US" sz="2000" dirty="0">
                <a:latin typeface="Berlin Sans FB" panose="020E0602020502020306" pitchFamily="34" charset="0"/>
              </a:rPr>
              <a:t>The monument to the left is for the Canaanite god </a:t>
            </a:r>
            <a:r>
              <a:rPr lang="en-US" sz="2000" dirty="0" err="1">
                <a:latin typeface="Berlin Sans FB" panose="020E0602020502020306" pitchFamily="34" charset="0"/>
              </a:rPr>
              <a:t>Molech</a:t>
            </a:r>
            <a:r>
              <a:rPr lang="en-US" sz="2000" dirty="0">
                <a:latin typeface="Berlin Sans FB" panose="020E0602020502020306" pitchFamily="34" charset="0"/>
              </a:rPr>
              <a:t> at Carthage, to whom children were regularly sacrificed by being thrown into a fire alive at a place called Tophet.  Was Abraham’s God demanding the same thing?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209964"/>
            <a:ext cx="4118776" cy="5510068"/>
          </a:xfrm>
        </p:spPr>
      </p:pic>
      <p:pic>
        <p:nvPicPr>
          <p:cNvPr id="4098" name="Picture 2" descr="C:\Users\jeffrey.hudon\Desktop\karthagotoph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3" y="1453041"/>
            <a:ext cx="4315767" cy="527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6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latin typeface="Matura MT Script Capitals" pitchFamily="66" charset="0"/>
              </a:rPr>
              <a:t>The Place:  The Land of Moriah </a:t>
            </a:r>
            <a:r>
              <a:rPr lang="en-US" sz="2200" dirty="0">
                <a:latin typeface="Berlin Sans FB" panose="020E0602020502020306" pitchFamily="34" charset="0"/>
              </a:rPr>
              <a:t>(</a:t>
            </a:r>
            <a:r>
              <a:rPr lang="en-US" sz="2200" dirty="0" err="1">
                <a:latin typeface="Berlin Sans FB" panose="020E0602020502020306" pitchFamily="34" charset="0"/>
              </a:rPr>
              <a:t>called</a:t>
            </a:r>
            <a:r>
              <a:rPr lang="en-US" sz="2200" i="1" dirty="0" err="1">
                <a:latin typeface="Berlin Sans FB" panose="020E0602020502020306" pitchFamily="34" charset="0"/>
              </a:rPr>
              <a:t>Yahweh</a:t>
            </a:r>
            <a:r>
              <a:rPr lang="en-US" sz="2200" i="1" dirty="0">
                <a:latin typeface="Berlin Sans FB" panose="020E0602020502020306" pitchFamily="34" charset="0"/>
              </a:rPr>
              <a:t> </a:t>
            </a:r>
            <a:r>
              <a:rPr lang="en-US" sz="2200" i="1" dirty="0" err="1">
                <a:latin typeface="Berlin Sans FB" panose="020E0602020502020306" pitchFamily="34" charset="0"/>
              </a:rPr>
              <a:t>Yireh</a:t>
            </a:r>
            <a:r>
              <a:rPr lang="en-US" sz="2200" i="1" dirty="0">
                <a:latin typeface="Berlin Sans FB" panose="020E0602020502020306" pitchFamily="34" charset="0"/>
              </a:rPr>
              <a:t>;</a:t>
            </a:r>
            <a:r>
              <a:rPr lang="en-US" sz="2200" dirty="0">
                <a:latin typeface="Berlin Sans FB" panose="020E0602020502020306" pitchFamily="34" charset="0"/>
              </a:rPr>
              <a:t> in spoken English, the name is Jehovah </a:t>
            </a:r>
            <a:r>
              <a:rPr lang="en-US" sz="2200" dirty="0" err="1">
                <a:latin typeface="Berlin Sans FB" panose="020E0602020502020306" pitchFamily="34" charset="0"/>
              </a:rPr>
              <a:t>Jirah</a:t>
            </a:r>
            <a:r>
              <a:rPr lang="en-US" sz="2200" dirty="0">
                <a:latin typeface="Berlin Sans FB" panose="020E0602020502020306" pitchFamily="34" charset="0"/>
              </a:rPr>
              <a:t>)</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524000"/>
            <a:ext cx="5689600" cy="4267200"/>
          </a:xfrm>
          <a:ln>
            <a:solidFill>
              <a:srgbClr val="7030A0"/>
            </a:solidFill>
          </a:ln>
        </p:spPr>
      </p:pic>
      <p:sp>
        <p:nvSpPr>
          <p:cNvPr id="3" name="Content Placeholder 2"/>
          <p:cNvSpPr>
            <a:spLocks noGrp="1"/>
          </p:cNvSpPr>
          <p:nvPr>
            <p:ph sz="half" idx="2"/>
          </p:nvPr>
        </p:nvSpPr>
        <p:spPr>
          <a:xfrm>
            <a:off x="5867400" y="1219200"/>
            <a:ext cx="3124200" cy="5257800"/>
          </a:xfrm>
        </p:spPr>
        <p:txBody>
          <a:bodyPr>
            <a:normAutofit fontScale="77500" lnSpcReduction="20000"/>
          </a:bodyPr>
          <a:lstStyle/>
          <a:p>
            <a:pPr marL="0" indent="0">
              <a:buNone/>
            </a:pPr>
            <a:r>
              <a:rPr lang="en-US" dirty="0">
                <a:latin typeface="Berlin Sans FB" panose="020E0602020502020306" pitchFamily="34" charset="0"/>
              </a:rPr>
              <a:t>The Place of Sacrifice on Mount Moriah, where Abraham bound his son Isaac, is the location of the Golden Dome in the distance (right center of the picture), which is also the location of Solomon’s Temple. This photograph is taken along the Haas Promenade near the Hill of Evil Council south of Jerusalem and very close to where Abraham “lifted up his eyes and saw the place afar off” (Genesis 22:4)</a:t>
            </a:r>
            <a:endParaRPr lang="en-US" dirty="0"/>
          </a:p>
        </p:txBody>
      </p:sp>
    </p:spTree>
    <p:extLst>
      <p:ext uri="{BB962C8B-B14F-4D97-AF65-F5344CB8AC3E}">
        <p14:creationId xmlns:p14="http://schemas.microsoft.com/office/powerpoint/2010/main" val="218936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900" dirty="0">
                <a:latin typeface="Matura MT Script Capitals" pitchFamily="66" charset="0"/>
              </a:rPr>
              <a:t>The </a:t>
            </a:r>
            <a:r>
              <a:rPr lang="en-US" sz="3000" dirty="0">
                <a:latin typeface="Matura MT Script Capitals" pitchFamily="66" charset="0"/>
              </a:rPr>
              <a:t>Sons</a:t>
            </a:r>
            <a:r>
              <a:rPr lang="en-US" sz="2900" dirty="0">
                <a:latin typeface="Matura MT Script Capitals" pitchFamily="66" charset="0"/>
              </a:rPr>
              <a:t> of Jacob:  The Twelve Tribes of Israel</a:t>
            </a:r>
            <a:br>
              <a:rPr lang="en-US" sz="2800" dirty="0">
                <a:latin typeface="Matura MT Script Capitals" pitchFamily="66" charset="0"/>
              </a:rPr>
            </a:br>
            <a:r>
              <a:rPr lang="en-US" sz="2200" dirty="0">
                <a:latin typeface="Berlin Sans FB" panose="020E0602020502020306" pitchFamily="34" charset="0"/>
              </a:rPr>
              <a:t>The twelve tribes of Israel, depicted on stained glass windows (on the left), by Marc Chagall, are on display at the Hadassah Medical Center, </a:t>
            </a:r>
            <a:r>
              <a:rPr lang="en-US" sz="2200" dirty="0" err="1">
                <a:latin typeface="Berlin Sans FB" panose="020E0602020502020306" pitchFamily="34" charset="0"/>
              </a:rPr>
              <a:t>En</a:t>
            </a:r>
            <a:r>
              <a:rPr lang="en-US" sz="2200" dirty="0">
                <a:latin typeface="Berlin Sans FB" panose="020E0602020502020306" pitchFamily="34" charset="0"/>
              </a:rPr>
              <a:t> </a:t>
            </a:r>
            <a:r>
              <a:rPr lang="en-US" sz="2200" dirty="0" err="1">
                <a:latin typeface="Berlin Sans FB" panose="020E0602020502020306" pitchFamily="34" charset="0"/>
              </a:rPr>
              <a:t>Karem</a:t>
            </a:r>
            <a:r>
              <a:rPr lang="en-US" sz="2200" dirty="0">
                <a:latin typeface="Berlin Sans FB" panose="020E0602020502020306" pitchFamily="34" charset="0"/>
              </a:rPr>
              <a:t>, </a:t>
            </a:r>
            <a:r>
              <a:rPr lang="en-US" sz="2200" dirty="0" err="1">
                <a:latin typeface="Berlin Sans FB" panose="020E0602020502020306" pitchFamily="34" charset="0"/>
              </a:rPr>
              <a:t>Jersusalem</a:t>
            </a:r>
            <a:r>
              <a:rPr lang="en-US" sz="2200" dirty="0">
                <a:latin typeface="Berlin Sans FB" panose="020E0602020502020306" pitchFamily="34" charset="0"/>
              </a:rPr>
              <a:t>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371600"/>
            <a:ext cx="3048000" cy="5340334"/>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7200" y="1371600"/>
            <a:ext cx="4492752" cy="5307614"/>
          </a:xfrm>
        </p:spPr>
      </p:pic>
    </p:spTree>
    <p:extLst>
      <p:ext uri="{BB962C8B-B14F-4D97-AF65-F5344CB8AC3E}">
        <p14:creationId xmlns:p14="http://schemas.microsoft.com/office/powerpoint/2010/main" val="550023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a:latin typeface="Matura MT Script Capitals" panose="03020802060602070202" pitchFamily="66" charset="0"/>
              </a:rPr>
              <a:t>The Biblical Narrative of Joseph </a:t>
            </a:r>
            <a:br>
              <a:rPr lang="en-US" dirty="0">
                <a:latin typeface="Matura MT Script Capitals" panose="03020802060602070202" pitchFamily="66" charset="0"/>
              </a:rPr>
            </a:br>
            <a:r>
              <a:rPr lang="en-US" sz="2400" dirty="0">
                <a:latin typeface="Berlin Sans FB" panose="020E0602020502020306" pitchFamily="34" charset="0"/>
              </a:rPr>
              <a:t>Genesis 37-50</a:t>
            </a:r>
          </a:p>
        </p:txBody>
      </p:sp>
      <p:sp>
        <p:nvSpPr>
          <p:cNvPr id="5" name="Content Placeholder 4"/>
          <p:cNvSpPr>
            <a:spLocks noGrp="1"/>
          </p:cNvSpPr>
          <p:nvPr>
            <p:ph idx="1"/>
          </p:nvPr>
        </p:nvSpPr>
        <p:spPr>
          <a:xfrm>
            <a:off x="5105400" y="1143000"/>
            <a:ext cx="3886200" cy="5486400"/>
          </a:xfrm>
        </p:spPr>
        <p:txBody>
          <a:bodyPr>
            <a:normAutofit fontScale="70000" lnSpcReduction="20000"/>
          </a:bodyPr>
          <a:lstStyle/>
          <a:p>
            <a:pPr marL="0" indent="0">
              <a:buNone/>
            </a:pPr>
            <a:r>
              <a:rPr lang="en-US" dirty="0">
                <a:latin typeface="Berlin Sans FB" panose="020E0602020502020306" pitchFamily="34" charset="0"/>
              </a:rPr>
              <a:t>Semites from Canaan, such as Jacob’s family (called </a:t>
            </a:r>
            <a:r>
              <a:rPr lang="en-US" dirty="0" err="1">
                <a:latin typeface="Berlin Sans FB" panose="020E0602020502020306" pitchFamily="34" charset="0"/>
              </a:rPr>
              <a:t>Asiatics</a:t>
            </a:r>
            <a:r>
              <a:rPr lang="en-US" dirty="0">
                <a:latin typeface="Berlin Sans FB" panose="020E0602020502020306" pitchFamily="34" charset="0"/>
              </a:rPr>
              <a:t> by Egyptians) appear in various Egyptian records from the Second Intermediate Period and the Middle Kingdom (1963-1600 BC) and bear Hebrew names such as </a:t>
            </a:r>
            <a:r>
              <a:rPr lang="en-US" dirty="0" err="1">
                <a:latin typeface="Berlin Sans FB" panose="020E0602020502020306" pitchFamily="34" charset="0"/>
              </a:rPr>
              <a:t>Menahem</a:t>
            </a:r>
            <a:r>
              <a:rPr lang="en-US" dirty="0">
                <a:latin typeface="Berlin Sans FB" panose="020E0602020502020306" pitchFamily="34" charset="0"/>
              </a:rPr>
              <a:t>, </a:t>
            </a:r>
            <a:r>
              <a:rPr lang="en-US" dirty="0" err="1">
                <a:latin typeface="Berlin Sans FB" panose="020E0602020502020306" pitchFamily="34" charset="0"/>
              </a:rPr>
              <a:t>Shipra</a:t>
            </a:r>
            <a:r>
              <a:rPr lang="en-US" dirty="0">
                <a:latin typeface="Berlin Sans FB" panose="020E0602020502020306" pitchFamily="34" charset="0"/>
              </a:rPr>
              <a:t> (Exodus 1:15), </a:t>
            </a:r>
            <a:r>
              <a:rPr lang="en-US" dirty="0" err="1">
                <a:latin typeface="Berlin Sans FB" panose="020E0602020502020306" pitchFamily="34" charset="0"/>
              </a:rPr>
              <a:t>Tawti</a:t>
            </a:r>
            <a:r>
              <a:rPr lang="en-US" dirty="0">
                <a:latin typeface="Berlin Sans FB" panose="020E0602020502020306" pitchFamily="34" charset="0"/>
              </a:rPr>
              <a:t> (David), </a:t>
            </a:r>
            <a:r>
              <a:rPr lang="en-US" dirty="0" err="1">
                <a:latin typeface="Berlin Sans FB" panose="020E0602020502020306" pitchFamily="34" charset="0"/>
              </a:rPr>
              <a:t>Epir</a:t>
            </a:r>
            <a:r>
              <a:rPr lang="en-US" dirty="0">
                <a:latin typeface="Berlin Sans FB" panose="020E0602020502020306" pitchFamily="34" charset="0"/>
              </a:rPr>
              <a:t> (Ephron), Asher, and </a:t>
            </a:r>
            <a:r>
              <a:rPr lang="en-US" dirty="0" err="1">
                <a:latin typeface="Berlin Sans FB" panose="020E0602020502020306" pitchFamily="34" charset="0"/>
              </a:rPr>
              <a:t>Aqob</a:t>
            </a:r>
            <a:r>
              <a:rPr lang="en-US" dirty="0">
                <a:latin typeface="Berlin Sans FB" panose="020E0602020502020306" pitchFamily="34" charset="0"/>
              </a:rPr>
              <a:t> (Jacob).  Brought to Egypt as prisoners of war, slaves (like Joseph), or as tribute from vassal kingdoms. They were especially numerous in the northern Nile Delta region at the city of </a:t>
            </a:r>
            <a:r>
              <a:rPr lang="en-US" dirty="0" err="1">
                <a:latin typeface="Berlin Sans FB" panose="020E0602020502020306" pitchFamily="34" charset="0"/>
              </a:rPr>
              <a:t>Avaris</a:t>
            </a:r>
            <a:r>
              <a:rPr lang="en-US" dirty="0">
                <a:latin typeface="Berlin Sans FB" panose="020E0602020502020306" pitchFamily="34" charset="0"/>
              </a:rPr>
              <a:t> (Tell el-</a:t>
            </a:r>
            <a:r>
              <a:rPr lang="en-US" dirty="0" err="1">
                <a:latin typeface="Berlin Sans FB" panose="020E0602020502020306" pitchFamily="34" charset="0"/>
              </a:rPr>
              <a:t>Dab’a</a:t>
            </a:r>
            <a:r>
              <a:rPr lang="en-US" dirty="0">
                <a:latin typeface="Berlin Sans FB" panose="020E0602020502020306" pitchFamily="34" charset="0"/>
              </a:rPr>
              <a:t>).  They worked in a variety of positions at various social levels. </a:t>
            </a:r>
          </a:p>
        </p:txBody>
      </p:sp>
      <p:sp>
        <p:nvSpPr>
          <p:cNvPr id="6" name="TextBox 5"/>
          <p:cNvSpPr txBox="1"/>
          <p:nvPr/>
        </p:nvSpPr>
        <p:spPr>
          <a:xfrm>
            <a:off x="609600" y="4648200"/>
            <a:ext cx="4419600" cy="1754326"/>
          </a:xfrm>
          <a:prstGeom prst="rect">
            <a:avLst/>
          </a:prstGeom>
          <a:noFill/>
        </p:spPr>
        <p:txBody>
          <a:bodyPr wrap="square" rtlCol="0">
            <a:spAutoFit/>
          </a:bodyPr>
          <a:lstStyle/>
          <a:p>
            <a:r>
              <a:rPr lang="en-US" dirty="0">
                <a:latin typeface="Berlin Sans FB" panose="020E0602020502020306" pitchFamily="34" charset="0"/>
              </a:rPr>
              <a:t>A view of the Dothan Valley, where Joseph was sold by his brothers to Midianite traders for 20 pieces of silver (Genesis 37:28), which is the average price for a male slave during Joseph’s day (the first half of the second millennium BC)!</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55" r="32063"/>
          <a:stretch/>
        </p:blipFill>
        <p:spPr bwMode="auto">
          <a:xfrm>
            <a:off x="499533" y="1202267"/>
            <a:ext cx="4529667"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900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38200"/>
          </a:xfrm>
        </p:spPr>
        <p:txBody>
          <a:bodyPr/>
          <a:lstStyle/>
          <a:p>
            <a:r>
              <a:rPr lang="en-US" dirty="0">
                <a:latin typeface="Matura MT Script Capitals" panose="03020802060602070202" pitchFamily="66" charset="0"/>
              </a:rPr>
              <a:t>Evidence of Joseph in Egypt?</a:t>
            </a:r>
          </a:p>
        </p:txBody>
      </p:sp>
      <p:sp>
        <p:nvSpPr>
          <p:cNvPr id="9" name="Text Placeholder 8"/>
          <p:cNvSpPr>
            <a:spLocks noGrp="1"/>
          </p:cNvSpPr>
          <p:nvPr>
            <p:ph type="body" idx="1"/>
          </p:nvPr>
        </p:nvSpPr>
        <p:spPr>
          <a:xfrm>
            <a:off x="304800" y="1007918"/>
            <a:ext cx="3581400" cy="1558636"/>
          </a:xfrm>
        </p:spPr>
        <p:txBody>
          <a:bodyPr>
            <a:normAutofit/>
          </a:bodyPr>
          <a:lstStyle/>
          <a:p>
            <a:pPr algn="ctr"/>
            <a:r>
              <a:rPr lang="en-US" b="0" dirty="0">
                <a:latin typeface="Berlin Sans FB" panose="020E0602020502020306" pitchFamily="34" charset="0"/>
              </a:rPr>
              <a:t>A reconstruction of an Egyptian Official’s Tomb at Tell el-</a:t>
            </a:r>
            <a:r>
              <a:rPr lang="en-US" b="0" dirty="0" err="1">
                <a:latin typeface="Berlin Sans FB" panose="020E0602020502020306" pitchFamily="34" charset="0"/>
              </a:rPr>
              <a:t>Daba</a:t>
            </a:r>
            <a:r>
              <a:rPr lang="en-US" b="0" dirty="0">
                <a:latin typeface="Berlin Sans FB" panose="020E0602020502020306" pitchFamily="34" charset="0"/>
              </a:rPr>
              <a:t>. Is this the original tomb of Joseph?</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200" y="2743200"/>
            <a:ext cx="4832194" cy="3962400"/>
          </a:xfrm>
          <a:ln>
            <a:solidFill>
              <a:schemeClr val="tx1"/>
            </a:solidFill>
          </a:ln>
        </p:spPr>
      </p:pic>
      <p:sp>
        <p:nvSpPr>
          <p:cNvPr id="10" name="Text Placeholder 9"/>
          <p:cNvSpPr>
            <a:spLocks noGrp="1"/>
          </p:cNvSpPr>
          <p:nvPr>
            <p:ph type="body" sz="quarter" idx="3"/>
          </p:nvPr>
        </p:nvSpPr>
        <p:spPr>
          <a:xfrm>
            <a:off x="4953000" y="762000"/>
            <a:ext cx="4038600" cy="914401"/>
          </a:xfrm>
        </p:spPr>
        <p:txBody>
          <a:bodyPr>
            <a:normAutofit fontScale="92500" lnSpcReduction="20000"/>
          </a:bodyPr>
          <a:lstStyle/>
          <a:p>
            <a:pPr algn="ctr"/>
            <a:r>
              <a:rPr lang="en-US" b="0" dirty="0">
                <a:latin typeface="Berlin Sans FB" panose="020E0602020502020306" pitchFamily="34" charset="0"/>
              </a:rPr>
              <a:t>Reconstructed Statue of an Asiatic Official recovered from the Tomb, possibly Joseph himself</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62800" y="1828800"/>
            <a:ext cx="1447800" cy="4871425"/>
          </a:xfrm>
          <a:ln>
            <a:solidFill>
              <a:schemeClr val="tx1"/>
            </a:solidFill>
          </a:ln>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787236"/>
            <a:ext cx="24606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28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32"/>
            <a:ext cx="9144000" cy="1405467"/>
          </a:xfrm>
        </p:spPr>
        <p:txBody>
          <a:bodyPr>
            <a:normAutofit fontScale="90000"/>
          </a:bodyPr>
          <a:lstStyle/>
          <a:p>
            <a:r>
              <a:rPr lang="en-US" dirty="0">
                <a:latin typeface="Matura MT Script Capitals" pitchFamily="66" charset="0"/>
              </a:rPr>
              <a:t>Judah and Tamar </a:t>
            </a:r>
            <a:r>
              <a:rPr lang="en-US" sz="2000" dirty="0">
                <a:latin typeface="Berlin Sans FB" panose="020E0602020502020306" pitchFamily="34" charset="0"/>
              </a:rPr>
              <a:t>(Genesis 38)</a:t>
            </a:r>
            <a:br>
              <a:rPr lang="en-US" sz="2000" dirty="0">
                <a:latin typeface="Berlin Sans FB" panose="020E0602020502020306" pitchFamily="34" charset="0"/>
              </a:rPr>
            </a:br>
            <a:r>
              <a:rPr lang="en-US" sz="2000" dirty="0">
                <a:latin typeface="Berlin Sans FB" panose="020E0602020502020306" pitchFamily="34" charset="0"/>
              </a:rPr>
              <a:t>An interesting interlude to the account of Joseph is the story of Judah and Tamar, which documents the failure of Judah in fulfilling his duty as a father in law and Tamar’s ingenious way of procuring this obligation from him, including taking his identity and revealing his immorality and hypocrisy.  To his credit, Judah accepts all blame and repents.</a:t>
            </a:r>
          </a:p>
        </p:txBody>
      </p:sp>
      <p:sp>
        <p:nvSpPr>
          <p:cNvPr id="3" name="Text Placeholder 2"/>
          <p:cNvSpPr>
            <a:spLocks noGrp="1"/>
          </p:cNvSpPr>
          <p:nvPr>
            <p:ph type="body" idx="1"/>
          </p:nvPr>
        </p:nvSpPr>
        <p:spPr>
          <a:xfrm>
            <a:off x="838200" y="1981200"/>
            <a:ext cx="2971800" cy="609599"/>
          </a:xfrm>
        </p:spPr>
        <p:txBody>
          <a:bodyPr/>
          <a:lstStyle/>
          <a:p>
            <a:pPr algn="ctr"/>
            <a:r>
              <a:rPr lang="en-US" b="0" dirty="0">
                <a:latin typeface="Berlin Sans FB" panose="020E0602020502020306" pitchFamily="34" charset="0"/>
              </a:rPr>
              <a:t>Seals of Jacob</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2819400"/>
            <a:ext cx="2934494" cy="3382819"/>
          </a:xfrm>
          <a:ln>
            <a:solidFill>
              <a:schemeClr val="tx1"/>
            </a:solidFill>
          </a:ln>
        </p:spPr>
      </p:pic>
      <p:sp>
        <p:nvSpPr>
          <p:cNvPr id="5" name="Text Placeholder 4"/>
          <p:cNvSpPr>
            <a:spLocks noGrp="1"/>
          </p:cNvSpPr>
          <p:nvPr>
            <p:ph type="body" sz="quarter" idx="3"/>
          </p:nvPr>
        </p:nvSpPr>
        <p:spPr>
          <a:xfrm>
            <a:off x="4343400" y="2057400"/>
            <a:ext cx="4648199" cy="533399"/>
          </a:xfrm>
        </p:spPr>
        <p:txBody>
          <a:bodyPr>
            <a:normAutofit/>
          </a:bodyPr>
          <a:lstStyle/>
          <a:p>
            <a:pPr algn="ctr"/>
            <a:r>
              <a:rPr lang="en-US" b="0" dirty="0">
                <a:latin typeface="Berlin Sans FB" panose="020E0602020502020306" pitchFamily="34" charset="0"/>
              </a:rPr>
              <a:t>A Veiled Woman from Tunisia</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2895600"/>
            <a:ext cx="4598732" cy="3160781"/>
          </a:xfrm>
          <a:ln>
            <a:solidFill>
              <a:schemeClr val="tx1"/>
            </a:solidFill>
          </a:ln>
        </p:spPr>
      </p:pic>
    </p:spTree>
    <p:extLst>
      <p:ext uri="{BB962C8B-B14F-4D97-AF65-F5344CB8AC3E}">
        <p14:creationId xmlns:p14="http://schemas.microsoft.com/office/powerpoint/2010/main" val="4095858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a:latin typeface="Matura MT Script Capitals" pitchFamily="66" charset="0"/>
              </a:rPr>
              <a:t>Biblical </a:t>
            </a:r>
            <a:r>
              <a:rPr lang="en-US" dirty="0" err="1">
                <a:latin typeface="Matura MT Script Capitals" pitchFamily="66" charset="0"/>
              </a:rPr>
              <a:t>Avaris</a:t>
            </a:r>
            <a:r>
              <a:rPr lang="en-US" dirty="0">
                <a:latin typeface="Matura MT Script Capitals" pitchFamily="66" charset="0"/>
              </a:rPr>
              <a:t> (Tell el-</a:t>
            </a:r>
            <a:r>
              <a:rPr lang="en-US" dirty="0" err="1">
                <a:latin typeface="Matura MT Script Capitals" pitchFamily="66" charset="0"/>
              </a:rPr>
              <a:t>Daba</a:t>
            </a:r>
            <a:r>
              <a:rPr lang="en-US" dirty="0">
                <a:latin typeface="Matura MT Script Capitals" pitchFamily="66" charset="0"/>
              </a:rPr>
              <a:t>)</a:t>
            </a:r>
            <a:br>
              <a:rPr lang="en-US" dirty="0">
                <a:latin typeface="Matura MT Script Capitals" pitchFamily="66" charset="0"/>
              </a:rPr>
            </a:br>
            <a:r>
              <a:rPr lang="en-US" sz="2400" dirty="0">
                <a:latin typeface="Berlin Sans FB" panose="020E0602020502020306" pitchFamily="34" charset="0"/>
              </a:rPr>
              <a:t>Excavations at the Egyptian Hyksos Capital in the rich Delta region of Egypt, possibly from the time of Joseph</a:t>
            </a:r>
            <a:endParaRPr lang="en-US" dirty="0">
              <a:latin typeface="Matura MT Script Capitals" pitchFamily="66"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371600"/>
            <a:ext cx="8031026" cy="5181600"/>
          </a:xfrm>
        </p:spPr>
      </p:pic>
    </p:spTree>
    <p:extLst>
      <p:ext uri="{BB962C8B-B14F-4D97-AF65-F5344CB8AC3E}">
        <p14:creationId xmlns:p14="http://schemas.microsoft.com/office/powerpoint/2010/main" val="2988545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2438400"/>
          </a:xfrm>
        </p:spPr>
        <p:txBody>
          <a:bodyPr>
            <a:normAutofit/>
          </a:bodyPr>
          <a:lstStyle/>
          <a:p>
            <a:pPr algn="l"/>
            <a:r>
              <a:rPr lang="en-US" dirty="0">
                <a:latin typeface="Matura MT Script Capitals" pitchFamily="66" charset="0"/>
              </a:rPr>
              <a:t>    The Land of Goshen in Egypt</a:t>
            </a:r>
            <a:br>
              <a:rPr lang="en-US" sz="2400" dirty="0">
                <a:latin typeface="Matura MT Script Capitals" pitchFamily="66" charset="0"/>
              </a:rPr>
            </a:br>
            <a:r>
              <a:rPr lang="en-US" sz="2200" dirty="0">
                <a:latin typeface="Berlin Sans FB" panose="020E0602020502020306" pitchFamily="34" charset="0"/>
              </a:rPr>
              <a:t>The Nile Delta, known as the Land of Goshen was the Breadbasket of Egypt and Pharaoh gave this rich land to Jacob and his family.  Here the nation of Israel was born.  The satellite photo on the right depicts Goshen’s fertility and abundant water.  The men on the left are sitting on the feet of Rameses II, who made his capital here and may have been the pharaoh of the Exodus. </a:t>
            </a: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2667000"/>
            <a:ext cx="4909795" cy="3886200"/>
          </a:xfrm>
          <a:ln>
            <a:solidFill>
              <a:srgbClr val="7030A0"/>
            </a:solidFill>
          </a:ln>
        </p:spPr>
      </p:pic>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2667000"/>
            <a:ext cx="3429000" cy="3911406"/>
          </a:xfrm>
          <a:ln>
            <a:solidFill>
              <a:srgbClr val="7030A0"/>
            </a:solidFill>
          </a:ln>
        </p:spPr>
      </p:pic>
    </p:spTree>
    <p:extLst>
      <p:ext uri="{BB962C8B-B14F-4D97-AF65-F5344CB8AC3E}">
        <p14:creationId xmlns:p14="http://schemas.microsoft.com/office/powerpoint/2010/main" val="213786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dirty="0">
                <a:latin typeface="Berlin Sans FB" panose="020E0602020502020306" pitchFamily="34" charset="0"/>
              </a:rPr>
              <a:t>The World of the Patriarchs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798132"/>
            <a:ext cx="7848600" cy="5920245"/>
          </a:xfrm>
        </p:spPr>
      </p:pic>
    </p:spTree>
    <p:extLst>
      <p:ext uri="{BB962C8B-B14F-4D97-AF65-F5344CB8AC3E}">
        <p14:creationId xmlns:p14="http://schemas.microsoft.com/office/powerpoint/2010/main" val="359904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dirty="0">
                <a:latin typeface="Matura MT Script Capitals" panose="03020802060602070202" pitchFamily="66" charset="0"/>
              </a:rPr>
              <a:t>Abraham’s Journey</a:t>
            </a:r>
            <a:br>
              <a:rPr lang="en-US" dirty="0">
                <a:latin typeface="Berlin Sans FB" panose="020E0602020502020306" pitchFamily="34" charset="0"/>
              </a:rPr>
            </a:br>
            <a:r>
              <a:rPr lang="en-US" sz="3100" dirty="0">
                <a:latin typeface="Berlin Sans FB" panose="020E0602020502020306" pitchFamily="34" charset="0"/>
              </a:rPr>
              <a:t>From Ur to the Land of Canaan and Egypt (Genesis 12)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2345" y="4114800"/>
            <a:ext cx="3918044" cy="2625090"/>
          </a:xfrm>
          <a:ln>
            <a:solidFill>
              <a:srgbClr val="0070C0"/>
            </a:solidFill>
          </a:ln>
        </p:spPr>
      </p:pic>
      <p:pic>
        <p:nvPicPr>
          <p:cNvPr id="1026" name="Picture 2" descr="C:\Users\jeffrey.hudon\Desktop\Path-of-the-Patriarchs-in-Gush-Etz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7" y="1422321"/>
            <a:ext cx="4971473" cy="330913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7" name="Picture 3" descr="C:\Users\jeffrey.hudon\Desktop\great-pyramid.jpg"/>
          <p:cNvPicPr>
            <a:picLocks noChangeAspect="1" noChangeArrowheads="1"/>
          </p:cNvPicPr>
          <p:nvPr/>
        </p:nvPicPr>
        <p:blipFill rotWithShape="1">
          <a:blip r:embed="rId4">
            <a:extLst>
              <a:ext uri="{28A0092B-C50C-407E-A947-70E740481C1C}">
                <a14:useLocalDpi xmlns:a14="http://schemas.microsoft.com/office/drawing/2010/main" val="0"/>
              </a:ext>
            </a:extLst>
          </a:blip>
          <a:srcRect b="41678"/>
          <a:stretch/>
        </p:blipFill>
        <p:spPr bwMode="auto">
          <a:xfrm>
            <a:off x="228600" y="4903141"/>
            <a:ext cx="4648200" cy="179307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C:\Users\jeffrey.hudon\Desktop\Picture766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408466"/>
            <a:ext cx="3695700" cy="2617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54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Debate on the Historicity of the Patriarchs</a:t>
            </a:r>
            <a:br>
              <a:rPr lang="en-US" dirty="0">
                <a:latin typeface="Berlin Sans FB" panose="020E0602020502020306" pitchFamily="34" charset="0"/>
              </a:rPr>
            </a:br>
            <a:r>
              <a:rPr lang="en-US" sz="2700" dirty="0">
                <a:latin typeface="Berlin Sans FB" panose="020E0602020502020306" pitchFamily="34" charset="0"/>
              </a:rPr>
              <a:t>John J. </a:t>
            </a:r>
            <a:r>
              <a:rPr lang="en-US" sz="2700" dirty="0" err="1">
                <a:latin typeface="Berlin Sans FB" panose="020E0602020502020306" pitchFamily="34" charset="0"/>
              </a:rPr>
              <a:t>Bimson</a:t>
            </a:r>
            <a:r>
              <a:rPr lang="en-US" sz="2700" dirty="0">
                <a:latin typeface="Berlin Sans FB" panose="020E0602020502020306" pitchFamily="34" charset="0"/>
              </a:rPr>
              <a:t> and K. A. Kitchen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09561"/>
            <a:ext cx="22860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02" y="1089304"/>
            <a:ext cx="2212471" cy="276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11" y="4038937"/>
            <a:ext cx="1803141" cy="2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1" y="4038937"/>
            <a:ext cx="1828800" cy="272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229" y="4030351"/>
            <a:ext cx="1851338" cy="273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391" y="3982844"/>
            <a:ext cx="1928091" cy="28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711" y="1273217"/>
            <a:ext cx="1838325"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hudon\Desktop\the minimalis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6672" y="1295400"/>
            <a:ext cx="1824463" cy="248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a:latin typeface="Matura MT Script Capitals" panose="03020802060602070202" pitchFamily="66" charset="0"/>
              </a:rPr>
              <a:t>The Patriarchs and their Historical Context</a:t>
            </a:r>
          </a:p>
        </p:txBody>
      </p:sp>
      <p:sp>
        <p:nvSpPr>
          <p:cNvPr id="3" name="Content Placeholder 2"/>
          <p:cNvSpPr>
            <a:spLocks noGrp="1"/>
          </p:cNvSpPr>
          <p:nvPr>
            <p:ph idx="1"/>
          </p:nvPr>
        </p:nvSpPr>
        <p:spPr>
          <a:xfrm>
            <a:off x="228600" y="685800"/>
            <a:ext cx="8686800" cy="6096000"/>
          </a:xfrm>
        </p:spPr>
        <p:txBody>
          <a:bodyPr>
            <a:normAutofit fontScale="55000" lnSpcReduction="20000"/>
          </a:bodyPr>
          <a:lstStyle/>
          <a:p>
            <a:r>
              <a:rPr lang="en-US" dirty="0">
                <a:latin typeface="Berlin Sans FB" panose="020E0602020502020306" pitchFamily="34" charset="0"/>
              </a:rPr>
              <a:t>God spoke to Abraham in Ur, a city located in what is now southern Iraq, telling him to leave his family, his occupation, his friends and go!  -Go to a land God would show him in order to become a great nation there with descendants more numerous than he could count.  Why?  Well, from his seed (think back to Genesis 3), God promised to bless all of the families of the Earth.  You see, Abraham’s family, the Jewish people, were chosen to carry the seed of the Messiah, from Whom would come forth salvation and deliverance from sin and reconciliation with God, which was lost in the Garden of Eden.  Abraham obeyed God and, despite some setbacks, remained faithful and God kept His promise as well.</a:t>
            </a:r>
          </a:p>
          <a:p>
            <a:r>
              <a:rPr lang="en-US" dirty="0">
                <a:latin typeface="Berlin Sans FB" panose="020E0602020502020306" pitchFamily="34" charset="0"/>
              </a:rPr>
              <a:t>Genesis 12-50 presents an action packed narrative depicting the history of Abraham, his family and his descendants, but does outside evidence confirm their existence?  Yes and No!</a:t>
            </a:r>
          </a:p>
          <a:p>
            <a:r>
              <a:rPr lang="en-US" dirty="0">
                <a:latin typeface="Berlin Sans FB" panose="020E0602020502020306" pitchFamily="34" charset="0"/>
              </a:rPr>
              <a:t>Scholars debate whether the Patriarchs fit into the final century of the Early Bronze Age (2100-2000 BC) or some part of the following period, the Middle Bronze Age (2000-1550 BC).  That’s an incredibly long period of time!</a:t>
            </a:r>
          </a:p>
          <a:p>
            <a:r>
              <a:rPr lang="en-US" dirty="0">
                <a:latin typeface="Berlin Sans FB" panose="020E0602020502020306" pitchFamily="34" charset="0"/>
              </a:rPr>
              <a:t>Surprisingly little specific information is presented in Genesis to help us.  Cities, towns and sites are mentioned, the four kings from the east that attacked the five cities of the plain are named (Genesis 14:1-9), but are unattested in other sources.  Semites are mentioned in Egyptian records, but not specifically Jacob and his family (see below).  There are tantalizing clues from various sources, such as seals bearing the name Jacob (see slide below) and an Israelite fort named after Abram that is mentioned in Egyptian records and a Philistine king with a Semitic name, Abimelech.  </a:t>
            </a:r>
          </a:p>
          <a:p>
            <a:r>
              <a:rPr lang="en-US" dirty="0">
                <a:latin typeface="Berlin Sans FB" panose="020E0602020502020306" pitchFamily="34" charset="0"/>
              </a:rPr>
              <a:t>The lack of outside information is not at all surprising.  We are reading the history of a single family, not a dynasty of kings (not yet anyway!).  Yet what we know of the cultural and historical setting of the first half of the second millennium BC seems to fit the Genesis account quite well.</a:t>
            </a:r>
          </a:p>
        </p:txBody>
      </p:sp>
    </p:spTree>
    <p:extLst>
      <p:ext uri="{BB962C8B-B14F-4D97-AF65-F5344CB8AC3E}">
        <p14:creationId xmlns:p14="http://schemas.microsoft.com/office/powerpoint/2010/main" val="160618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a:latin typeface="Berlin Sans FB" panose="020E0602020502020306" pitchFamily="34" charset="0"/>
              </a:rPr>
              <a:t>Placing the Patriarchs in Their </a:t>
            </a:r>
            <a:br>
              <a:rPr lang="en-US" dirty="0">
                <a:latin typeface="Berlin Sans FB" panose="020E0602020502020306" pitchFamily="34" charset="0"/>
              </a:rPr>
            </a:br>
            <a:r>
              <a:rPr lang="en-US" dirty="0">
                <a:latin typeface="Berlin Sans FB" panose="020E0602020502020306" pitchFamily="34" charset="0"/>
              </a:rPr>
              <a:t>Proper Historical Context</a:t>
            </a:r>
          </a:p>
        </p:txBody>
      </p:sp>
      <p:sp>
        <p:nvSpPr>
          <p:cNvPr id="3" name="Content Placeholder 2"/>
          <p:cNvSpPr>
            <a:spLocks noGrp="1"/>
          </p:cNvSpPr>
          <p:nvPr>
            <p:ph idx="1"/>
          </p:nvPr>
        </p:nvSpPr>
        <p:spPr>
          <a:xfrm>
            <a:off x="76200" y="1143000"/>
            <a:ext cx="8991600" cy="5638800"/>
          </a:xfrm>
        </p:spPr>
        <p:txBody>
          <a:bodyPr>
            <a:normAutofit fontScale="62500" lnSpcReduction="20000"/>
          </a:bodyPr>
          <a:lstStyle/>
          <a:p>
            <a:r>
              <a:rPr lang="en-US" dirty="0">
                <a:latin typeface="Berlin Sans FB" panose="020E0602020502020306" pitchFamily="34" charset="0"/>
              </a:rPr>
              <a:t>Hints from the Biblical Texts:</a:t>
            </a:r>
          </a:p>
          <a:p>
            <a:r>
              <a:rPr lang="en-US" dirty="0">
                <a:latin typeface="Berlin Sans FB" panose="020E0602020502020306" pitchFamily="34" charset="0"/>
              </a:rPr>
              <a:t>The Canaan that Abraham knew</a:t>
            </a:r>
          </a:p>
          <a:p>
            <a:r>
              <a:rPr lang="en-US" dirty="0">
                <a:latin typeface="Berlin Sans FB" panose="020E0602020502020306" pitchFamily="34" charset="0"/>
              </a:rPr>
              <a:t>The Cities of the Plain and the names of the kings at war (Genesis 14) from Elam, Mesopotamia and southern Anatolia</a:t>
            </a:r>
          </a:p>
          <a:p>
            <a:r>
              <a:rPr lang="en-US" sz="1700" dirty="0">
                <a:latin typeface="Berlin Sans FB" panose="020E0602020502020306" pitchFamily="34" charset="0"/>
              </a:rPr>
              <a:t>In the days of </a:t>
            </a:r>
            <a:r>
              <a:rPr lang="en-US" sz="1700" dirty="0" err="1">
                <a:latin typeface="Berlin Sans FB" panose="020E0602020502020306" pitchFamily="34" charset="0"/>
              </a:rPr>
              <a:t>Amraphel</a:t>
            </a:r>
            <a:r>
              <a:rPr lang="en-US" sz="1700" dirty="0">
                <a:latin typeface="Berlin Sans FB" panose="020E0602020502020306" pitchFamily="34" charset="0"/>
              </a:rPr>
              <a:t> king of Shinar, Arioch king of </a:t>
            </a:r>
            <a:r>
              <a:rPr lang="en-US" sz="1700" dirty="0" err="1">
                <a:latin typeface="Berlin Sans FB" panose="020E0602020502020306" pitchFamily="34" charset="0"/>
              </a:rPr>
              <a:t>Ellasar</a:t>
            </a:r>
            <a:r>
              <a:rPr lang="en-US" sz="1700" dirty="0">
                <a:latin typeface="Berlin Sans FB" panose="020E0602020502020306" pitchFamily="34" charset="0"/>
              </a:rPr>
              <a:t>, </a:t>
            </a:r>
            <a:r>
              <a:rPr lang="en-US" sz="1700" dirty="0" err="1">
                <a:latin typeface="Berlin Sans FB" panose="020E0602020502020306" pitchFamily="34" charset="0"/>
              </a:rPr>
              <a:t>Chedorlaomer</a:t>
            </a:r>
            <a:r>
              <a:rPr lang="en-US" sz="1700" dirty="0">
                <a:latin typeface="Berlin Sans FB" panose="020E0602020502020306" pitchFamily="34" charset="0"/>
              </a:rPr>
              <a:t> king of Elam, and Tidal king of </a:t>
            </a:r>
            <a:r>
              <a:rPr lang="en-US" sz="1700" dirty="0" err="1">
                <a:latin typeface="Berlin Sans FB" panose="020E0602020502020306" pitchFamily="34" charset="0"/>
              </a:rPr>
              <a:t>Goiim</a:t>
            </a:r>
            <a:r>
              <a:rPr lang="en-US" sz="1700" dirty="0">
                <a:latin typeface="Berlin Sans FB" panose="020E0602020502020306" pitchFamily="34" charset="0"/>
              </a:rPr>
              <a:t>, </a:t>
            </a:r>
            <a:r>
              <a:rPr lang="en-US" sz="1700" b="1" baseline="30000" dirty="0">
                <a:latin typeface="Berlin Sans FB" panose="020E0602020502020306" pitchFamily="34" charset="0"/>
              </a:rPr>
              <a:t>2 </a:t>
            </a:r>
            <a:r>
              <a:rPr lang="en-US" sz="1700" dirty="0">
                <a:latin typeface="Berlin Sans FB" panose="020E0602020502020306" pitchFamily="34" charset="0"/>
              </a:rPr>
              <a:t>these kings made war with </a:t>
            </a:r>
            <a:r>
              <a:rPr lang="en-US" sz="1700" dirty="0" err="1">
                <a:latin typeface="Berlin Sans FB" panose="020E0602020502020306" pitchFamily="34" charset="0"/>
              </a:rPr>
              <a:t>Bera</a:t>
            </a:r>
            <a:r>
              <a:rPr lang="en-US" sz="1700" dirty="0">
                <a:latin typeface="Berlin Sans FB" panose="020E0602020502020306" pitchFamily="34" charset="0"/>
              </a:rPr>
              <a:t> king of Sodom, </a:t>
            </a:r>
            <a:r>
              <a:rPr lang="en-US" sz="1700" dirty="0" err="1">
                <a:latin typeface="Berlin Sans FB" panose="020E0602020502020306" pitchFamily="34" charset="0"/>
              </a:rPr>
              <a:t>Birsha</a:t>
            </a:r>
            <a:r>
              <a:rPr lang="en-US" sz="1700" dirty="0">
                <a:latin typeface="Berlin Sans FB" panose="020E0602020502020306" pitchFamily="34" charset="0"/>
              </a:rPr>
              <a:t> king of Gomorrah, </a:t>
            </a:r>
            <a:r>
              <a:rPr lang="en-US" sz="1700" dirty="0" err="1">
                <a:latin typeface="Berlin Sans FB" panose="020E0602020502020306" pitchFamily="34" charset="0"/>
              </a:rPr>
              <a:t>Shinab</a:t>
            </a:r>
            <a:r>
              <a:rPr lang="en-US" sz="1700" dirty="0">
                <a:latin typeface="Berlin Sans FB" panose="020E0602020502020306" pitchFamily="34" charset="0"/>
              </a:rPr>
              <a:t> king of </a:t>
            </a:r>
            <a:r>
              <a:rPr lang="en-US" sz="1700" dirty="0" err="1">
                <a:latin typeface="Berlin Sans FB" panose="020E0602020502020306" pitchFamily="34" charset="0"/>
              </a:rPr>
              <a:t>Admah</a:t>
            </a:r>
            <a:r>
              <a:rPr lang="en-US" sz="1700" dirty="0">
                <a:latin typeface="Berlin Sans FB" panose="020E0602020502020306" pitchFamily="34" charset="0"/>
              </a:rPr>
              <a:t>, </a:t>
            </a:r>
            <a:r>
              <a:rPr lang="en-US" sz="1700" dirty="0" err="1">
                <a:latin typeface="Berlin Sans FB" panose="020E0602020502020306" pitchFamily="34" charset="0"/>
              </a:rPr>
              <a:t>Shemeber</a:t>
            </a:r>
            <a:r>
              <a:rPr lang="en-US" sz="1700" dirty="0">
                <a:latin typeface="Berlin Sans FB" panose="020E0602020502020306" pitchFamily="34" charset="0"/>
              </a:rPr>
              <a:t> king of </a:t>
            </a:r>
            <a:r>
              <a:rPr lang="en-US" sz="1700" dirty="0" err="1">
                <a:latin typeface="Berlin Sans FB" panose="020E0602020502020306" pitchFamily="34" charset="0"/>
              </a:rPr>
              <a:t>Zeboiim</a:t>
            </a:r>
            <a:r>
              <a:rPr lang="en-US" sz="1700" dirty="0">
                <a:latin typeface="Berlin Sans FB" panose="020E0602020502020306" pitchFamily="34" charset="0"/>
              </a:rPr>
              <a:t>, and the king of Bela (that is, </a:t>
            </a:r>
            <a:r>
              <a:rPr lang="en-US" sz="1700" dirty="0" err="1">
                <a:latin typeface="Berlin Sans FB" panose="020E0602020502020306" pitchFamily="34" charset="0"/>
              </a:rPr>
              <a:t>Zoar</a:t>
            </a:r>
            <a:r>
              <a:rPr lang="en-US" sz="1700" dirty="0">
                <a:latin typeface="Berlin Sans FB" panose="020E0602020502020306" pitchFamily="34" charset="0"/>
              </a:rPr>
              <a:t>). </a:t>
            </a:r>
            <a:r>
              <a:rPr lang="en-US" sz="1700" b="1" baseline="30000" dirty="0">
                <a:latin typeface="Berlin Sans FB" panose="020E0602020502020306" pitchFamily="34" charset="0"/>
              </a:rPr>
              <a:t>3 </a:t>
            </a:r>
            <a:r>
              <a:rPr lang="en-US" sz="1700" dirty="0">
                <a:latin typeface="Berlin Sans FB" panose="020E0602020502020306" pitchFamily="34" charset="0"/>
              </a:rPr>
              <a:t>And all these joined forces in the Valley of </a:t>
            </a:r>
            <a:r>
              <a:rPr lang="en-US" sz="1700" dirty="0" err="1">
                <a:latin typeface="Berlin Sans FB" panose="020E0602020502020306" pitchFamily="34" charset="0"/>
              </a:rPr>
              <a:t>Siddim</a:t>
            </a:r>
            <a:r>
              <a:rPr lang="en-US" sz="1700" dirty="0">
                <a:latin typeface="Berlin Sans FB" panose="020E0602020502020306" pitchFamily="34" charset="0"/>
              </a:rPr>
              <a:t> (that is, the Salt Sea). </a:t>
            </a:r>
            <a:r>
              <a:rPr lang="en-US" sz="1700" b="1" baseline="30000" dirty="0">
                <a:latin typeface="Berlin Sans FB" panose="020E0602020502020306" pitchFamily="34" charset="0"/>
              </a:rPr>
              <a:t>4 </a:t>
            </a:r>
            <a:r>
              <a:rPr lang="en-US" sz="1700" dirty="0">
                <a:latin typeface="Berlin Sans FB" panose="020E0602020502020306" pitchFamily="34" charset="0"/>
              </a:rPr>
              <a:t>Twelve years they had served </a:t>
            </a:r>
            <a:r>
              <a:rPr lang="en-US" sz="1700" dirty="0" err="1">
                <a:latin typeface="Berlin Sans FB" panose="020E0602020502020306" pitchFamily="34" charset="0"/>
              </a:rPr>
              <a:t>Chedorlaomer</a:t>
            </a:r>
            <a:r>
              <a:rPr lang="en-US" sz="1700" dirty="0">
                <a:latin typeface="Berlin Sans FB" panose="020E0602020502020306" pitchFamily="34" charset="0"/>
              </a:rPr>
              <a:t>, but in the thirteenth year they rebelled. </a:t>
            </a:r>
            <a:r>
              <a:rPr lang="en-US" sz="1700" b="1" baseline="30000" dirty="0">
                <a:latin typeface="Berlin Sans FB" panose="020E0602020502020306" pitchFamily="34" charset="0"/>
              </a:rPr>
              <a:t>5 </a:t>
            </a:r>
            <a:r>
              <a:rPr lang="en-US" sz="1700" dirty="0">
                <a:latin typeface="Berlin Sans FB" panose="020E0602020502020306" pitchFamily="34" charset="0"/>
              </a:rPr>
              <a:t>In the fourteenth year </a:t>
            </a:r>
            <a:r>
              <a:rPr lang="en-US" sz="1700" dirty="0" err="1">
                <a:latin typeface="Berlin Sans FB" panose="020E0602020502020306" pitchFamily="34" charset="0"/>
              </a:rPr>
              <a:t>Chedorlaomer</a:t>
            </a:r>
            <a:r>
              <a:rPr lang="en-US" sz="1700" dirty="0">
                <a:latin typeface="Berlin Sans FB" panose="020E0602020502020306" pitchFamily="34" charset="0"/>
              </a:rPr>
              <a:t> and the kings who were with him came and defeated the Rephaim in </a:t>
            </a:r>
            <a:r>
              <a:rPr lang="en-US" sz="1700" dirty="0" err="1">
                <a:latin typeface="Berlin Sans FB" panose="020E0602020502020306" pitchFamily="34" charset="0"/>
              </a:rPr>
              <a:t>Ashteroth-karnaim</a:t>
            </a:r>
            <a:r>
              <a:rPr lang="en-US" sz="1700" dirty="0">
                <a:latin typeface="Berlin Sans FB" panose="020E0602020502020306" pitchFamily="34" charset="0"/>
              </a:rPr>
              <a:t>, the </a:t>
            </a:r>
            <a:r>
              <a:rPr lang="en-US" sz="1700" dirty="0" err="1">
                <a:latin typeface="Berlin Sans FB" panose="020E0602020502020306" pitchFamily="34" charset="0"/>
              </a:rPr>
              <a:t>Zuzim</a:t>
            </a:r>
            <a:r>
              <a:rPr lang="en-US" sz="1700" dirty="0">
                <a:latin typeface="Berlin Sans FB" panose="020E0602020502020306" pitchFamily="34" charset="0"/>
              </a:rPr>
              <a:t> in Ham, the </a:t>
            </a:r>
            <a:r>
              <a:rPr lang="en-US" sz="1700" dirty="0" err="1">
                <a:latin typeface="Berlin Sans FB" panose="020E0602020502020306" pitchFamily="34" charset="0"/>
              </a:rPr>
              <a:t>Emim</a:t>
            </a:r>
            <a:r>
              <a:rPr lang="en-US" sz="1700" dirty="0">
                <a:latin typeface="Berlin Sans FB" panose="020E0602020502020306" pitchFamily="34" charset="0"/>
              </a:rPr>
              <a:t> in </a:t>
            </a:r>
            <a:r>
              <a:rPr lang="en-US" sz="1700" dirty="0" err="1">
                <a:latin typeface="Berlin Sans FB" panose="020E0602020502020306" pitchFamily="34" charset="0"/>
              </a:rPr>
              <a:t>Shaveh-kiriathaim</a:t>
            </a:r>
            <a:r>
              <a:rPr lang="en-US" sz="1700" dirty="0">
                <a:latin typeface="Berlin Sans FB" panose="020E0602020502020306" pitchFamily="34" charset="0"/>
              </a:rPr>
              <a:t>, </a:t>
            </a:r>
            <a:r>
              <a:rPr lang="en-US" sz="1700" b="1" baseline="30000" dirty="0">
                <a:latin typeface="Berlin Sans FB" panose="020E0602020502020306" pitchFamily="34" charset="0"/>
              </a:rPr>
              <a:t>6 </a:t>
            </a:r>
            <a:r>
              <a:rPr lang="en-US" sz="1700" dirty="0">
                <a:latin typeface="Berlin Sans FB" panose="020E0602020502020306" pitchFamily="34" charset="0"/>
              </a:rPr>
              <a:t>and the </a:t>
            </a:r>
            <a:r>
              <a:rPr lang="en-US" sz="1700" dirty="0" err="1">
                <a:latin typeface="Berlin Sans FB" panose="020E0602020502020306" pitchFamily="34" charset="0"/>
              </a:rPr>
              <a:t>Horites</a:t>
            </a:r>
            <a:r>
              <a:rPr lang="en-US" sz="1700" dirty="0">
                <a:latin typeface="Berlin Sans FB" panose="020E0602020502020306" pitchFamily="34" charset="0"/>
              </a:rPr>
              <a:t> in their hill country of </a:t>
            </a:r>
            <a:r>
              <a:rPr lang="en-US" sz="1700" dirty="0" err="1">
                <a:latin typeface="Berlin Sans FB" panose="020E0602020502020306" pitchFamily="34" charset="0"/>
              </a:rPr>
              <a:t>Seir</a:t>
            </a:r>
            <a:r>
              <a:rPr lang="en-US" sz="1700" dirty="0">
                <a:latin typeface="Berlin Sans FB" panose="020E0602020502020306" pitchFamily="34" charset="0"/>
              </a:rPr>
              <a:t> as far as El-</a:t>
            </a:r>
            <a:r>
              <a:rPr lang="en-US" sz="1700" dirty="0" err="1">
                <a:latin typeface="Berlin Sans FB" panose="020E0602020502020306" pitchFamily="34" charset="0"/>
              </a:rPr>
              <a:t>paran</a:t>
            </a:r>
            <a:r>
              <a:rPr lang="en-US" sz="1700" dirty="0">
                <a:latin typeface="Berlin Sans FB" panose="020E0602020502020306" pitchFamily="34" charset="0"/>
              </a:rPr>
              <a:t> on the border of the wilderness. </a:t>
            </a:r>
            <a:r>
              <a:rPr lang="en-US" sz="1700" b="1" baseline="30000" dirty="0">
                <a:latin typeface="Berlin Sans FB" panose="020E0602020502020306" pitchFamily="34" charset="0"/>
              </a:rPr>
              <a:t>7 </a:t>
            </a:r>
            <a:r>
              <a:rPr lang="en-US" sz="1700" dirty="0">
                <a:latin typeface="Berlin Sans FB" panose="020E0602020502020306" pitchFamily="34" charset="0"/>
              </a:rPr>
              <a:t>Then they turned back and came to </a:t>
            </a:r>
            <a:r>
              <a:rPr lang="en-US" sz="1700" dirty="0" err="1">
                <a:latin typeface="Berlin Sans FB" panose="020E0602020502020306" pitchFamily="34" charset="0"/>
              </a:rPr>
              <a:t>En-mishpat</a:t>
            </a:r>
            <a:r>
              <a:rPr lang="en-US" sz="1700" dirty="0">
                <a:latin typeface="Berlin Sans FB" panose="020E0602020502020306" pitchFamily="34" charset="0"/>
              </a:rPr>
              <a:t> (that is, Kadesh) and defeated all the country of the Amalekites, and also the Amorites who were dwelling in </a:t>
            </a:r>
            <a:r>
              <a:rPr lang="en-US" sz="1700" dirty="0" err="1">
                <a:latin typeface="Berlin Sans FB" panose="020E0602020502020306" pitchFamily="34" charset="0"/>
              </a:rPr>
              <a:t>Hazazon-tamar</a:t>
            </a:r>
            <a:r>
              <a:rPr lang="en-US" sz="1700" dirty="0">
                <a:latin typeface="Berlin Sans FB" panose="020E0602020502020306" pitchFamily="34" charset="0"/>
              </a:rPr>
              <a:t>.</a:t>
            </a:r>
          </a:p>
          <a:p>
            <a:r>
              <a:rPr lang="en-US" dirty="0">
                <a:latin typeface="Berlin Sans FB" panose="020E0602020502020306" pitchFamily="34" charset="0"/>
              </a:rPr>
              <a:t>Equating place names with known sites (Salem, Dan, Damascus, Moriah, </a:t>
            </a:r>
            <a:r>
              <a:rPr lang="en-US" dirty="0" err="1">
                <a:latin typeface="Berlin Sans FB" panose="020E0602020502020306" pitchFamily="34" charset="0"/>
              </a:rPr>
              <a:t>Shaveh</a:t>
            </a:r>
            <a:r>
              <a:rPr lang="en-US" dirty="0">
                <a:latin typeface="Berlin Sans FB" panose="020E0602020502020306" pitchFamily="34" charset="0"/>
              </a:rPr>
              <a:t>, Beer Sheba, </a:t>
            </a:r>
            <a:r>
              <a:rPr lang="en-US" dirty="0" err="1">
                <a:latin typeface="Berlin Sans FB" panose="020E0602020502020306" pitchFamily="34" charset="0"/>
              </a:rPr>
              <a:t>etc</a:t>
            </a:r>
            <a:r>
              <a:rPr lang="en-US" dirty="0">
                <a:latin typeface="Berlin Sans FB" panose="020E0602020502020306" pitchFamily="34" charset="0"/>
              </a:rPr>
              <a:t>)</a:t>
            </a:r>
          </a:p>
          <a:p>
            <a:r>
              <a:rPr lang="en-US" dirty="0">
                <a:latin typeface="Berlin Sans FB" panose="020E0602020502020306" pitchFamily="34" charset="0"/>
              </a:rPr>
              <a:t>Identifying Ethnic Groups (Amorites, Canaanites, Philistines, Hittites, </a:t>
            </a:r>
            <a:r>
              <a:rPr lang="en-US" dirty="0" err="1">
                <a:latin typeface="Berlin Sans FB" panose="020E0602020502020306" pitchFamily="34" charset="0"/>
              </a:rPr>
              <a:t>etc</a:t>
            </a:r>
            <a:r>
              <a:rPr lang="en-US" dirty="0">
                <a:latin typeface="Berlin Sans FB" panose="020E0602020502020306" pitchFamily="34" charset="0"/>
              </a:rPr>
              <a:t>)</a:t>
            </a:r>
          </a:p>
          <a:p>
            <a:r>
              <a:rPr lang="en-US" dirty="0">
                <a:latin typeface="Berlin Sans FB" panose="020E0602020502020306" pitchFamily="34" charset="0"/>
              </a:rPr>
              <a:t>Patriarchal customs (Sarah as a “sister”, Hagar’s role as surrogate mother, </a:t>
            </a:r>
            <a:r>
              <a:rPr lang="en-US" dirty="0" err="1">
                <a:latin typeface="Berlin Sans FB" panose="020E0602020502020306" pitchFamily="34" charset="0"/>
              </a:rPr>
              <a:t>etc</a:t>
            </a:r>
            <a:r>
              <a:rPr lang="en-US" dirty="0">
                <a:latin typeface="Berlin Sans FB" panose="020E0602020502020306" pitchFamily="34" charset="0"/>
              </a:rPr>
              <a:t>)</a:t>
            </a:r>
          </a:p>
          <a:p>
            <a:r>
              <a:rPr lang="en-US" dirty="0">
                <a:latin typeface="Berlin Sans FB" panose="020E0602020502020306" pitchFamily="34" charset="0"/>
              </a:rPr>
              <a:t>Identifying kings (pharaoh, Abimelech, Edomite king list </a:t>
            </a:r>
            <a:r>
              <a:rPr lang="en-US">
                <a:latin typeface="Berlin Sans FB" panose="020E0602020502020306" pitchFamily="34" charset="0"/>
              </a:rPr>
              <a:t>in Genesis 36:31, etc</a:t>
            </a:r>
            <a:r>
              <a:rPr lang="en-US" dirty="0">
                <a:latin typeface="Berlin Sans FB" panose="020E0602020502020306" pitchFamily="34" charset="0"/>
              </a:rPr>
              <a:t>)</a:t>
            </a:r>
          </a:p>
          <a:p>
            <a:r>
              <a:rPr lang="en-US" dirty="0">
                <a:latin typeface="Berlin Sans FB" panose="020E0602020502020306" pitchFamily="34" charset="0"/>
              </a:rPr>
              <a:t>Slave prices (Genesis 37:28): 20 silver shekels is consistent with the early second millennium BC.</a:t>
            </a:r>
          </a:p>
          <a:p>
            <a:r>
              <a:rPr lang="en-US" dirty="0">
                <a:latin typeface="Berlin Sans FB" panose="020E0602020502020306" pitchFamily="34" charset="0"/>
              </a:rPr>
              <a:t>Treaties and Covenants</a:t>
            </a:r>
          </a:p>
          <a:p>
            <a:r>
              <a:rPr lang="en-US" dirty="0">
                <a:latin typeface="Berlin Sans FB" panose="020E0602020502020306" pitchFamily="34" charset="0"/>
              </a:rPr>
              <a:t>Epigraphic material (Fort Abram, Jacob seal)</a:t>
            </a:r>
          </a:p>
          <a:p>
            <a:endParaRPr lang="en-US" dirty="0"/>
          </a:p>
        </p:txBody>
      </p:sp>
    </p:spTree>
    <p:extLst>
      <p:ext uri="{BB962C8B-B14F-4D97-AF65-F5344CB8AC3E}">
        <p14:creationId xmlns:p14="http://schemas.microsoft.com/office/powerpoint/2010/main" val="423023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sz="3200" dirty="0">
                <a:latin typeface="Matura MT Script Capitals" panose="03020802060602070202" pitchFamily="66" charset="0"/>
              </a:rPr>
              <a:t>Ebla and Biblical History:  Hopes and Disappointments</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341" y="838200"/>
            <a:ext cx="4112976" cy="27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52400" y="838200"/>
            <a:ext cx="4648200" cy="3028893"/>
          </a:xfrm>
        </p:spPr>
        <p:txBody>
          <a:bodyPr>
            <a:noAutofit/>
          </a:bodyPr>
          <a:lstStyle/>
          <a:p>
            <a:pPr marL="0" indent="0">
              <a:buNone/>
            </a:pPr>
            <a:r>
              <a:rPr lang="en-US" sz="1600" dirty="0">
                <a:latin typeface="Berlin Sans FB" panose="020E0602020502020306" pitchFamily="34" charset="0"/>
              </a:rPr>
              <a:t>Tell </a:t>
            </a:r>
            <a:r>
              <a:rPr lang="en-US" sz="1600" dirty="0" err="1">
                <a:latin typeface="Berlin Sans FB" panose="020E0602020502020306" pitchFamily="34" charset="0"/>
              </a:rPr>
              <a:t>Mardikh</a:t>
            </a:r>
            <a:r>
              <a:rPr lang="en-US" sz="1600" dirty="0">
                <a:latin typeface="Berlin Sans FB" panose="020E0602020502020306" pitchFamily="34" charset="0"/>
              </a:rPr>
              <a:t> near Aleppo revealed a trading empire lasting from ca. 3100-1600 B.C. and a palace archive containing 20,000 tablets. </a:t>
            </a:r>
            <a:r>
              <a:rPr lang="en-US" sz="1600" b="1" dirty="0">
                <a:latin typeface="Berlin Sans FB" panose="020E0602020502020306" pitchFamily="34" charset="0"/>
              </a:rPr>
              <a:t>Giovanni </a:t>
            </a:r>
            <a:r>
              <a:rPr lang="en-US" sz="1600" b="1" dirty="0" err="1">
                <a:latin typeface="Berlin Sans FB" panose="020E0602020502020306" pitchFamily="34" charset="0"/>
              </a:rPr>
              <a:t>Pettinato</a:t>
            </a:r>
            <a:r>
              <a:rPr lang="en-US" sz="1600" dirty="0">
                <a:latin typeface="Berlin Sans FB" panose="020E0602020502020306" pitchFamily="34" charset="0"/>
              </a:rPr>
              <a:t> and others claimed that these tablets, written in </a:t>
            </a:r>
            <a:r>
              <a:rPr lang="en-US" sz="1600" dirty="0" err="1">
                <a:latin typeface="Berlin Sans FB" panose="020E0602020502020306" pitchFamily="34" charset="0"/>
              </a:rPr>
              <a:t>Eblaite</a:t>
            </a:r>
            <a:r>
              <a:rPr lang="en-US" sz="1600" dirty="0">
                <a:latin typeface="Berlin Sans FB" panose="020E0602020502020306" pitchFamily="34" charset="0"/>
              </a:rPr>
              <a:t> cuneiform, contained references to YHWH, Jerusalem, Sodom,  Gomorrah, </a:t>
            </a:r>
            <a:r>
              <a:rPr lang="en-US" sz="1600" dirty="0" err="1">
                <a:latin typeface="Berlin Sans FB" panose="020E0602020502020306" pitchFamily="34" charset="0"/>
              </a:rPr>
              <a:t>Zoar</a:t>
            </a:r>
            <a:r>
              <a:rPr lang="en-US" sz="1600" dirty="0">
                <a:latin typeface="Berlin Sans FB" panose="020E0602020502020306" pitchFamily="34" charset="0"/>
              </a:rPr>
              <a:t> and the Patriarchs.  The director of the excavation, </a:t>
            </a:r>
            <a:r>
              <a:rPr lang="en-US" sz="1600" b="1" dirty="0">
                <a:latin typeface="Berlin Sans FB" panose="020E0602020502020306" pitchFamily="34" charset="0"/>
              </a:rPr>
              <a:t>Paolo </a:t>
            </a:r>
            <a:r>
              <a:rPr lang="en-US" sz="1600" b="1" dirty="0" err="1">
                <a:latin typeface="Berlin Sans FB" panose="020E0602020502020306" pitchFamily="34" charset="0"/>
              </a:rPr>
              <a:t>Matthiae</a:t>
            </a:r>
            <a:r>
              <a:rPr lang="en-US" sz="1600" b="1" dirty="0">
                <a:latin typeface="Berlin Sans FB" panose="020E0602020502020306" pitchFamily="34" charset="0"/>
              </a:rPr>
              <a:t> </a:t>
            </a:r>
            <a:r>
              <a:rPr lang="en-US" sz="1600" dirty="0">
                <a:latin typeface="Berlin Sans FB" panose="020E0602020502020306" pitchFamily="34" charset="0"/>
              </a:rPr>
              <a:t>and others disputed the claims.  The Syrian government got involved as well.  The claims were found to be unsubstantiated.  However, interest in re-dating the Patriarchs to the Early Bronze Age was seriously considered.</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341" y="3634509"/>
            <a:ext cx="4085175"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b="12442"/>
          <a:stretch/>
        </p:blipFill>
        <p:spPr bwMode="auto">
          <a:xfrm>
            <a:off x="76200" y="3869170"/>
            <a:ext cx="4657725" cy="283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6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noAutofit/>
          </a:bodyPr>
          <a:lstStyle/>
          <a:p>
            <a:r>
              <a:rPr lang="en-US" sz="3600" dirty="0">
                <a:latin typeface="Matura MT Script Capitals" panose="03020802060602070202" pitchFamily="66" charset="0"/>
              </a:rPr>
              <a:t>Salem, Moriah and the Vale of </a:t>
            </a:r>
            <a:r>
              <a:rPr lang="en-US" sz="3600" dirty="0" err="1">
                <a:latin typeface="Matura MT Script Capitals" panose="03020802060602070202" pitchFamily="66" charset="0"/>
              </a:rPr>
              <a:t>Shaveh</a:t>
            </a:r>
            <a:r>
              <a:rPr lang="en-US" sz="3600" dirty="0">
                <a:latin typeface="Matura MT Script Capitals" panose="03020802060602070202" pitchFamily="66" charset="0"/>
              </a:rPr>
              <a:t>:</a:t>
            </a:r>
            <a:br>
              <a:rPr lang="en-US" sz="3600" dirty="0">
                <a:latin typeface="Matura MT Script Capitals" panose="03020802060602070202" pitchFamily="66" charset="0"/>
              </a:rPr>
            </a:br>
            <a:r>
              <a:rPr lang="en-US" sz="3600" dirty="0">
                <a:latin typeface="Matura MT Script Capitals" panose="03020802060602070202" pitchFamily="66" charset="0"/>
              </a:rPr>
              <a:t>Early References to Jerusalem</a:t>
            </a:r>
          </a:p>
        </p:txBody>
      </p:sp>
      <p:sp>
        <p:nvSpPr>
          <p:cNvPr id="3" name="Content Placeholder 2"/>
          <p:cNvSpPr>
            <a:spLocks noGrp="1"/>
          </p:cNvSpPr>
          <p:nvPr>
            <p:ph idx="1"/>
          </p:nvPr>
        </p:nvSpPr>
        <p:spPr>
          <a:xfrm>
            <a:off x="76200" y="1130500"/>
            <a:ext cx="5410200" cy="3289101"/>
          </a:xfrm>
        </p:spPr>
        <p:txBody>
          <a:bodyPr>
            <a:noAutofit/>
          </a:bodyPr>
          <a:lstStyle/>
          <a:p>
            <a:pPr marL="0" indent="0">
              <a:buNone/>
            </a:pPr>
            <a:r>
              <a:rPr lang="en-US" sz="1600" dirty="0">
                <a:latin typeface="Berlin Sans FB" panose="020E0602020502020306" pitchFamily="34" charset="0"/>
              </a:rPr>
              <a:t>Excavations in the </a:t>
            </a:r>
            <a:r>
              <a:rPr lang="en-US" sz="1600" u="sng" dirty="0">
                <a:latin typeface="Berlin Sans FB" panose="020E0602020502020306" pitchFamily="34" charset="0"/>
              </a:rPr>
              <a:t>Rephaim Valley</a:t>
            </a:r>
            <a:r>
              <a:rPr lang="en-US" sz="1600" dirty="0">
                <a:latin typeface="Berlin Sans FB" panose="020E0602020502020306" pitchFamily="34" charset="0"/>
              </a:rPr>
              <a:t> and the City of David have uncovered settlements from both the Early and Middle Bronze Ages.  The upper Rephaim Valley (the modern </a:t>
            </a:r>
            <a:r>
              <a:rPr lang="en-US" sz="1600" dirty="0" err="1">
                <a:latin typeface="Berlin Sans FB" panose="020E0602020502020306" pitchFamily="34" charset="0"/>
              </a:rPr>
              <a:t>Bekaa</a:t>
            </a:r>
            <a:r>
              <a:rPr lang="en-US" sz="1600" dirty="0">
                <a:latin typeface="Berlin Sans FB" panose="020E0602020502020306" pitchFamily="34" charset="0"/>
              </a:rPr>
              <a:t> Neighborhood of west Jerusalem) or the </a:t>
            </a:r>
            <a:r>
              <a:rPr lang="en-US" sz="1600" dirty="0" err="1">
                <a:latin typeface="Berlin Sans FB" panose="020E0602020502020306" pitchFamily="34" charset="0"/>
              </a:rPr>
              <a:t>Kidron</a:t>
            </a:r>
            <a:r>
              <a:rPr lang="en-US" sz="1600" dirty="0">
                <a:latin typeface="Berlin Sans FB" panose="020E0602020502020306" pitchFamily="34" charset="0"/>
              </a:rPr>
              <a:t> Valley may be synonymous with the </a:t>
            </a:r>
            <a:r>
              <a:rPr lang="en-US" sz="1600" u="sng" dirty="0">
                <a:latin typeface="Berlin Sans FB" panose="020E0602020502020306" pitchFamily="34" charset="0"/>
              </a:rPr>
              <a:t>Vale of </a:t>
            </a:r>
            <a:r>
              <a:rPr lang="en-US" sz="1600" u="sng" dirty="0" err="1">
                <a:latin typeface="Berlin Sans FB" panose="020E0602020502020306" pitchFamily="34" charset="0"/>
              </a:rPr>
              <a:t>Shaveh</a:t>
            </a:r>
            <a:r>
              <a:rPr lang="en-US" sz="1600" dirty="0">
                <a:latin typeface="Berlin Sans FB" panose="020E0602020502020306" pitchFamily="34" charset="0"/>
              </a:rPr>
              <a:t> in Genesis 14.  </a:t>
            </a:r>
            <a:r>
              <a:rPr lang="en-US" sz="1600" dirty="0" err="1">
                <a:latin typeface="Berlin Sans FB" panose="020E0602020502020306" pitchFamily="34" charset="0"/>
              </a:rPr>
              <a:t>Adoni</a:t>
            </a:r>
            <a:r>
              <a:rPr lang="en-US" sz="1600" dirty="0">
                <a:latin typeface="Berlin Sans FB" panose="020E0602020502020306" pitchFamily="34" charset="0"/>
              </a:rPr>
              <a:t> </a:t>
            </a:r>
            <a:r>
              <a:rPr lang="en-US" sz="1600" dirty="0" err="1">
                <a:latin typeface="Berlin Sans FB" panose="020E0602020502020306" pitchFamily="34" charset="0"/>
              </a:rPr>
              <a:t>Zedek</a:t>
            </a:r>
            <a:r>
              <a:rPr lang="en-US" sz="1600" dirty="0">
                <a:latin typeface="Berlin Sans FB" panose="020E0602020502020306" pitchFamily="34" charset="0"/>
              </a:rPr>
              <a:t>, a Jebusite king of Jerusalem in Joshua 10:1-3, may also preserve a dynastic name “</a:t>
            </a:r>
            <a:r>
              <a:rPr lang="en-US" sz="1600" dirty="0" err="1">
                <a:latin typeface="Berlin Sans FB" panose="020E0602020502020306" pitchFamily="34" charset="0"/>
              </a:rPr>
              <a:t>Zedek</a:t>
            </a:r>
            <a:r>
              <a:rPr lang="en-US" sz="1600" dirty="0">
                <a:latin typeface="Berlin Sans FB" panose="020E0602020502020306" pitchFamily="34" charset="0"/>
              </a:rPr>
              <a:t>” going back to Melchizedek.  The houses at the right are from this period at Arad, in the Negeb.  Note the bench that lines the outer wall.  The earliest known reference to Jerusalem outside of the Bible is from </a:t>
            </a:r>
            <a:r>
              <a:rPr lang="en-US" sz="1600" u="sng" dirty="0">
                <a:latin typeface="Berlin Sans FB" panose="020E0602020502020306" pitchFamily="34" charset="0"/>
              </a:rPr>
              <a:t>The Execration Texts</a:t>
            </a:r>
            <a:r>
              <a:rPr lang="en-US" sz="1600" dirty="0">
                <a:latin typeface="Berlin Sans FB" panose="020E0602020502020306" pitchFamily="34" charset="0"/>
              </a:rPr>
              <a:t>, which have the names of cities and rulers, including “</a:t>
            </a:r>
            <a:r>
              <a:rPr lang="en-US" sz="1600" dirty="0" err="1">
                <a:latin typeface="Berlin Sans FB" panose="020E0602020502020306" pitchFamily="34" charset="0"/>
              </a:rPr>
              <a:t>rushalimum</a:t>
            </a:r>
            <a:r>
              <a:rPr lang="en-US" sz="1600" dirty="0">
                <a:latin typeface="Berlin Sans FB" panose="020E0602020502020306" pitchFamily="34" charset="0"/>
              </a:rPr>
              <a:t>” deemed enemies of Egypt written on bowls and figurines, then smashed during a ritual.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30500"/>
            <a:ext cx="3464922" cy="259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07"/>
          <a:stretch/>
        </p:blipFill>
        <p:spPr bwMode="auto">
          <a:xfrm>
            <a:off x="5562600" y="3821158"/>
            <a:ext cx="3464922" cy="288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359389"/>
            <a:ext cx="1082964" cy="235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4419601"/>
            <a:ext cx="276446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86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Matura MT Script Capitals" panose="03020802060602070202" pitchFamily="66" charset="0"/>
              </a:rPr>
              <a:t>Abraham and Sarah in Egypt</a:t>
            </a:r>
          </a:p>
        </p:txBody>
      </p:sp>
      <p:sp>
        <p:nvSpPr>
          <p:cNvPr id="3" name="Content Placeholder 2"/>
          <p:cNvSpPr>
            <a:spLocks noGrp="1"/>
          </p:cNvSpPr>
          <p:nvPr>
            <p:ph idx="1"/>
          </p:nvPr>
        </p:nvSpPr>
        <p:spPr>
          <a:xfrm>
            <a:off x="457200" y="838201"/>
            <a:ext cx="8229600" cy="2057399"/>
          </a:xfrm>
        </p:spPr>
        <p:txBody>
          <a:bodyPr>
            <a:normAutofit fontScale="62500" lnSpcReduction="20000"/>
          </a:bodyPr>
          <a:lstStyle/>
          <a:p>
            <a:pPr marL="0" indent="0">
              <a:buNone/>
            </a:pPr>
            <a:r>
              <a:rPr lang="en-US" dirty="0">
                <a:latin typeface="Berlin Sans FB" panose="020E0602020502020306" pitchFamily="34" charset="0"/>
              </a:rPr>
              <a:t>A famine in Canaan forced Abraham to journey to Egypt to trade for food (Genesis 12).  A beautifully preserved wall mural discovered in a tomb of an Egyptian official at </a:t>
            </a:r>
            <a:r>
              <a:rPr lang="en-US" dirty="0" err="1">
                <a:latin typeface="Berlin Sans FB" panose="020E0602020502020306" pitchFamily="34" charset="0"/>
              </a:rPr>
              <a:t>Beni</a:t>
            </a:r>
            <a:r>
              <a:rPr lang="en-US" dirty="0">
                <a:latin typeface="Berlin Sans FB" panose="020E0602020502020306" pitchFamily="34" charset="0"/>
              </a:rPr>
              <a:t> Hasan depicts a group of lighter skinned Semites arriving in Egypt to trade.  Notice the different hair styles, beards and colorful coats!  Dating roughly from the time of Abraham (the Egyptian Middle Kingdom, which dates from 21</a:t>
            </a:r>
            <a:r>
              <a:rPr lang="en-US" baseline="30000" dirty="0">
                <a:latin typeface="Berlin Sans FB" panose="020E0602020502020306" pitchFamily="34" charset="0"/>
              </a:rPr>
              <a:t>st</a:t>
            </a:r>
            <a:r>
              <a:rPr lang="en-US" dirty="0">
                <a:latin typeface="Berlin Sans FB" panose="020E0602020502020306" pitchFamily="34" charset="0"/>
              </a:rPr>
              <a:t> -17</a:t>
            </a:r>
            <a:r>
              <a:rPr lang="en-US" baseline="30000" dirty="0">
                <a:latin typeface="Berlin Sans FB" panose="020E0602020502020306" pitchFamily="34" charset="0"/>
              </a:rPr>
              <a:t>th</a:t>
            </a:r>
            <a:r>
              <a:rPr lang="en-US" dirty="0">
                <a:latin typeface="Berlin Sans FB" panose="020E0602020502020306" pitchFamily="34" charset="0"/>
              </a:rPr>
              <a:t> century BC), the </a:t>
            </a:r>
            <a:r>
              <a:rPr lang="en-US" dirty="0" err="1">
                <a:latin typeface="Berlin Sans FB" panose="020E0602020502020306" pitchFamily="34" charset="0"/>
              </a:rPr>
              <a:t>Beni</a:t>
            </a:r>
            <a:r>
              <a:rPr lang="en-US" dirty="0">
                <a:latin typeface="Berlin Sans FB" panose="020E0602020502020306" pitchFamily="34" charset="0"/>
              </a:rPr>
              <a:t> Hasan mural is our best contemporary portrait of what the Patriarchs looked like.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19400"/>
            <a:ext cx="6172201" cy="39421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697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2100</Words>
  <Application>Microsoft Office PowerPoint</Application>
  <PresentationFormat>On-screen Show (4:3)</PresentationFormat>
  <Paragraphs>47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Berlin Sans FB</vt:lpstr>
      <vt:lpstr>Calibri</vt:lpstr>
      <vt:lpstr>Matura MT Script Capitals</vt:lpstr>
      <vt:lpstr>Office Theme</vt:lpstr>
      <vt:lpstr>The Patriarchs and Archaeology</vt:lpstr>
      <vt:lpstr>The World of the Patriarchs</vt:lpstr>
      <vt:lpstr>Abraham’s Journey From Ur to the Land of Canaan and Egypt (Genesis 12)</vt:lpstr>
      <vt:lpstr>Debate on the Historicity of the Patriarchs John J. Bimson and K. A. Kitchen</vt:lpstr>
      <vt:lpstr>The Patriarchs and their Historical Context</vt:lpstr>
      <vt:lpstr>Placing the Patriarchs in Their  Proper Historical Context</vt:lpstr>
      <vt:lpstr>Ebla and Biblical History:  Hopes and Disappointments</vt:lpstr>
      <vt:lpstr>Salem, Moriah and the Vale of Shaveh: Early References to Jerusalem</vt:lpstr>
      <vt:lpstr>Abraham and Sarah in Egypt</vt:lpstr>
      <vt:lpstr>       Abraham and Melchizedek Genesis 14:17-24 mentions a somewhat strange meeting between Abraham, the king of Sodom and Melchizedek, king of Salem (Jerusalem) and priest of “God Most High.”  The Hebrew meaning of Melchizedek is “king-priest” so a play on words is evident here.  Melchizedek blesses Abraham, who in turn gave a tithe.  Who was Melchizedek?  Many scholars believe him to be an appearance of the pre-incarnate Christ on the basis of other references to him in the Bible. The Valley of Shaveh, which denotes a smooth plain, is believed to be just outside the city of Jerusalem, possibly in the Rephaim Valley shown below or the King’s Valley, where Solomon had his Royal Gardens.  This brief  meeting between God and Abraham in a well watered and lush plain both reflects Eden before the fall and looks forward to the birth of Christ, His atonement for our sins and our reconciliation with God.</vt:lpstr>
      <vt:lpstr>Sodom and Gomorrah </vt:lpstr>
      <vt:lpstr>   The Akedah The binding of Isaac (Genesis 22) The monument to the left is for the Canaanite god Molech at Carthage, to whom children were regularly sacrificed by being thrown into a fire alive at a place called Tophet.  Was Abraham’s God demanding the same thing? </vt:lpstr>
      <vt:lpstr>The Place:  The Land of Moriah (calledYahweh Yireh; in spoken English, the name is Jehovah Jirah)</vt:lpstr>
      <vt:lpstr>The Sons of Jacob:  The Twelve Tribes of Israel The twelve tribes of Israel, depicted on stained glass windows (on the left), by Marc Chagall, are on display at the Hadassah Medical Center, En Karem, Jersusalem </vt:lpstr>
      <vt:lpstr>The Biblical Narrative of Joseph  Genesis 37-50</vt:lpstr>
      <vt:lpstr>Evidence of Joseph in Egypt?</vt:lpstr>
      <vt:lpstr>Judah and Tamar (Genesis 38) An interesting interlude to the account of Joseph is the story of Judah and Tamar, which documents the failure of Judah in fulfilling his duty as a father in law and Tamar’s ingenious way of procuring this obligation from him, including taking his identity and revealing his immorality and hypocrisy.  To his credit, Judah accepts all blame and repents.</vt:lpstr>
      <vt:lpstr>Biblical Avaris (Tell el-Daba) Excavations at the Egyptian Hyksos Capital in the rich Delta region of Egypt, possibly from the time of Joseph</vt:lpstr>
      <vt:lpstr>    The Land of Goshen in Egypt The Nile Delta, known as the Land of Goshen was the Breadbasket of Egypt and Pharaoh gave this rich land to Jacob and his family.  Here the nation of Israel was born.  The satellite photo on the right depicts Goshen’s fertility and abundant water.  The men on the left are sitting on the feet of Rameses II, who made his capital here and may have been the pharaoh of the Exodus.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Pentateuch</dc:title>
  <dc:creator>Hudon, Jeffrey</dc:creator>
  <cp:lastModifiedBy>Jeff Hudon</cp:lastModifiedBy>
  <cp:revision>123</cp:revision>
  <dcterms:created xsi:type="dcterms:W3CDTF">2013-01-29T15:55:45Z</dcterms:created>
  <dcterms:modified xsi:type="dcterms:W3CDTF">2023-08-15T19:11:30Z</dcterms:modified>
</cp:coreProperties>
</file>