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2" r:id="rId2"/>
    <p:sldId id="281" r:id="rId3"/>
    <p:sldId id="259" r:id="rId4"/>
    <p:sldId id="272" r:id="rId5"/>
    <p:sldId id="273" r:id="rId6"/>
    <p:sldId id="271" r:id="rId7"/>
    <p:sldId id="274" r:id="rId8"/>
    <p:sldId id="268" r:id="rId9"/>
    <p:sldId id="266" r:id="rId10"/>
    <p:sldId id="267" r:id="rId11"/>
    <p:sldId id="283" r:id="rId12"/>
    <p:sldId id="285" r:id="rId13"/>
    <p:sldId id="284" r:id="rId14"/>
    <p:sldId id="269" r:id="rId15"/>
    <p:sldId id="25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6" autoAdjust="0"/>
    <p:restoredTop sz="93561" autoAdjust="0"/>
  </p:normalViewPr>
  <p:slideViewPr>
    <p:cSldViewPr snapToGrid="0">
      <p:cViewPr varScale="1">
        <p:scale>
          <a:sx n="113" d="100"/>
          <a:sy n="113" d="100"/>
        </p:scale>
        <p:origin x="510"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7DFB0-6495-4D61-8C2D-B05FC473F2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68E791-6FA9-4F29-87FB-DC58D4C0E6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B8004F-A4FF-4447-808F-9E5589C9A82A}"/>
              </a:ext>
            </a:extLst>
          </p:cNvPr>
          <p:cNvSpPr>
            <a:spLocks noGrp="1"/>
          </p:cNvSpPr>
          <p:nvPr>
            <p:ph type="dt" sz="half" idx="10"/>
          </p:nvPr>
        </p:nvSpPr>
        <p:spPr/>
        <p:txBody>
          <a:bodyPr/>
          <a:lstStyle/>
          <a:p>
            <a:fld id="{B1C95431-BA82-4EB9-BDCF-3BFDB2738D76}" type="datetimeFigureOut">
              <a:rPr lang="en-US" smtClean="0"/>
              <a:t>8/20/2023</a:t>
            </a:fld>
            <a:endParaRPr lang="en-US"/>
          </a:p>
        </p:txBody>
      </p:sp>
      <p:sp>
        <p:nvSpPr>
          <p:cNvPr id="5" name="Footer Placeholder 4">
            <a:extLst>
              <a:ext uri="{FF2B5EF4-FFF2-40B4-BE49-F238E27FC236}">
                <a16:creationId xmlns:a16="http://schemas.microsoft.com/office/drawing/2014/main" id="{ECB19021-5100-4F91-A022-EA82153399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9FB079-93A2-4CD8-BD07-7B5BB9E6635D}"/>
              </a:ext>
            </a:extLst>
          </p:cNvPr>
          <p:cNvSpPr>
            <a:spLocks noGrp="1"/>
          </p:cNvSpPr>
          <p:nvPr>
            <p:ph type="sldNum" sz="quarter" idx="12"/>
          </p:nvPr>
        </p:nvSpPr>
        <p:spPr/>
        <p:txBody>
          <a:bodyPr/>
          <a:lstStyle/>
          <a:p>
            <a:fld id="{40041987-ED99-4405-AD72-AB5BDCEEBD73}" type="slidenum">
              <a:rPr lang="en-US" smtClean="0"/>
              <a:t>‹#›</a:t>
            </a:fld>
            <a:endParaRPr lang="en-US"/>
          </a:p>
        </p:txBody>
      </p:sp>
    </p:spTree>
    <p:extLst>
      <p:ext uri="{BB962C8B-B14F-4D97-AF65-F5344CB8AC3E}">
        <p14:creationId xmlns:p14="http://schemas.microsoft.com/office/powerpoint/2010/main" val="3537900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4B8A4-09FE-46D8-84E9-83B3EA8D1F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482AA1-F1A1-46F5-861C-14A8B53B1D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80DADA-9026-4DB1-ADA0-548C5D78520B}"/>
              </a:ext>
            </a:extLst>
          </p:cNvPr>
          <p:cNvSpPr>
            <a:spLocks noGrp="1"/>
          </p:cNvSpPr>
          <p:nvPr>
            <p:ph type="dt" sz="half" idx="10"/>
          </p:nvPr>
        </p:nvSpPr>
        <p:spPr/>
        <p:txBody>
          <a:bodyPr/>
          <a:lstStyle/>
          <a:p>
            <a:fld id="{B1C95431-BA82-4EB9-BDCF-3BFDB2738D76}" type="datetimeFigureOut">
              <a:rPr lang="en-US" smtClean="0"/>
              <a:t>8/20/2023</a:t>
            </a:fld>
            <a:endParaRPr lang="en-US"/>
          </a:p>
        </p:txBody>
      </p:sp>
      <p:sp>
        <p:nvSpPr>
          <p:cNvPr id="5" name="Footer Placeholder 4">
            <a:extLst>
              <a:ext uri="{FF2B5EF4-FFF2-40B4-BE49-F238E27FC236}">
                <a16:creationId xmlns:a16="http://schemas.microsoft.com/office/drawing/2014/main" id="{D8212CDF-0E13-47E5-BFEA-2AE5F19664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E1CD69-C220-4121-92E3-50B24FE8675A}"/>
              </a:ext>
            </a:extLst>
          </p:cNvPr>
          <p:cNvSpPr>
            <a:spLocks noGrp="1"/>
          </p:cNvSpPr>
          <p:nvPr>
            <p:ph type="sldNum" sz="quarter" idx="12"/>
          </p:nvPr>
        </p:nvSpPr>
        <p:spPr/>
        <p:txBody>
          <a:bodyPr/>
          <a:lstStyle/>
          <a:p>
            <a:fld id="{40041987-ED99-4405-AD72-AB5BDCEEBD73}" type="slidenum">
              <a:rPr lang="en-US" smtClean="0"/>
              <a:t>‹#›</a:t>
            </a:fld>
            <a:endParaRPr lang="en-US"/>
          </a:p>
        </p:txBody>
      </p:sp>
    </p:spTree>
    <p:extLst>
      <p:ext uri="{BB962C8B-B14F-4D97-AF65-F5344CB8AC3E}">
        <p14:creationId xmlns:p14="http://schemas.microsoft.com/office/powerpoint/2010/main" val="843753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7D1D9C-8C02-4B72-8046-C81579FAD0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34F72E-C8AE-497C-A220-9338E0677E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1047DF-0835-467A-AE2A-FBE3372588E2}"/>
              </a:ext>
            </a:extLst>
          </p:cNvPr>
          <p:cNvSpPr>
            <a:spLocks noGrp="1"/>
          </p:cNvSpPr>
          <p:nvPr>
            <p:ph type="dt" sz="half" idx="10"/>
          </p:nvPr>
        </p:nvSpPr>
        <p:spPr/>
        <p:txBody>
          <a:bodyPr/>
          <a:lstStyle/>
          <a:p>
            <a:fld id="{B1C95431-BA82-4EB9-BDCF-3BFDB2738D76}" type="datetimeFigureOut">
              <a:rPr lang="en-US" smtClean="0"/>
              <a:t>8/20/2023</a:t>
            </a:fld>
            <a:endParaRPr lang="en-US"/>
          </a:p>
        </p:txBody>
      </p:sp>
      <p:sp>
        <p:nvSpPr>
          <p:cNvPr id="5" name="Footer Placeholder 4">
            <a:extLst>
              <a:ext uri="{FF2B5EF4-FFF2-40B4-BE49-F238E27FC236}">
                <a16:creationId xmlns:a16="http://schemas.microsoft.com/office/drawing/2014/main" id="{1DFBD72B-F6AA-450B-9532-1E51FD41E4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5F2E78-BE13-4579-9634-5B6998805BA6}"/>
              </a:ext>
            </a:extLst>
          </p:cNvPr>
          <p:cNvSpPr>
            <a:spLocks noGrp="1"/>
          </p:cNvSpPr>
          <p:nvPr>
            <p:ph type="sldNum" sz="quarter" idx="12"/>
          </p:nvPr>
        </p:nvSpPr>
        <p:spPr/>
        <p:txBody>
          <a:bodyPr/>
          <a:lstStyle/>
          <a:p>
            <a:fld id="{40041987-ED99-4405-AD72-AB5BDCEEBD73}" type="slidenum">
              <a:rPr lang="en-US" smtClean="0"/>
              <a:t>‹#›</a:t>
            </a:fld>
            <a:endParaRPr lang="en-US"/>
          </a:p>
        </p:txBody>
      </p:sp>
    </p:spTree>
    <p:extLst>
      <p:ext uri="{BB962C8B-B14F-4D97-AF65-F5344CB8AC3E}">
        <p14:creationId xmlns:p14="http://schemas.microsoft.com/office/powerpoint/2010/main" val="1230743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E993C-6BE2-4581-9555-926545B341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C78218-2B63-4C9C-9900-C5E4BAFD7F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79FA90-A3BC-4AE3-AC6C-B10EE696D65B}"/>
              </a:ext>
            </a:extLst>
          </p:cNvPr>
          <p:cNvSpPr>
            <a:spLocks noGrp="1"/>
          </p:cNvSpPr>
          <p:nvPr>
            <p:ph type="dt" sz="half" idx="10"/>
          </p:nvPr>
        </p:nvSpPr>
        <p:spPr/>
        <p:txBody>
          <a:bodyPr/>
          <a:lstStyle/>
          <a:p>
            <a:fld id="{B1C95431-BA82-4EB9-BDCF-3BFDB2738D76}" type="datetimeFigureOut">
              <a:rPr lang="en-US" smtClean="0"/>
              <a:t>8/20/2023</a:t>
            </a:fld>
            <a:endParaRPr lang="en-US"/>
          </a:p>
        </p:txBody>
      </p:sp>
      <p:sp>
        <p:nvSpPr>
          <p:cNvPr id="5" name="Footer Placeholder 4">
            <a:extLst>
              <a:ext uri="{FF2B5EF4-FFF2-40B4-BE49-F238E27FC236}">
                <a16:creationId xmlns:a16="http://schemas.microsoft.com/office/drawing/2014/main" id="{E74DD078-B770-4318-B100-B1F27AFE0B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3918F6-35EB-4B0F-82F6-4FF671F8F3C7}"/>
              </a:ext>
            </a:extLst>
          </p:cNvPr>
          <p:cNvSpPr>
            <a:spLocks noGrp="1"/>
          </p:cNvSpPr>
          <p:nvPr>
            <p:ph type="sldNum" sz="quarter" idx="12"/>
          </p:nvPr>
        </p:nvSpPr>
        <p:spPr/>
        <p:txBody>
          <a:bodyPr/>
          <a:lstStyle/>
          <a:p>
            <a:fld id="{40041987-ED99-4405-AD72-AB5BDCEEBD73}" type="slidenum">
              <a:rPr lang="en-US" smtClean="0"/>
              <a:t>‹#›</a:t>
            </a:fld>
            <a:endParaRPr lang="en-US"/>
          </a:p>
        </p:txBody>
      </p:sp>
    </p:spTree>
    <p:extLst>
      <p:ext uri="{BB962C8B-B14F-4D97-AF65-F5344CB8AC3E}">
        <p14:creationId xmlns:p14="http://schemas.microsoft.com/office/powerpoint/2010/main" val="106781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E4722-B5B8-4254-AAD8-1B9EA014DA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9EE12E-B56B-4FE7-84E9-6B716E8557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B9B504-1AAE-41BF-B125-D1A277061B24}"/>
              </a:ext>
            </a:extLst>
          </p:cNvPr>
          <p:cNvSpPr>
            <a:spLocks noGrp="1"/>
          </p:cNvSpPr>
          <p:nvPr>
            <p:ph type="dt" sz="half" idx="10"/>
          </p:nvPr>
        </p:nvSpPr>
        <p:spPr/>
        <p:txBody>
          <a:bodyPr/>
          <a:lstStyle/>
          <a:p>
            <a:fld id="{B1C95431-BA82-4EB9-BDCF-3BFDB2738D76}" type="datetimeFigureOut">
              <a:rPr lang="en-US" smtClean="0"/>
              <a:t>8/20/2023</a:t>
            </a:fld>
            <a:endParaRPr lang="en-US"/>
          </a:p>
        </p:txBody>
      </p:sp>
      <p:sp>
        <p:nvSpPr>
          <p:cNvPr id="5" name="Footer Placeholder 4">
            <a:extLst>
              <a:ext uri="{FF2B5EF4-FFF2-40B4-BE49-F238E27FC236}">
                <a16:creationId xmlns:a16="http://schemas.microsoft.com/office/drawing/2014/main" id="{EC713F5A-94F3-4C52-8521-F80461373C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76B1C-C077-4B08-82BA-225DADE7A8EA}"/>
              </a:ext>
            </a:extLst>
          </p:cNvPr>
          <p:cNvSpPr>
            <a:spLocks noGrp="1"/>
          </p:cNvSpPr>
          <p:nvPr>
            <p:ph type="sldNum" sz="quarter" idx="12"/>
          </p:nvPr>
        </p:nvSpPr>
        <p:spPr/>
        <p:txBody>
          <a:bodyPr/>
          <a:lstStyle/>
          <a:p>
            <a:fld id="{40041987-ED99-4405-AD72-AB5BDCEEBD73}" type="slidenum">
              <a:rPr lang="en-US" smtClean="0"/>
              <a:t>‹#›</a:t>
            </a:fld>
            <a:endParaRPr lang="en-US"/>
          </a:p>
        </p:txBody>
      </p:sp>
    </p:spTree>
    <p:extLst>
      <p:ext uri="{BB962C8B-B14F-4D97-AF65-F5344CB8AC3E}">
        <p14:creationId xmlns:p14="http://schemas.microsoft.com/office/powerpoint/2010/main" val="3571213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EB64A-826C-48E0-8668-639EC67F39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FB0882-1F34-4736-A8D0-F9F01B5C1E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A8ADDE-AE54-4FFD-A085-FC20DE0FD5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332C6E-910D-49E2-988D-09AAA921D6D0}"/>
              </a:ext>
            </a:extLst>
          </p:cNvPr>
          <p:cNvSpPr>
            <a:spLocks noGrp="1"/>
          </p:cNvSpPr>
          <p:nvPr>
            <p:ph type="dt" sz="half" idx="10"/>
          </p:nvPr>
        </p:nvSpPr>
        <p:spPr/>
        <p:txBody>
          <a:bodyPr/>
          <a:lstStyle/>
          <a:p>
            <a:fld id="{B1C95431-BA82-4EB9-BDCF-3BFDB2738D76}" type="datetimeFigureOut">
              <a:rPr lang="en-US" smtClean="0"/>
              <a:t>8/20/2023</a:t>
            </a:fld>
            <a:endParaRPr lang="en-US"/>
          </a:p>
        </p:txBody>
      </p:sp>
      <p:sp>
        <p:nvSpPr>
          <p:cNvPr id="6" name="Footer Placeholder 5">
            <a:extLst>
              <a:ext uri="{FF2B5EF4-FFF2-40B4-BE49-F238E27FC236}">
                <a16:creationId xmlns:a16="http://schemas.microsoft.com/office/drawing/2014/main" id="{CCAF310D-E2B4-47ED-9E9C-5AE924615D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F7CE7B-9A3A-4501-A353-CD847E18CDAD}"/>
              </a:ext>
            </a:extLst>
          </p:cNvPr>
          <p:cNvSpPr>
            <a:spLocks noGrp="1"/>
          </p:cNvSpPr>
          <p:nvPr>
            <p:ph type="sldNum" sz="quarter" idx="12"/>
          </p:nvPr>
        </p:nvSpPr>
        <p:spPr/>
        <p:txBody>
          <a:bodyPr/>
          <a:lstStyle/>
          <a:p>
            <a:fld id="{40041987-ED99-4405-AD72-AB5BDCEEBD73}" type="slidenum">
              <a:rPr lang="en-US" smtClean="0"/>
              <a:t>‹#›</a:t>
            </a:fld>
            <a:endParaRPr lang="en-US"/>
          </a:p>
        </p:txBody>
      </p:sp>
    </p:spTree>
    <p:extLst>
      <p:ext uri="{BB962C8B-B14F-4D97-AF65-F5344CB8AC3E}">
        <p14:creationId xmlns:p14="http://schemas.microsoft.com/office/powerpoint/2010/main" val="2534069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42B9F-2450-4974-90E8-8441D3D16A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46389A-CB65-4B29-9C7E-E44595B5FE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47FB3D-FD3C-44EB-B1C4-A1F6B9DE4E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5C77C0-DC33-4A8F-BA07-23A263348A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7F9B32-C852-46D5-BC74-0791C58B7A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6278F8-7730-45B4-97F0-7475D1E14B8A}"/>
              </a:ext>
            </a:extLst>
          </p:cNvPr>
          <p:cNvSpPr>
            <a:spLocks noGrp="1"/>
          </p:cNvSpPr>
          <p:nvPr>
            <p:ph type="dt" sz="half" idx="10"/>
          </p:nvPr>
        </p:nvSpPr>
        <p:spPr/>
        <p:txBody>
          <a:bodyPr/>
          <a:lstStyle/>
          <a:p>
            <a:fld id="{B1C95431-BA82-4EB9-BDCF-3BFDB2738D76}" type="datetimeFigureOut">
              <a:rPr lang="en-US" smtClean="0"/>
              <a:t>8/20/2023</a:t>
            </a:fld>
            <a:endParaRPr lang="en-US"/>
          </a:p>
        </p:txBody>
      </p:sp>
      <p:sp>
        <p:nvSpPr>
          <p:cNvPr id="8" name="Footer Placeholder 7">
            <a:extLst>
              <a:ext uri="{FF2B5EF4-FFF2-40B4-BE49-F238E27FC236}">
                <a16:creationId xmlns:a16="http://schemas.microsoft.com/office/drawing/2014/main" id="{41F9033C-BD7F-46A4-821E-28BF4C2E94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E151F5-58ED-4CBF-A3DC-F2B9683FD61E}"/>
              </a:ext>
            </a:extLst>
          </p:cNvPr>
          <p:cNvSpPr>
            <a:spLocks noGrp="1"/>
          </p:cNvSpPr>
          <p:nvPr>
            <p:ph type="sldNum" sz="quarter" idx="12"/>
          </p:nvPr>
        </p:nvSpPr>
        <p:spPr/>
        <p:txBody>
          <a:bodyPr/>
          <a:lstStyle/>
          <a:p>
            <a:fld id="{40041987-ED99-4405-AD72-AB5BDCEEBD73}" type="slidenum">
              <a:rPr lang="en-US" smtClean="0"/>
              <a:t>‹#›</a:t>
            </a:fld>
            <a:endParaRPr lang="en-US"/>
          </a:p>
        </p:txBody>
      </p:sp>
    </p:spTree>
    <p:extLst>
      <p:ext uri="{BB962C8B-B14F-4D97-AF65-F5344CB8AC3E}">
        <p14:creationId xmlns:p14="http://schemas.microsoft.com/office/powerpoint/2010/main" val="772044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1BF3D-541E-4981-B86F-A5E7E38B1C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D3717B-3CE8-4443-8080-766874EDC258}"/>
              </a:ext>
            </a:extLst>
          </p:cNvPr>
          <p:cNvSpPr>
            <a:spLocks noGrp="1"/>
          </p:cNvSpPr>
          <p:nvPr>
            <p:ph type="dt" sz="half" idx="10"/>
          </p:nvPr>
        </p:nvSpPr>
        <p:spPr/>
        <p:txBody>
          <a:bodyPr/>
          <a:lstStyle/>
          <a:p>
            <a:fld id="{B1C95431-BA82-4EB9-BDCF-3BFDB2738D76}" type="datetimeFigureOut">
              <a:rPr lang="en-US" smtClean="0"/>
              <a:t>8/20/2023</a:t>
            </a:fld>
            <a:endParaRPr lang="en-US"/>
          </a:p>
        </p:txBody>
      </p:sp>
      <p:sp>
        <p:nvSpPr>
          <p:cNvPr id="4" name="Footer Placeholder 3">
            <a:extLst>
              <a:ext uri="{FF2B5EF4-FFF2-40B4-BE49-F238E27FC236}">
                <a16:creationId xmlns:a16="http://schemas.microsoft.com/office/drawing/2014/main" id="{D078F4FE-ACE4-4241-9291-C1E85B0990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19937-2A81-4222-AACD-EAB6B807872E}"/>
              </a:ext>
            </a:extLst>
          </p:cNvPr>
          <p:cNvSpPr>
            <a:spLocks noGrp="1"/>
          </p:cNvSpPr>
          <p:nvPr>
            <p:ph type="sldNum" sz="quarter" idx="12"/>
          </p:nvPr>
        </p:nvSpPr>
        <p:spPr/>
        <p:txBody>
          <a:bodyPr/>
          <a:lstStyle/>
          <a:p>
            <a:fld id="{40041987-ED99-4405-AD72-AB5BDCEEBD73}" type="slidenum">
              <a:rPr lang="en-US" smtClean="0"/>
              <a:t>‹#›</a:t>
            </a:fld>
            <a:endParaRPr lang="en-US"/>
          </a:p>
        </p:txBody>
      </p:sp>
    </p:spTree>
    <p:extLst>
      <p:ext uri="{BB962C8B-B14F-4D97-AF65-F5344CB8AC3E}">
        <p14:creationId xmlns:p14="http://schemas.microsoft.com/office/powerpoint/2010/main" val="4057148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C00905-78BD-4DBE-B68D-F52F99D3AAB4}"/>
              </a:ext>
            </a:extLst>
          </p:cNvPr>
          <p:cNvSpPr>
            <a:spLocks noGrp="1"/>
          </p:cNvSpPr>
          <p:nvPr>
            <p:ph type="dt" sz="half" idx="10"/>
          </p:nvPr>
        </p:nvSpPr>
        <p:spPr/>
        <p:txBody>
          <a:bodyPr/>
          <a:lstStyle/>
          <a:p>
            <a:fld id="{B1C95431-BA82-4EB9-BDCF-3BFDB2738D76}" type="datetimeFigureOut">
              <a:rPr lang="en-US" smtClean="0"/>
              <a:t>8/20/2023</a:t>
            </a:fld>
            <a:endParaRPr lang="en-US"/>
          </a:p>
        </p:txBody>
      </p:sp>
      <p:sp>
        <p:nvSpPr>
          <p:cNvPr id="3" name="Footer Placeholder 2">
            <a:extLst>
              <a:ext uri="{FF2B5EF4-FFF2-40B4-BE49-F238E27FC236}">
                <a16:creationId xmlns:a16="http://schemas.microsoft.com/office/drawing/2014/main" id="{768B9C05-3BFA-4AF8-892F-9EBB4627FA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2AD5D4-F03B-4B0D-AAF8-43AA2EC7885C}"/>
              </a:ext>
            </a:extLst>
          </p:cNvPr>
          <p:cNvSpPr>
            <a:spLocks noGrp="1"/>
          </p:cNvSpPr>
          <p:nvPr>
            <p:ph type="sldNum" sz="quarter" idx="12"/>
          </p:nvPr>
        </p:nvSpPr>
        <p:spPr/>
        <p:txBody>
          <a:bodyPr/>
          <a:lstStyle/>
          <a:p>
            <a:fld id="{40041987-ED99-4405-AD72-AB5BDCEEBD73}" type="slidenum">
              <a:rPr lang="en-US" smtClean="0"/>
              <a:t>‹#›</a:t>
            </a:fld>
            <a:endParaRPr lang="en-US"/>
          </a:p>
        </p:txBody>
      </p:sp>
    </p:spTree>
    <p:extLst>
      <p:ext uri="{BB962C8B-B14F-4D97-AF65-F5344CB8AC3E}">
        <p14:creationId xmlns:p14="http://schemas.microsoft.com/office/powerpoint/2010/main" val="848983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2602A-AF74-4B7B-B633-6701A776C9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C9A329-0A21-4409-A402-DC0C69E2F2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58C272-9B4B-41EC-A955-2415AF52E8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D2464F-C18F-41BD-9DB9-5D54669133A7}"/>
              </a:ext>
            </a:extLst>
          </p:cNvPr>
          <p:cNvSpPr>
            <a:spLocks noGrp="1"/>
          </p:cNvSpPr>
          <p:nvPr>
            <p:ph type="dt" sz="half" idx="10"/>
          </p:nvPr>
        </p:nvSpPr>
        <p:spPr/>
        <p:txBody>
          <a:bodyPr/>
          <a:lstStyle/>
          <a:p>
            <a:fld id="{B1C95431-BA82-4EB9-BDCF-3BFDB2738D76}" type="datetimeFigureOut">
              <a:rPr lang="en-US" smtClean="0"/>
              <a:t>8/20/2023</a:t>
            </a:fld>
            <a:endParaRPr lang="en-US"/>
          </a:p>
        </p:txBody>
      </p:sp>
      <p:sp>
        <p:nvSpPr>
          <p:cNvPr id="6" name="Footer Placeholder 5">
            <a:extLst>
              <a:ext uri="{FF2B5EF4-FFF2-40B4-BE49-F238E27FC236}">
                <a16:creationId xmlns:a16="http://schemas.microsoft.com/office/drawing/2014/main" id="{712066A8-BC16-4B66-9861-F78B642408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791051-732A-47CF-9871-F77C725E5422}"/>
              </a:ext>
            </a:extLst>
          </p:cNvPr>
          <p:cNvSpPr>
            <a:spLocks noGrp="1"/>
          </p:cNvSpPr>
          <p:nvPr>
            <p:ph type="sldNum" sz="quarter" idx="12"/>
          </p:nvPr>
        </p:nvSpPr>
        <p:spPr/>
        <p:txBody>
          <a:bodyPr/>
          <a:lstStyle/>
          <a:p>
            <a:fld id="{40041987-ED99-4405-AD72-AB5BDCEEBD73}" type="slidenum">
              <a:rPr lang="en-US" smtClean="0"/>
              <a:t>‹#›</a:t>
            </a:fld>
            <a:endParaRPr lang="en-US"/>
          </a:p>
        </p:txBody>
      </p:sp>
    </p:spTree>
    <p:extLst>
      <p:ext uri="{BB962C8B-B14F-4D97-AF65-F5344CB8AC3E}">
        <p14:creationId xmlns:p14="http://schemas.microsoft.com/office/powerpoint/2010/main" val="3603365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2E47E-AE2D-4675-904F-C93AA7CA87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42946F-FCEA-45A0-9DF3-887849EDD6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675154-ABC0-4590-B95F-8D431969DB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E6229F-83F9-4D4E-B1D3-ED3148CBE809}"/>
              </a:ext>
            </a:extLst>
          </p:cNvPr>
          <p:cNvSpPr>
            <a:spLocks noGrp="1"/>
          </p:cNvSpPr>
          <p:nvPr>
            <p:ph type="dt" sz="half" idx="10"/>
          </p:nvPr>
        </p:nvSpPr>
        <p:spPr/>
        <p:txBody>
          <a:bodyPr/>
          <a:lstStyle/>
          <a:p>
            <a:fld id="{B1C95431-BA82-4EB9-BDCF-3BFDB2738D76}" type="datetimeFigureOut">
              <a:rPr lang="en-US" smtClean="0"/>
              <a:t>8/20/2023</a:t>
            </a:fld>
            <a:endParaRPr lang="en-US"/>
          </a:p>
        </p:txBody>
      </p:sp>
      <p:sp>
        <p:nvSpPr>
          <p:cNvPr id="6" name="Footer Placeholder 5">
            <a:extLst>
              <a:ext uri="{FF2B5EF4-FFF2-40B4-BE49-F238E27FC236}">
                <a16:creationId xmlns:a16="http://schemas.microsoft.com/office/drawing/2014/main" id="{D5137DA7-44A1-457A-89D4-90FC2D2173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85B583-41B3-4472-A33E-F2D74A766680}"/>
              </a:ext>
            </a:extLst>
          </p:cNvPr>
          <p:cNvSpPr>
            <a:spLocks noGrp="1"/>
          </p:cNvSpPr>
          <p:nvPr>
            <p:ph type="sldNum" sz="quarter" idx="12"/>
          </p:nvPr>
        </p:nvSpPr>
        <p:spPr/>
        <p:txBody>
          <a:bodyPr/>
          <a:lstStyle/>
          <a:p>
            <a:fld id="{40041987-ED99-4405-AD72-AB5BDCEEBD73}" type="slidenum">
              <a:rPr lang="en-US" smtClean="0"/>
              <a:t>‹#›</a:t>
            </a:fld>
            <a:endParaRPr lang="en-US"/>
          </a:p>
        </p:txBody>
      </p:sp>
    </p:spTree>
    <p:extLst>
      <p:ext uri="{BB962C8B-B14F-4D97-AF65-F5344CB8AC3E}">
        <p14:creationId xmlns:p14="http://schemas.microsoft.com/office/powerpoint/2010/main" val="551479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9C4E8-55BB-4D58-94BF-F6C7E26A9E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4C3347-4D2C-4786-B555-3D1759EE92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B2B299-343E-4944-8E56-BC27AF7E07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C95431-BA82-4EB9-BDCF-3BFDB2738D76}" type="datetimeFigureOut">
              <a:rPr lang="en-US" smtClean="0"/>
              <a:t>8/20/2023</a:t>
            </a:fld>
            <a:endParaRPr lang="en-US"/>
          </a:p>
        </p:txBody>
      </p:sp>
      <p:sp>
        <p:nvSpPr>
          <p:cNvPr id="5" name="Footer Placeholder 4">
            <a:extLst>
              <a:ext uri="{FF2B5EF4-FFF2-40B4-BE49-F238E27FC236}">
                <a16:creationId xmlns:a16="http://schemas.microsoft.com/office/drawing/2014/main" id="{E632B4F3-A10F-49E6-A503-028E2CB6F7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E9829C-41E8-4E45-8289-95FF6ECF43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041987-ED99-4405-AD72-AB5BDCEEBD73}" type="slidenum">
              <a:rPr lang="en-US" smtClean="0"/>
              <a:t>‹#›</a:t>
            </a:fld>
            <a:endParaRPr lang="en-US"/>
          </a:p>
        </p:txBody>
      </p:sp>
    </p:spTree>
    <p:extLst>
      <p:ext uri="{BB962C8B-B14F-4D97-AF65-F5344CB8AC3E}">
        <p14:creationId xmlns:p14="http://schemas.microsoft.com/office/powerpoint/2010/main" val="3122562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dannythedigger.com/bethel/"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biblewalks.com/beitel#Background"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jcic-heritage.jp/en/project/middle_east_palestine_201312/"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pitts.emory.edu/dia/bridge.cfm?ID=100236"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amazon.com/Khirbet-Nisya-Search-Biblical-1979-2002/dp/0974140503" TargetMode="External"/><Relationship Id="rId2" Type="http://schemas.openxmlformats.org/officeDocument/2006/relationships/hyperlink" Target="https://biblearchaeology.org/staffabr/4281-in-honor-of-dr-david-livingston"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brill.com/view/book/edcoll/9789004281547/B9789004281547_001.xml"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holyland-sites.blogspot.com/2013/08/tel-dan-sacred-precinct.html"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ritmeyer.com/product/image-library/buildings/temples/king-jeroboams-temple-2/"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jewishmiscellanies.com/2020/04/11/steimatzkys-palestine-guide-by-zev-vilnay-published-in-london-and-printed-in-palestine-1935-first-english-edition/" TargetMode="External"/><Relationship Id="rId7" Type="http://schemas.openxmlformats.org/officeDocument/2006/relationships/image" Target="../media/image12.png"/><Relationship Id="rId2" Type="http://schemas.openxmlformats.org/officeDocument/2006/relationships/hyperlink" Target="https://en.wikipedia.org/wiki/Zev_Vilnay" TargetMode="Externa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vilnay.kinneret.ac.il/" TargetMode="External"/><Relationship Id="rId4" Type="http://schemas.openxmlformats.org/officeDocument/2006/relationships/hyperlink" Target="https://www.amazon.com/Legends-Jerusalem-Zev-VILNAY/dp/B002BRYMGI"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en.wikipedia.org/wiki/Bethel" TargetMode="External"/><Relationship Id="rId2" Type="http://schemas.openxmlformats.org/officeDocument/2006/relationships/hyperlink" Target="https://dannythedigger.com/bethel/"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E832F-F046-471E-9FAC-99254B17EE35}"/>
              </a:ext>
            </a:extLst>
          </p:cNvPr>
          <p:cNvSpPr>
            <a:spLocks noGrp="1"/>
          </p:cNvSpPr>
          <p:nvPr>
            <p:ph type="title"/>
          </p:nvPr>
        </p:nvSpPr>
        <p:spPr>
          <a:xfrm>
            <a:off x="0" y="0"/>
            <a:ext cx="12191999" cy="812799"/>
          </a:xfrm>
        </p:spPr>
        <p:txBody>
          <a:bodyPr/>
          <a:lstStyle/>
          <a:p>
            <a:pPr algn="ctr"/>
            <a:r>
              <a:rPr lang="en-US" dirty="0">
                <a:latin typeface="Berlin Sans FB" panose="020E0602020502020306" pitchFamily="34" charset="0"/>
              </a:rPr>
              <a:t>Kelso’s Excavation Results from Bethel</a:t>
            </a:r>
          </a:p>
        </p:txBody>
      </p:sp>
      <p:sp>
        <p:nvSpPr>
          <p:cNvPr id="3" name="Content Placeholder 2">
            <a:extLst>
              <a:ext uri="{FF2B5EF4-FFF2-40B4-BE49-F238E27FC236}">
                <a16:creationId xmlns:a16="http://schemas.microsoft.com/office/drawing/2014/main" id="{73B475A3-0D0F-4566-A398-5D691B44732B}"/>
              </a:ext>
            </a:extLst>
          </p:cNvPr>
          <p:cNvSpPr>
            <a:spLocks noGrp="1"/>
          </p:cNvSpPr>
          <p:nvPr>
            <p:ph idx="1"/>
          </p:nvPr>
        </p:nvSpPr>
        <p:spPr>
          <a:xfrm>
            <a:off x="211667" y="736600"/>
            <a:ext cx="9237133" cy="5850467"/>
          </a:xfrm>
        </p:spPr>
        <p:txBody>
          <a:bodyPr>
            <a:normAutofit fontScale="92500" lnSpcReduction="20000"/>
          </a:bodyPr>
          <a:lstStyle/>
          <a:p>
            <a:r>
              <a:rPr lang="en-US" dirty="0">
                <a:latin typeface="Berlin Sans FB" panose="020E0602020502020306" pitchFamily="34" charset="0"/>
              </a:rPr>
              <a:t>Chalcolithic (4300-3300 BC) and Early Bronze Periods (3300-2000 BC):  Mixed sherds but apparently no clear stratigraphic levels</a:t>
            </a:r>
          </a:p>
          <a:p>
            <a:r>
              <a:rPr lang="en-US" dirty="0">
                <a:latin typeface="Berlin Sans FB" panose="020E0602020502020306" pitchFamily="34" charset="0"/>
              </a:rPr>
              <a:t>Middle Bronze (2000-1550 BC):  Two occupational phases; A temple oriented to the east with flagstone pavement; building near spring; massive 3.5 m wall; gates and streets</a:t>
            </a:r>
          </a:p>
          <a:p>
            <a:r>
              <a:rPr lang="en-US" dirty="0">
                <a:latin typeface="Berlin Sans FB" panose="020E0602020502020306" pitchFamily="34" charset="0"/>
              </a:rPr>
              <a:t>Late Bronze (1550-1200 BC):  Two occupational phases; houses with flagstone pavements; drainage and sewer systems; olive oil press.</a:t>
            </a:r>
          </a:p>
          <a:p>
            <a:r>
              <a:rPr lang="en-US" dirty="0">
                <a:latin typeface="Berlin Sans FB" panose="020E0602020502020306" pitchFamily="34" charset="0"/>
              </a:rPr>
              <a:t>Iron I (1200-1000 BC):  Poorly built homes “huts” </a:t>
            </a:r>
          </a:p>
          <a:p>
            <a:r>
              <a:rPr lang="en-US" dirty="0">
                <a:latin typeface="Berlin Sans FB" panose="020E0602020502020306" pitchFamily="34" charset="0"/>
              </a:rPr>
              <a:t>Iron II (1000-586 BC):  The Royal Religious Shrine and Temenos; destroyed by Josiah</a:t>
            </a:r>
          </a:p>
          <a:p>
            <a:r>
              <a:rPr lang="en-US" dirty="0">
                <a:latin typeface="Berlin Sans FB" panose="020E0602020502020306" pitchFamily="34" charset="0"/>
              </a:rPr>
              <a:t>Persian (539-333 BC):  Small village</a:t>
            </a:r>
          </a:p>
          <a:p>
            <a:r>
              <a:rPr lang="en-US" dirty="0">
                <a:latin typeface="Berlin Sans FB" panose="020E0602020502020306" pitchFamily="34" charset="0"/>
              </a:rPr>
              <a:t>Hellenistic (333-63 BC):  Prominent village (two phases)</a:t>
            </a:r>
          </a:p>
          <a:p>
            <a:r>
              <a:rPr lang="en-US" dirty="0">
                <a:latin typeface="Berlin Sans FB" panose="020E0602020502020306" pitchFamily="34" charset="0"/>
              </a:rPr>
              <a:t>Roman-Byzantine (63 BC-AD 634): A large, flourishing town with churches</a:t>
            </a:r>
          </a:p>
          <a:p>
            <a:r>
              <a:rPr lang="en-US" dirty="0">
                <a:latin typeface="Berlin Sans FB" panose="020E0602020502020306" pitchFamily="34" charset="0"/>
              </a:rPr>
              <a:t>Islamic (AD 634-1517): Early Islamic and Mamluk remains</a:t>
            </a:r>
          </a:p>
        </p:txBody>
      </p:sp>
      <p:pic>
        <p:nvPicPr>
          <p:cNvPr id="4" name="Picture 3">
            <a:extLst>
              <a:ext uri="{FF2B5EF4-FFF2-40B4-BE49-F238E27FC236}">
                <a16:creationId xmlns:a16="http://schemas.microsoft.com/office/drawing/2014/main" id="{CFA2941B-986B-437D-8BAB-E92B0BD5314D}"/>
              </a:ext>
            </a:extLst>
          </p:cNvPr>
          <p:cNvPicPr>
            <a:picLocks noChangeAspect="1"/>
          </p:cNvPicPr>
          <p:nvPr/>
        </p:nvPicPr>
        <p:blipFill>
          <a:blip r:embed="rId2"/>
          <a:stretch>
            <a:fillRect/>
          </a:stretch>
        </p:blipFill>
        <p:spPr>
          <a:xfrm>
            <a:off x="9369560" y="3002902"/>
            <a:ext cx="2610773" cy="3437518"/>
          </a:xfrm>
          <a:prstGeom prst="rect">
            <a:avLst/>
          </a:prstGeom>
        </p:spPr>
      </p:pic>
    </p:spTree>
    <p:extLst>
      <p:ext uri="{BB962C8B-B14F-4D97-AF65-F5344CB8AC3E}">
        <p14:creationId xmlns:p14="http://schemas.microsoft.com/office/powerpoint/2010/main" val="4095864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DFCB0-7FD5-4784-A65B-A04C44ACBE1E}"/>
              </a:ext>
            </a:extLst>
          </p:cNvPr>
          <p:cNvSpPr>
            <a:spLocks noGrp="1"/>
          </p:cNvSpPr>
          <p:nvPr>
            <p:ph type="title"/>
          </p:nvPr>
        </p:nvSpPr>
        <p:spPr>
          <a:xfrm>
            <a:off x="50647" y="76200"/>
            <a:ext cx="6045353" cy="3352799"/>
          </a:xfrm>
        </p:spPr>
        <p:txBody>
          <a:bodyPr>
            <a:normAutofit/>
          </a:bodyPr>
          <a:lstStyle/>
          <a:p>
            <a:pPr algn="ctr"/>
            <a:r>
              <a:rPr lang="en-US" dirty="0">
                <a:latin typeface="Berlin Sans FB" panose="020E0602020502020306" pitchFamily="34" charset="0"/>
              </a:rPr>
              <a:t>The Probable Site of Jeroboam’s Temple/High Place and to YHWH</a:t>
            </a:r>
            <a:br>
              <a:rPr lang="en-US" dirty="0">
                <a:latin typeface="Berlin Sans FB" panose="020E0602020502020306" pitchFamily="34" charset="0"/>
              </a:rPr>
            </a:br>
            <a:r>
              <a:rPr lang="en-US" dirty="0">
                <a:latin typeface="Berlin Sans FB" panose="020E0602020502020306" pitchFamily="34" charset="0"/>
              </a:rPr>
              <a:t>on Jebel </a:t>
            </a:r>
            <a:r>
              <a:rPr lang="en-US" dirty="0" err="1">
                <a:latin typeface="Berlin Sans FB" panose="020E0602020502020306" pitchFamily="34" charset="0"/>
              </a:rPr>
              <a:t>Aratas</a:t>
            </a:r>
            <a:br>
              <a:rPr lang="en-US" dirty="0">
                <a:latin typeface="Berlin Sans FB" panose="020E0602020502020306" pitchFamily="34" charset="0"/>
              </a:rPr>
            </a:br>
            <a:r>
              <a:rPr lang="en-US" sz="1100" dirty="0">
                <a:latin typeface="Berlin Sans FB" panose="020E0602020502020306" pitchFamily="34" charset="0"/>
                <a:hlinkClick r:id="rId2"/>
              </a:rPr>
              <a:t>https://dannythedigger.com/bethel/</a:t>
            </a:r>
            <a:r>
              <a:rPr lang="en-US" sz="1100" dirty="0">
                <a:latin typeface="Berlin Sans FB" panose="020E0602020502020306" pitchFamily="34" charset="0"/>
              </a:rPr>
              <a:t> </a:t>
            </a:r>
            <a:br>
              <a:rPr lang="en-US" sz="4400" dirty="0">
                <a:latin typeface="Berlin Sans FB" panose="020E0602020502020306" pitchFamily="34" charset="0"/>
              </a:rPr>
            </a:br>
            <a:endParaRPr lang="en-US" dirty="0">
              <a:latin typeface="Berlin Sans FB" panose="020E0602020502020306" pitchFamily="34" charset="0"/>
            </a:endParaRPr>
          </a:p>
        </p:txBody>
      </p:sp>
      <p:sp>
        <p:nvSpPr>
          <p:cNvPr id="3" name="Content Placeholder 2">
            <a:extLst>
              <a:ext uri="{FF2B5EF4-FFF2-40B4-BE49-F238E27FC236}">
                <a16:creationId xmlns:a16="http://schemas.microsoft.com/office/drawing/2014/main" id="{027A7EDF-13AE-4420-BC45-B0A15352E5F3}"/>
              </a:ext>
            </a:extLst>
          </p:cNvPr>
          <p:cNvSpPr>
            <a:spLocks noGrp="1"/>
          </p:cNvSpPr>
          <p:nvPr>
            <p:ph idx="1"/>
          </p:nvPr>
        </p:nvSpPr>
        <p:spPr>
          <a:xfrm>
            <a:off x="6218460" y="3750733"/>
            <a:ext cx="5922893" cy="3031066"/>
          </a:xfrm>
        </p:spPr>
        <p:txBody>
          <a:bodyPr>
            <a:normAutofit lnSpcReduction="10000"/>
          </a:bodyPr>
          <a:lstStyle/>
          <a:p>
            <a:r>
              <a:rPr lang="en-US" sz="2800" b="0" i="0" dirty="0">
                <a:effectLst/>
                <a:latin typeface="Berlin Sans FB" panose="020E0602020502020306" pitchFamily="34" charset="0"/>
              </a:rPr>
              <a:t>Next to </a:t>
            </a:r>
            <a:r>
              <a:rPr lang="en-US" dirty="0">
                <a:latin typeface="Berlin Sans FB" panose="020E0602020502020306" pitchFamily="34" charset="0"/>
              </a:rPr>
              <a:t>the site of the probable Israelite temple/high place</a:t>
            </a:r>
            <a:r>
              <a:rPr lang="en-US" sz="2800" b="0" i="0" dirty="0">
                <a:effectLst/>
                <a:latin typeface="Berlin Sans FB" panose="020E0602020502020306" pitchFamily="34" charset="0"/>
              </a:rPr>
              <a:t>, a Muslim prayer shrine (Maqam Sheikh Abdallah) was built over and next to an arched chapel dating from Crusader times. According to local tradition, the chapel marks the site of Jacob’s dream.</a:t>
            </a:r>
            <a:endParaRPr lang="en-US" dirty="0"/>
          </a:p>
        </p:txBody>
      </p:sp>
      <p:pic>
        <p:nvPicPr>
          <p:cNvPr id="5" name="Picture 4">
            <a:extLst>
              <a:ext uri="{FF2B5EF4-FFF2-40B4-BE49-F238E27FC236}">
                <a16:creationId xmlns:a16="http://schemas.microsoft.com/office/drawing/2014/main" id="{DEC49E18-D68F-481A-9FA2-DC457691826F}"/>
              </a:ext>
            </a:extLst>
          </p:cNvPr>
          <p:cNvPicPr>
            <a:picLocks noChangeAspect="1"/>
          </p:cNvPicPr>
          <p:nvPr/>
        </p:nvPicPr>
        <p:blipFill>
          <a:blip r:embed="rId3"/>
          <a:stretch>
            <a:fillRect/>
          </a:stretch>
        </p:blipFill>
        <p:spPr>
          <a:xfrm>
            <a:off x="50647" y="3556000"/>
            <a:ext cx="6045353" cy="3225800"/>
          </a:xfrm>
          <a:prstGeom prst="rect">
            <a:avLst/>
          </a:prstGeom>
        </p:spPr>
      </p:pic>
      <p:pic>
        <p:nvPicPr>
          <p:cNvPr id="6" name="Picture 5">
            <a:extLst>
              <a:ext uri="{FF2B5EF4-FFF2-40B4-BE49-F238E27FC236}">
                <a16:creationId xmlns:a16="http://schemas.microsoft.com/office/drawing/2014/main" id="{F4D0B5B6-2ACC-4973-AFCD-4CED6A8EB7B7}"/>
              </a:ext>
            </a:extLst>
          </p:cNvPr>
          <p:cNvPicPr>
            <a:picLocks noChangeAspect="1"/>
          </p:cNvPicPr>
          <p:nvPr/>
        </p:nvPicPr>
        <p:blipFill rotWithShape="1">
          <a:blip r:embed="rId4"/>
          <a:srcRect t="7385" b="11184"/>
          <a:stretch/>
        </p:blipFill>
        <p:spPr>
          <a:xfrm>
            <a:off x="6218460" y="43391"/>
            <a:ext cx="5876194" cy="3588809"/>
          </a:xfrm>
          <a:prstGeom prst="rect">
            <a:avLst/>
          </a:prstGeom>
        </p:spPr>
      </p:pic>
    </p:spTree>
    <p:extLst>
      <p:ext uri="{BB962C8B-B14F-4D97-AF65-F5344CB8AC3E}">
        <p14:creationId xmlns:p14="http://schemas.microsoft.com/office/powerpoint/2010/main" val="2465181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E78E0-A349-4B25-A562-08982F9E0CB6}"/>
              </a:ext>
            </a:extLst>
          </p:cNvPr>
          <p:cNvSpPr>
            <a:spLocks noGrp="1"/>
          </p:cNvSpPr>
          <p:nvPr>
            <p:ph type="title"/>
          </p:nvPr>
        </p:nvSpPr>
        <p:spPr>
          <a:xfrm>
            <a:off x="116142" y="148494"/>
            <a:ext cx="5979858" cy="1529232"/>
          </a:xfrm>
        </p:spPr>
        <p:txBody>
          <a:bodyPr>
            <a:normAutofit fontScale="90000"/>
          </a:bodyPr>
          <a:lstStyle/>
          <a:p>
            <a:pPr algn="ctr"/>
            <a:r>
              <a:rPr lang="en-US" dirty="0">
                <a:latin typeface="Berlin Sans FB" panose="020E0602020502020306" pitchFamily="34" charset="0"/>
              </a:rPr>
              <a:t>An Ancient (ca. 1000-year-old) Oak Tree still standing at the Jebel </a:t>
            </a:r>
            <a:r>
              <a:rPr lang="en-US" dirty="0" err="1">
                <a:latin typeface="Berlin Sans FB" panose="020E0602020502020306" pitchFamily="34" charset="0"/>
              </a:rPr>
              <a:t>Aratas</a:t>
            </a:r>
            <a:r>
              <a:rPr lang="en-US" dirty="0">
                <a:latin typeface="Berlin Sans FB" panose="020E0602020502020306" pitchFamily="34" charset="0"/>
              </a:rPr>
              <a:t> Site</a:t>
            </a:r>
          </a:p>
        </p:txBody>
      </p:sp>
      <p:sp>
        <p:nvSpPr>
          <p:cNvPr id="3" name="Content Placeholder 2">
            <a:extLst>
              <a:ext uri="{FF2B5EF4-FFF2-40B4-BE49-F238E27FC236}">
                <a16:creationId xmlns:a16="http://schemas.microsoft.com/office/drawing/2014/main" id="{8291E9D7-0253-4C36-8B3E-9ECD1B1B26CD}"/>
              </a:ext>
            </a:extLst>
          </p:cNvPr>
          <p:cNvSpPr>
            <a:spLocks noGrp="1"/>
          </p:cNvSpPr>
          <p:nvPr>
            <p:ph idx="1"/>
          </p:nvPr>
        </p:nvSpPr>
        <p:spPr>
          <a:xfrm>
            <a:off x="6274074" y="4635610"/>
            <a:ext cx="5917925" cy="2145457"/>
          </a:xfrm>
        </p:spPr>
        <p:txBody>
          <a:bodyPr>
            <a:normAutofit/>
          </a:bodyPr>
          <a:lstStyle/>
          <a:p>
            <a:pPr marL="0" indent="0" algn="ctr">
              <a:buNone/>
            </a:pPr>
            <a:r>
              <a:rPr lang="en-US" sz="3600" dirty="0">
                <a:latin typeface="Berlin Sans FB" panose="020E0602020502020306" pitchFamily="34" charset="0"/>
              </a:rPr>
              <a:t>Aerial View showing the features of the summit of Jebel </a:t>
            </a:r>
            <a:r>
              <a:rPr lang="en-US" sz="3600" dirty="0" err="1">
                <a:latin typeface="Berlin Sans FB" panose="020E0602020502020306" pitchFamily="34" charset="0"/>
              </a:rPr>
              <a:t>Aratas</a:t>
            </a:r>
            <a:endParaRPr lang="en-US" sz="3600" dirty="0">
              <a:latin typeface="Berlin Sans FB" panose="020E0602020502020306" pitchFamily="34" charset="0"/>
            </a:endParaRPr>
          </a:p>
        </p:txBody>
      </p:sp>
      <p:pic>
        <p:nvPicPr>
          <p:cNvPr id="5" name="Picture 4">
            <a:extLst>
              <a:ext uri="{FF2B5EF4-FFF2-40B4-BE49-F238E27FC236}">
                <a16:creationId xmlns:a16="http://schemas.microsoft.com/office/drawing/2014/main" id="{959A6817-07ED-424F-838B-AD04CBFFF314}"/>
              </a:ext>
            </a:extLst>
          </p:cNvPr>
          <p:cNvPicPr>
            <a:picLocks noChangeAspect="1"/>
          </p:cNvPicPr>
          <p:nvPr/>
        </p:nvPicPr>
        <p:blipFill>
          <a:blip r:embed="rId2"/>
          <a:stretch>
            <a:fillRect/>
          </a:stretch>
        </p:blipFill>
        <p:spPr>
          <a:xfrm>
            <a:off x="6274074" y="148493"/>
            <a:ext cx="5801784" cy="4351338"/>
          </a:xfrm>
          <a:prstGeom prst="rect">
            <a:avLst/>
          </a:prstGeom>
        </p:spPr>
      </p:pic>
      <p:pic>
        <p:nvPicPr>
          <p:cNvPr id="7" name="Picture 6">
            <a:extLst>
              <a:ext uri="{FF2B5EF4-FFF2-40B4-BE49-F238E27FC236}">
                <a16:creationId xmlns:a16="http://schemas.microsoft.com/office/drawing/2014/main" id="{C52E5A5E-D9DD-4260-B97A-289F7F3CD16B}"/>
              </a:ext>
            </a:extLst>
          </p:cNvPr>
          <p:cNvPicPr>
            <a:picLocks noChangeAspect="1"/>
          </p:cNvPicPr>
          <p:nvPr/>
        </p:nvPicPr>
        <p:blipFill>
          <a:blip r:embed="rId3"/>
          <a:stretch>
            <a:fillRect/>
          </a:stretch>
        </p:blipFill>
        <p:spPr>
          <a:xfrm>
            <a:off x="127137" y="2727297"/>
            <a:ext cx="6093351" cy="4053771"/>
          </a:xfrm>
          <a:prstGeom prst="rect">
            <a:avLst/>
          </a:prstGeom>
        </p:spPr>
      </p:pic>
    </p:spTree>
    <p:extLst>
      <p:ext uri="{BB962C8B-B14F-4D97-AF65-F5344CB8AC3E}">
        <p14:creationId xmlns:p14="http://schemas.microsoft.com/office/powerpoint/2010/main" val="1488497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CE991B6-B573-4857-BCC1-FA21765A92BE}"/>
              </a:ext>
            </a:extLst>
          </p:cNvPr>
          <p:cNvSpPr>
            <a:spLocks noGrp="1"/>
          </p:cNvSpPr>
          <p:nvPr>
            <p:ph type="title"/>
          </p:nvPr>
        </p:nvSpPr>
        <p:spPr>
          <a:xfrm>
            <a:off x="4667250" y="87119"/>
            <a:ext cx="7524750" cy="1655956"/>
          </a:xfrm>
        </p:spPr>
        <p:txBody>
          <a:bodyPr>
            <a:normAutofit fontScale="90000"/>
          </a:bodyPr>
          <a:lstStyle/>
          <a:p>
            <a:pPr algn="ctr"/>
            <a:r>
              <a:rPr lang="en-US" dirty="0">
                <a:latin typeface="Berlin Sans FB" panose="020E0602020502020306" pitchFamily="34" charset="0"/>
              </a:rPr>
              <a:t>A New </a:t>
            </a:r>
            <a:r>
              <a:rPr lang="en-US" dirty="0" err="1">
                <a:latin typeface="Berlin Sans FB" panose="020E0602020502020306" pitchFamily="34" charset="0"/>
              </a:rPr>
              <a:t>Testmament</a:t>
            </a:r>
            <a:r>
              <a:rPr lang="en-US" dirty="0">
                <a:latin typeface="Berlin Sans FB" panose="020E0602020502020306" pitchFamily="34" charset="0"/>
              </a:rPr>
              <a:t> Era Jewish Tomb and part of a 200 x 100 m Wall surrounding the Site</a:t>
            </a:r>
          </a:p>
        </p:txBody>
      </p:sp>
      <p:pic>
        <p:nvPicPr>
          <p:cNvPr id="4" name="Picture 3">
            <a:extLst>
              <a:ext uri="{FF2B5EF4-FFF2-40B4-BE49-F238E27FC236}">
                <a16:creationId xmlns:a16="http://schemas.microsoft.com/office/drawing/2014/main" id="{7B791AC4-8497-4EEF-A3AE-C03BD0B13841}"/>
              </a:ext>
            </a:extLst>
          </p:cNvPr>
          <p:cNvPicPr>
            <a:picLocks noChangeAspect="1"/>
          </p:cNvPicPr>
          <p:nvPr/>
        </p:nvPicPr>
        <p:blipFill>
          <a:blip r:embed="rId2"/>
          <a:stretch>
            <a:fillRect/>
          </a:stretch>
        </p:blipFill>
        <p:spPr>
          <a:xfrm>
            <a:off x="4667251" y="1818904"/>
            <a:ext cx="7418074" cy="4951977"/>
          </a:xfrm>
          <a:prstGeom prst="rect">
            <a:avLst/>
          </a:prstGeom>
        </p:spPr>
      </p:pic>
      <p:pic>
        <p:nvPicPr>
          <p:cNvPr id="5" name="Picture 4">
            <a:extLst>
              <a:ext uri="{FF2B5EF4-FFF2-40B4-BE49-F238E27FC236}">
                <a16:creationId xmlns:a16="http://schemas.microsoft.com/office/drawing/2014/main" id="{F362C15F-F268-4E32-840E-746B80CE7F4B}"/>
              </a:ext>
            </a:extLst>
          </p:cNvPr>
          <p:cNvPicPr>
            <a:picLocks noChangeAspect="1"/>
          </p:cNvPicPr>
          <p:nvPr/>
        </p:nvPicPr>
        <p:blipFill>
          <a:blip r:embed="rId3"/>
          <a:stretch>
            <a:fillRect/>
          </a:stretch>
        </p:blipFill>
        <p:spPr>
          <a:xfrm>
            <a:off x="106677" y="171449"/>
            <a:ext cx="4403698" cy="6599431"/>
          </a:xfrm>
          <a:prstGeom prst="rect">
            <a:avLst/>
          </a:prstGeom>
        </p:spPr>
      </p:pic>
    </p:spTree>
    <p:extLst>
      <p:ext uri="{BB962C8B-B14F-4D97-AF65-F5344CB8AC3E}">
        <p14:creationId xmlns:p14="http://schemas.microsoft.com/office/powerpoint/2010/main" val="561464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658D2-9217-4D8D-859D-2C2D2623F3CC}"/>
              </a:ext>
            </a:extLst>
          </p:cNvPr>
          <p:cNvSpPr>
            <a:spLocks noGrp="1"/>
          </p:cNvSpPr>
          <p:nvPr>
            <p:ph type="title"/>
          </p:nvPr>
        </p:nvSpPr>
        <p:spPr>
          <a:xfrm>
            <a:off x="111352" y="83160"/>
            <a:ext cx="5844175" cy="2636185"/>
          </a:xfrm>
        </p:spPr>
        <p:txBody>
          <a:bodyPr>
            <a:normAutofit fontScale="90000"/>
          </a:bodyPr>
          <a:lstStyle/>
          <a:p>
            <a:pPr algn="ctr"/>
            <a:r>
              <a:rPr lang="en-US" dirty="0">
                <a:latin typeface="Berlin Sans FB" panose="020E0602020502020306" pitchFamily="34" charset="0"/>
              </a:rPr>
              <a:t>Two Views of an Ancient Mound north from the cleared limestone of the Temenos or Cultic Precinct</a:t>
            </a:r>
          </a:p>
        </p:txBody>
      </p:sp>
      <p:sp>
        <p:nvSpPr>
          <p:cNvPr id="3" name="Content Placeholder 2">
            <a:extLst>
              <a:ext uri="{FF2B5EF4-FFF2-40B4-BE49-F238E27FC236}">
                <a16:creationId xmlns:a16="http://schemas.microsoft.com/office/drawing/2014/main" id="{593FE031-3ABA-477B-BAA4-7E0CFA7AD222}"/>
              </a:ext>
            </a:extLst>
          </p:cNvPr>
          <p:cNvSpPr>
            <a:spLocks noGrp="1"/>
          </p:cNvSpPr>
          <p:nvPr>
            <p:ph idx="1"/>
          </p:nvPr>
        </p:nvSpPr>
        <p:spPr>
          <a:xfrm>
            <a:off x="6172865" y="4253947"/>
            <a:ext cx="5940997" cy="2520893"/>
          </a:xfrm>
        </p:spPr>
        <p:txBody>
          <a:bodyPr/>
          <a:lstStyle/>
          <a:p>
            <a:pPr marL="0" indent="0" algn="ctr">
              <a:buNone/>
            </a:pPr>
            <a:r>
              <a:rPr lang="en-US" dirty="0">
                <a:latin typeface="Berlin Sans FB" panose="020E0602020502020306" pitchFamily="34" charset="0"/>
              </a:rPr>
              <a:t>Could this be the altar or ruins of Jeroboam’s Temple?  A tower and perimeter wall to the east (right side) of this photo contains Iron II sherds.  Excavations are necessary to clarify these conjectural views</a:t>
            </a:r>
          </a:p>
        </p:txBody>
      </p:sp>
      <p:pic>
        <p:nvPicPr>
          <p:cNvPr id="4" name="Picture 3">
            <a:extLst>
              <a:ext uri="{FF2B5EF4-FFF2-40B4-BE49-F238E27FC236}">
                <a16:creationId xmlns:a16="http://schemas.microsoft.com/office/drawing/2014/main" id="{07216D3C-ABF4-4A2F-BE38-957FB8FD76D1}"/>
              </a:ext>
            </a:extLst>
          </p:cNvPr>
          <p:cNvPicPr>
            <a:picLocks noChangeAspect="1"/>
          </p:cNvPicPr>
          <p:nvPr/>
        </p:nvPicPr>
        <p:blipFill>
          <a:blip r:embed="rId2"/>
          <a:stretch>
            <a:fillRect/>
          </a:stretch>
        </p:blipFill>
        <p:spPr>
          <a:xfrm>
            <a:off x="6096000" y="83160"/>
            <a:ext cx="6017863" cy="4020267"/>
          </a:xfrm>
          <a:prstGeom prst="rect">
            <a:avLst/>
          </a:prstGeom>
        </p:spPr>
      </p:pic>
      <p:pic>
        <p:nvPicPr>
          <p:cNvPr id="5" name="Picture 4">
            <a:extLst>
              <a:ext uri="{FF2B5EF4-FFF2-40B4-BE49-F238E27FC236}">
                <a16:creationId xmlns:a16="http://schemas.microsoft.com/office/drawing/2014/main" id="{D46A38A4-2254-4D86-ADB5-70277E50D402}"/>
              </a:ext>
            </a:extLst>
          </p:cNvPr>
          <p:cNvPicPr>
            <a:picLocks noChangeAspect="1"/>
          </p:cNvPicPr>
          <p:nvPr/>
        </p:nvPicPr>
        <p:blipFill>
          <a:blip r:embed="rId3"/>
          <a:stretch>
            <a:fillRect/>
          </a:stretch>
        </p:blipFill>
        <p:spPr>
          <a:xfrm>
            <a:off x="111352" y="2828111"/>
            <a:ext cx="5907785" cy="3946729"/>
          </a:xfrm>
          <a:prstGeom prst="rect">
            <a:avLst/>
          </a:prstGeom>
        </p:spPr>
      </p:pic>
    </p:spTree>
    <p:extLst>
      <p:ext uri="{BB962C8B-B14F-4D97-AF65-F5344CB8AC3E}">
        <p14:creationId xmlns:p14="http://schemas.microsoft.com/office/powerpoint/2010/main" val="836107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EFBA2-DD34-4978-85CC-EB21E9F37089}"/>
              </a:ext>
            </a:extLst>
          </p:cNvPr>
          <p:cNvSpPr>
            <a:spLocks noGrp="1"/>
          </p:cNvSpPr>
          <p:nvPr>
            <p:ph type="title"/>
          </p:nvPr>
        </p:nvSpPr>
        <p:spPr>
          <a:xfrm>
            <a:off x="0" y="1"/>
            <a:ext cx="12192000" cy="1379094"/>
          </a:xfrm>
        </p:spPr>
        <p:txBody>
          <a:bodyPr>
            <a:normAutofit fontScale="90000"/>
          </a:bodyPr>
          <a:lstStyle/>
          <a:p>
            <a:pPr algn="ctr"/>
            <a:r>
              <a:rPr lang="en-US" dirty="0">
                <a:latin typeface="Berlin Sans FB" panose="020E0602020502020306" pitchFamily="34" charset="0"/>
              </a:rPr>
              <a:t>Arguments supporting Jebel </a:t>
            </a:r>
            <a:r>
              <a:rPr lang="en-US" dirty="0" err="1">
                <a:latin typeface="Berlin Sans FB" panose="020E0602020502020306" pitchFamily="34" charset="0"/>
              </a:rPr>
              <a:t>Aratas</a:t>
            </a:r>
            <a:r>
              <a:rPr lang="en-US" dirty="0">
                <a:latin typeface="Berlin Sans FB" panose="020E0602020502020306" pitchFamily="34" charset="0"/>
              </a:rPr>
              <a:t> as the Site of Jacob’s Dream and Jeroboam’s Shrine and High Place</a:t>
            </a:r>
          </a:p>
        </p:txBody>
      </p:sp>
      <p:sp>
        <p:nvSpPr>
          <p:cNvPr id="3" name="Content Placeholder 2">
            <a:extLst>
              <a:ext uri="{FF2B5EF4-FFF2-40B4-BE49-F238E27FC236}">
                <a16:creationId xmlns:a16="http://schemas.microsoft.com/office/drawing/2014/main" id="{D6B8243A-B7A8-4218-9D35-EBDEF0A59A7F}"/>
              </a:ext>
            </a:extLst>
          </p:cNvPr>
          <p:cNvSpPr>
            <a:spLocks noGrp="1"/>
          </p:cNvSpPr>
          <p:nvPr>
            <p:ph idx="1"/>
          </p:nvPr>
        </p:nvSpPr>
        <p:spPr>
          <a:xfrm>
            <a:off x="263448" y="1466019"/>
            <a:ext cx="11812249" cy="4849319"/>
          </a:xfrm>
        </p:spPr>
        <p:txBody>
          <a:bodyPr>
            <a:normAutofit fontScale="70000" lnSpcReduction="20000"/>
          </a:bodyPr>
          <a:lstStyle/>
          <a:p>
            <a:r>
              <a:rPr lang="en-US" sz="3300" b="1" dirty="0">
                <a:latin typeface="Berlin Sans FB" panose="020E0602020502020306" pitchFamily="34" charset="0"/>
              </a:rPr>
              <a:t>Religious Significance</a:t>
            </a:r>
            <a:r>
              <a:rPr lang="en-US" sz="3300" dirty="0">
                <a:latin typeface="Berlin Sans FB" panose="020E0602020502020306" pitchFamily="34" charset="0"/>
              </a:rPr>
              <a:t>:  A holy site that displays elements from all three monotheistic religions:  The site of Jebel </a:t>
            </a:r>
            <a:r>
              <a:rPr lang="en-US" sz="3300" dirty="0" err="1">
                <a:latin typeface="Berlin Sans FB" panose="020E0602020502020306" pitchFamily="34" charset="0"/>
              </a:rPr>
              <a:t>Aratas</a:t>
            </a:r>
            <a:r>
              <a:rPr lang="en-US" sz="3300" dirty="0">
                <a:latin typeface="Berlin Sans FB" panose="020E0602020502020306" pitchFamily="34" charset="0"/>
              </a:rPr>
              <a:t> includes the Muslim </a:t>
            </a:r>
            <a:r>
              <a:rPr lang="en-US" sz="3300" i="1" dirty="0" err="1">
                <a:latin typeface="Berlin Sans FB" panose="020E0602020502020306" pitchFamily="34" charset="0"/>
              </a:rPr>
              <a:t>makam</a:t>
            </a:r>
            <a:r>
              <a:rPr lang="en-US" sz="3300" dirty="0">
                <a:latin typeface="Berlin Sans FB" panose="020E0602020502020306" pitchFamily="34" charset="0"/>
              </a:rPr>
              <a:t> and the Crusader Chapel, but also Jewish rock cut tombs from the Second Temple (New Testament) period.  Significantly, an ancient Oak tree (over a millennium old) still stands on the summit, which harkens the Oak tree at Bethel where Deborah (Rebekah’s nurse) was buried.</a:t>
            </a:r>
          </a:p>
          <a:p>
            <a:r>
              <a:rPr lang="en-US" sz="3300" b="1" dirty="0">
                <a:latin typeface="Berlin Sans FB" panose="020E0602020502020306" pitchFamily="34" charset="0"/>
              </a:rPr>
              <a:t>Elevation</a:t>
            </a:r>
            <a:r>
              <a:rPr lang="en-US" sz="3300" dirty="0">
                <a:latin typeface="Berlin Sans FB" panose="020E0602020502020306" pitchFamily="34" charset="0"/>
              </a:rPr>
              <a:t>:  The summit of Jebel Aras is ca. 886 m and has commanding views, not only of the surrounding region, but as far as the Mediterranean to the west and Transjordan to the east.  Throughout antiquity, places of worship were located upon high hills or mountains.</a:t>
            </a:r>
          </a:p>
          <a:p>
            <a:r>
              <a:rPr lang="en-US" sz="3300" b="1" dirty="0">
                <a:latin typeface="Berlin Sans FB" panose="020E0602020502020306" pitchFamily="34" charset="0"/>
              </a:rPr>
              <a:t>Identity</a:t>
            </a:r>
            <a:r>
              <a:rPr lang="en-US" sz="3300" dirty="0">
                <a:latin typeface="Berlin Sans FB" panose="020E0602020502020306" pitchFamily="34" charset="0"/>
              </a:rPr>
              <a:t>:  The sites of Bethel and Luz are indistinguishable in Genesis and in Joshua 18:13, but appear to be two distinct sites in Joshua 16:2, which describes the southern boundary between Ephraim and Manasseh; “going out from Bethel to Luz.”  This distinction may indicate a sacred precinct that is adjacent to, but separate from, the town of Bethel.</a:t>
            </a:r>
          </a:p>
          <a:p>
            <a:r>
              <a:rPr lang="he-IL" sz="3600" b="0" i="0" dirty="0">
                <a:solidFill>
                  <a:srgbClr val="000000"/>
                </a:solidFill>
                <a:effectLst/>
                <a:latin typeface="David" panose="020E0502060401010101" pitchFamily="34" charset="-79"/>
                <a:cs typeface="David" panose="020E0502060401010101" pitchFamily="34" charset="-79"/>
              </a:rPr>
              <a:t>וְיָצָא מִבֵּית-אֵל, לוּזָה</a:t>
            </a:r>
            <a:endParaRPr lang="en-US" sz="3600" dirty="0"/>
          </a:p>
          <a:p>
            <a:r>
              <a:rPr lang="en-US" sz="3300" b="1" dirty="0">
                <a:latin typeface="Berlin Sans FB" panose="020E0602020502020306" pitchFamily="34" charset="0"/>
              </a:rPr>
              <a:t>Remains</a:t>
            </a:r>
            <a:r>
              <a:rPr lang="en-US" sz="3300" dirty="0">
                <a:latin typeface="Berlin Sans FB" panose="020E0602020502020306" pitchFamily="34" charset="0"/>
              </a:rPr>
              <a:t>:  Measurements show the area to be roughly 200 x 100m, with an unexcavated ruined mound and perimeter walls and tower.</a:t>
            </a:r>
            <a:endParaRPr lang="en-US" dirty="0"/>
          </a:p>
          <a:p>
            <a:r>
              <a:rPr lang="en-US" dirty="0">
                <a:solidFill>
                  <a:srgbClr val="954F72"/>
                </a:solidFill>
                <a:hlinkClick r:id="rId2">
                  <a:extLst>
                    <a:ext uri="{A12FA001-AC4F-418D-AE19-62706E023703}">
                      <ahyp:hlinkClr xmlns:ahyp="http://schemas.microsoft.com/office/drawing/2018/hyperlinkcolor" val="tx"/>
                    </a:ext>
                  </a:extLst>
                </a:hlinkClick>
              </a:rPr>
              <a:t>https://www.biblewalks.com/beitel#Background</a:t>
            </a:r>
            <a:r>
              <a:rPr lang="en-US" dirty="0"/>
              <a:t> </a:t>
            </a:r>
          </a:p>
          <a:p>
            <a:pPr marL="0" indent="0">
              <a:buNone/>
            </a:pPr>
            <a:endParaRPr lang="en-US" dirty="0"/>
          </a:p>
        </p:txBody>
      </p:sp>
    </p:spTree>
    <p:extLst>
      <p:ext uri="{BB962C8B-B14F-4D97-AF65-F5344CB8AC3E}">
        <p14:creationId xmlns:p14="http://schemas.microsoft.com/office/powerpoint/2010/main" val="2339141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6B6E8-706E-46C2-981C-593A097BADFC}"/>
              </a:ext>
            </a:extLst>
          </p:cNvPr>
          <p:cNvSpPr>
            <a:spLocks noGrp="1"/>
          </p:cNvSpPr>
          <p:nvPr>
            <p:ph type="title"/>
          </p:nvPr>
        </p:nvSpPr>
        <p:spPr>
          <a:xfrm>
            <a:off x="0" y="1"/>
            <a:ext cx="12192000" cy="770466"/>
          </a:xfrm>
        </p:spPr>
        <p:txBody>
          <a:bodyPr/>
          <a:lstStyle/>
          <a:p>
            <a:pPr algn="ctr"/>
            <a:r>
              <a:rPr lang="en-US" dirty="0">
                <a:latin typeface="Berlin Sans FB" panose="020E0602020502020306" pitchFamily="34" charset="0"/>
              </a:rPr>
              <a:t>Bibliography</a:t>
            </a:r>
          </a:p>
        </p:txBody>
      </p:sp>
      <p:sp>
        <p:nvSpPr>
          <p:cNvPr id="3" name="Content Placeholder 2">
            <a:extLst>
              <a:ext uri="{FF2B5EF4-FFF2-40B4-BE49-F238E27FC236}">
                <a16:creationId xmlns:a16="http://schemas.microsoft.com/office/drawing/2014/main" id="{D776C48C-E407-4591-9161-CADBA437580C}"/>
              </a:ext>
            </a:extLst>
          </p:cNvPr>
          <p:cNvSpPr>
            <a:spLocks noGrp="1"/>
          </p:cNvSpPr>
          <p:nvPr>
            <p:ph idx="1"/>
          </p:nvPr>
        </p:nvSpPr>
        <p:spPr>
          <a:xfrm>
            <a:off x="93133" y="770467"/>
            <a:ext cx="12031134" cy="5406496"/>
          </a:xfrm>
        </p:spPr>
        <p:txBody>
          <a:bodyPr>
            <a:normAutofit fontScale="32500" lnSpcReduction="20000"/>
          </a:bodyPr>
          <a:lstStyle/>
          <a:p>
            <a:pPr marL="0" indent="0">
              <a:buNone/>
            </a:pPr>
            <a:r>
              <a:rPr lang="en-US" dirty="0" err="1">
                <a:latin typeface="Times New Roman" panose="02020603050405020304" pitchFamily="18" charset="0"/>
                <a:cs typeface="Times New Roman" panose="02020603050405020304" pitchFamily="18" charset="0"/>
              </a:rPr>
              <a:t>Dever</a:t>
            </a:r>
            <a:r>
              <a:rPr lang="en-US" dirty="0">
                <a:latin typeface="Times New Roman" panose="02020603050405020304" pitchFamily="18" charset="0"/>
                <a:cs typeface="Times New Roman" panose="02020603050405020304" pitchFamily="18" charset="0"/>
              </a:rPr>
              <a:t>, William G.</a:t>
            </a:r>
          </a:p>
          <a:p>
            <a:pPr marL="0" indent="0">
              <a:buNone/>
            </a:pPr>
            <a:r>
              <a:rPr lang="en-US" b="1" dirty="0">
                <a:latin typeface="Times New Roman" panose="02020603050405020304" pitchFamily="18" charset="0"/>
                <a:cs typeface="Times New Roman" panose="02020603050405020304" pitchFamily="18" charset="0"/>
              </a:rPr>
              <a:t>1971</a:t>
            </a:r>
            <a:r>
              <a:rPr lang="en-US" dirty="0">
                <a:latin typeface="Times New Roman" panose="02020603050405020304" pitchFamily="18" charset="0"/>
                <a:cs typeface="Times New Roman" panose="02020603050405020304" pitchFamily="18" charset="0"/>
              </a:rPr>
              <a:t> 	Archaeological Methods and Results:  A Review of Two Recent Publications.  </a:t>
            </a:r>
            <a:r>
              <a:rPr lang="en-US" i="1" dirty="0">
                <a:latin typeface="Times New Roman" panose="02020603050405020304" pitchFamily="18" charset="0"/>
                <a:cs typeface="Times New Roman" panose="02020603050405020304" pitchFamily="18" charset="0"/>
              </a:rPr>
              <a:t>Orientalia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n.s</a:t>
            </a:r>
            <a:r>
              <a:rPr lang="en-US" dirty="0">
                <a:latin typeface="Times New Roman" panose="02020603050405020304" pitchFamily="18" charset="0"/>
                <a:cs typeface="Times New Roman" panose="02020603050405020304" pitchFamily="18" charset="0"/>
              </a:rPr>
              <a:t>. 40/4: 459-471.</a:t>
            </a:r>
          </a:p>
          <a:p>
            <a:pPr marL="0" indent="0">
              <a:buNone/>
            </a:pPr>
            <a:r>
              <a:rPr lang="en-US" b="1" dirty="0">
                <a:latin typeface="Times New Roman" panose="02020603050405020304" pitchFamily="18" charset="0"/>
                <a:cs typeface="Times New Roman" panose="02020603050405020304" pitchFamily="18" charset="0"/>
              </a:rPr>
              <a:t>1992</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Beitin</a:t>
            </a:r>
            <a:r>
              <a:rPr lang="en-US" dirty="0">
                <a:latin typeface="Times New Roman" panose="02020603050405020304" pitchFamily="18" charset="0"/>
                <a:cs typeface="Times New Roman" panose="02020603050405020304" pitchFamily="18" charset="0"/>
              </a:rPr>
              <a:t>, Tell.  Pp. 651-652 in Volume 1 of </a:t>
            </a:r>
            <a:r>
              <a:rPr lang="en-US" i="1" dirty="0">
                <a:latin typeface="Times New Roman" panose="02020603050405020304" pitchFamily="18" charset="0"/>
                <a:cs typeface="Times New Roman" panose="02020603050405020304" pitchFamily="18" charset="0"/>
              </a:rPr>
              <a:t>The Anchor Bible Dictionary</a:t>
            </a:r>
            <a:r>
              <a:rPr lang="en-US" dirty="0">
                <a:latin typeface="Times New Roman" panose="02020603050405020304" pitchFamily="18" charset="0"/>
                <a:cs typeface="Times New Roman" panose="02020603050405020304" pitchFamily="18" charset="0"/>
              </a:rPr>
              <a:t>, edited by David Noel Freedman.  New York:  Doubleday.	</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Finkelstein, Israel, and Singer-</a:t>
            </a:r>
            <a:r>
              <a:rPr lang="en-US" dirty="0" err="1">
                <a:latin typeface="Times New Roman" panose="02020603050405020304" pitchFamily="18" charset="0"/>
                <a:cs typeface="Times New Roman" panose="02020603050405020304" pitchFamily="18" charset="0"/>
              </a:rPr>
              <a:t>Avitz</a:t>
            </a:r>
            <a:r>
              <a:rPr lang="en-US" dirty="0">
                <a:latin typeface="Times New Roman" panose="02020603050405020304" pitchFamily="18" charset="0"/>
                <a:cs typeface="Times New Roman" panose="02020603050405020304" pitchFamily="18" charset="0"/>
              </a:rPr>
              <a:t>, Lily</a:t>
            </a:r>
          </a:p>
          <a:p>
            <a:pPr marL="0" indent="0">
              <a:buNone/>
            </a:pPr>
            <a:r>
              <a:rPr lang="en-US" dirty="0">
                <a:latin typeface="Times New Roman" panose="02020603050405020304" pitchFamily="18" charset="0"/>
                <a:cs typeface="Times New Roman" panose="02020603050405020304" pitchFamily="18" charset="0"/>
              </a:rPr>
              <a:t>2009	Reevaluating Bethel</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Zeitschrift</a:t>
            </a:r>
            <a:r>
              <a:rPr lang="en-US" i="1" dirty="0">
                <a:latin typeface="Times New Roman" panose="02020603050405020304" pitchFamily="18" charset="0"/>
                <a:cs typeface="Times New Roman" panose="02020603050405020304" pitchFamily="18" charset="0"/>
              </a:rPr>
              <a:t> des </a:t>
            </a:r>
            <a:r>
              <a:rPr lang="en-US" i="1" dirty="0" err="1">
                <a:latin typeface="Times New Roman" panose="02020603050405020304" pitchFamily="18" charset="0"/>
                <a:cs typeface="Times New Roman" panose="02020603050405020304" pitchFamily="18" charset="0"/>
              </a:rPr>
              <a:t>Deutschen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Palastina</a:t>
            </a:r>
            <a:r>
              <a:rPr lang="en-US" i="1" dirty="0">
                <a:latin typeface="Times New Roman" panose="02020603050405020304" pitchFamily="18" charset="0"/>
                <a:cs typeface="Times New Roman" panose="02020603050405020304" pitchFamily="18" charset="0"/>
              </a:rPr>
              <a:t>-Vereins </a:t>
            </a:r>
            <a:r>
              <a:rPr lang="en-US" dirty="0">
                <a:latin typeface="Times New Roman" panose="02020603050405020304" pitchFamily="18" charset="0"/>
                <a:cs typeface="Times New Roman" panose="02020603050405020304" pitchFamily="18" charset="0"/>
              </a:rPr>
              <a:t>125: 33-48.</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Kelso, James L.</a:t>
            </a:r>
          </a:p>
          <a:p>
            <a:pPr marL="0" indent="0">
              <a:buNone/>
            </a:pPr>
            <a:r>
              <a:rPr lang="en-US" b="1" dirty="0">
                <a:latin typeface="Times New Roman" panose="02020603050405020304" pitchFamily="18" charset="0"/>
                <a:cs typeface="Times New Roman" panose="02020603050405020304" pitchFamily="18" charset="0"/>
              </a:rPr>
              <a:t>1968</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The Excavation of Bethel (1934-1960)</a:t>
            </a:r>
            <a:r>
              <a:rPr lang="en-US" dirty="0">
                <a:latin typeface="Times New Roman" panose="02020603050405020304" pitchFamily="18" charset="0"/>
                <a:cs typeface="Times New Roman" panose="02020603050405020304" pitchFamily="18" charset="0"/>
              </a:rPr>
              <a:t>.  Annual of the American Schools of Oriental Research 39.  Cambridge:  American Schools of Oriental Research.</a:t>
            </a:r>
          </a:p>
          <a:p>
            <a:pPr marL="0" indent="0">
              <a:buNone/>
            </a:pPr>
            <a:r>
              <a:rPr lang="en-US" b="1" dirty="0">
                <a:latin typeface="Times New Roman" panose="02020603050405020304" pitchFamily="18" charset="0"/>
                <a:cs typeface="Times New Roman" panose="02020603050405020304" pitchFamily="18" charset="0"/>
              </a:rPr>
              <a:t>1993</a:t>
            </a:r>
            <a:r>
              <a:rPr lang="en-US" dirty="0">
                <a:latin typeface="Times New Roman" panose="02020603050405020304" pitchFamily="18" charset="0"/>
                <a:cs typeface="Times New Roman" panose="02020603050405020304" pitchFamily="18" charset="0"/>
              </a:rPr>
              <a:t>	Bethel.  Pp. 192-194 in Volume 1 of </a:t>
            </a:r>
            <a:r>
              <a:rPr lang="en-US" i="1" dirty="0">
                <a:latin typeface="Times New Roman" panose="02020603050405020304" pitchFamily="18" charset="0"/>
                <a:cs typeface="Times New Roman" panose="02020603050405020304" pitchFamily="18" charset="0"/>
              </a:rPr>
              <a:t>The New Encyclopedia of Archeological Excavations in the Holy Land</a:t>
            </a:r>
            <a:r>
              <a:rPr lang="en-US" dirty="0">
                <a:latin typeface="Times New Roman" panose="02020603050405020304" pitchFamily="18" charset="0"/>
                <a:cs typeface="Times New Roman" panose="02020603050405020304" pitchFamily="18" charset="0"/>
              </a:rPr>
              <a:t>, edited by Ephraim Stern.  Jerusalem:  Israel Exploration Society.</a:t>
            </a:r>
          </a:p>
          <a:p>
            <a:pPr marL="0" indent="0">
              <a:buNone/>
            </a:pPr>
            <a:r>
              <a:rPr lang="en-US" dirty="0">
                <a:latin typeface="Times New Roman" panose="02020603050405020304" pitchFamily="18" charset="0"/>
                <a:cs typeface="Times New Roman" panose="02020603050405020304" pitchFamily="18" charset="0"/>
              </a:rPr>
              <a:t>Knauf, Ernst Axel</a:t>
            </a:r>
          </a:p>
          <a:p>
            <a:pPr marL="0" indent="0">
              <a:buNone/>
            </a:pPr>
            <a:r>
              <a:rPr lang="en-US" dirty="0">
                <a:latin typeface="Times New Roman" panose="02020603050405020304" pitchFamily="18" charset="0"/>
                <a:cs typeface="Times New Roman" panose="02020603050405020304" pitchFamily="18" charset="0"/>
              </a:rPr>
              <a:t>2006	Bethel:  The Israelite Impact on Judean Language and Literature.  Pp. 291-349 in </a:t>
            </a:r>
            <a:r>
              <a:rPr lang="en-US" i="1" dirty="0">
                <a:latin typeface="Times New Roman" panose="02020603050405020304" pitchFamily="18" charset="0"/>
                <a:cs typeface="Times New Roman" panose="02020603050405020304" pitchFamily="18" charset="0"/>
              </a:rPr>
              <a:t>Judah and the Judeans in the Persian Period</a:t>
            </a:r>
            <a:r>
              <a:rPr lang="en-US" dirty="0">
                <a:latin typeface="Times New Roman" panose="02020603050405020304" pitchFamily="18" charset="0"/>
                <a:cs typeface="Times New Roman" panose="02020603050405020304" pitchFamily="18" charset="0"/>
              </a:rPr>
              <a:t>, edited by Oded </a:t>
            </a:r>
            <a:r>
              <a:rPr lang="en-US" dirty="0" err="1">
                <a:latin typeface="Times New Roman" panose="02020603050405020304" pitchFamily="18" charset="0"/>
                <a:cs typeface="Times New Roman" panose="02020603050405020304" pitchFamily="18" charset="0"/>
              </a:rPr>
              <a:t>Lipschits</a:t>
            </a:r>
            <a:r>
              <a:rPr lang="en-US" dirty="0">
                <a:latin typeface="Times New Roman" panose="02020603050405020304" pitchFamily="18" charset="0"/>
                <a:cs typeface="Times New Roman" panose="02020603050405020304" pitchFamily="18" charset="0"/>
              </a:rPr>
              <a:t> and Manfred Oeming.  Winona Lake:  	Eisenbrauns.</a:t>
            </a:r>
          </a:p>
          <a:p>
            <a:pPr marL="0" indent="0">
              <a:buNone/>
            </a:pPr>
            <a:r>
              <a:rPr lang="en-US" dirty="0">
                <a:latin typeface="Times New Roman" panose="02020603050405020304" pitchFamily="18" charset="0"/>
                <a:cs typeface="Times New Roman" panose="02020603050405020304" pitchFamily="18" charset="0"/>
              </a:rPr>
              <a:t>Livingston, David P.</a:t>
            </a:r>
          </a:p>
          <a:p>
            <a:pPr marL="0" indent="0">
              <a:buNone/>
            </a:pPr>
            <a:r>
              <a:rPr lang="en-US" dirty="0">
                <a:latin typeface="Times New Roman" panose="02020603050405020304" pitchFamily="18" charset="0"/>
                <a:cs typeface="Times New Roman" panose="02020603050405020304" pitchFamily="18" charset="0"/>
              </a:rPr>
              <a:t>1970</a:t>
            </a:r>
          </a:p>
          <a:p>
            <a:pPr marL="0" indent="0">
              <a:buNone/>
            </a:pPr>
            <a:r>
              <a:rPr lang="en-US" dirty="0">
                <a:latin typeface="Times New Roman" panose="02020603050405020304" pitchFamily="18" charset="0"/>
                <a:cs typeface="Times New Roman" panose="02020603050405020304" pitchFamily="18" charset="0"/>
              </a:rPr>
              <a:t>1971</a:t>
            </a:r>
          </a:p>
          <a:p>
            <a:pPr marL="0" indent="0">
              <a:buNone/>
            </a:pPr>
            <a:r>
              <a:rPr lang="en-US" dirty="0">
                <a:latin typeface="Times New Roman" panose="02020603050405020304" pitchFamily="18" charset="0"/>
                <a:cs typeface="Times New Roman" panose="02020603050405020304" pitchFamily="18" charset="0"/>
              </a:rPr>
              <a:t>1994	Further Considerations on the Location of Bethel at </a:t>
            </a:r>
            <a:r>
              <a:rPr lang="en-US" dirty="0" err="1">
                <a:latin typeface="Times New Roman" panose="02020603050405020304" pitchFamily="18" charset="0"/>
                <a:cs typeface="Times New Roman" panose="02020603050405020304" pitchFamily="18" charset="0"/>
              </a:rPr>
              <a:t>el-Bireh</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Palestine Exploration Quarterly </a:t>
            </a:r>
            <a:r>
              <a:rPr lang="en-US" dirty="0">
                <a:latin typeface="Times New Roman" panose="02020603050405020304" pitchFamily="18" charset="0"/>
                <a:cs typeface="Times New Roman" panose="02020603050405020304" pitchFamily="18" charset="0"/>
              </a:rPr>
              <a:t>126: 154-159.</a:t>
            </a:r>
          </a:p>
          <a:p>
            <a:pPr marL="0" indent="0">
              <a:buNone/>
            </a:pPr>
            <a:r>
              <a:rPr lang="en-US" dirty="0">
                <a:latin typeface="Times New Roman" panose="02020603050405020304" pitchFamily="18" charset="0"/>
                <a:cs typeface="Times New Roman" panose="02020603050405020304" pitchFamily="18" charset="0"/>
              </a:rPr>
              <a:t>Rainey, Anson F.</a:t>
            </a:r>
          </a:p>
          <a:p>
            <a:pPr marL="971550" lvl="1" indent="-514350">
              <a:buAutoNum type="arabicPlain" startAt="1971"/>
            </a:pPr>
            <a:r>
              <a:rPr lang="en-US" dirty="0">
                <a:latin typeface="Times New Roman" panose="02020603050405020304" pitchFamily="18" charset="0"/>
                <a:cs typeface="Times New Roman" panose="02020603050405020304" pitchFamily="18" charset="0"/>
              </a:rPr>
              <a:t>        Bethel is Still </a:t>
            </a:r>
            <a:r>
              <a:rPr lang="en-US" dirty="0" err="1">
                <a:latin typeface="Times New Roman" panose="02020603050405020304" pitchFamily="18" charset="0"/>
                <a:cs typeface="Times New Roman" panose="02020603050405020304" pitchFamily="18" charset="0"/>
              </a:rPr>
              <a:t>Beitin</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Westminster Theological Journal </a:t>
            </a:r>
            <a:r>
              <a:rPr lang="en-US" dirty="0">
                <a:latin typeface="Times New Roman" panose="02020603050405020304" pitchFamily="18" charset="0"/>
                <a:cs typeface="Times New Roman" panose="02020603050405020304" pitchFamily="18" charset="0"/>
              </a:rPr>
              <a:t>33:  175-88.</a:t>
            </a:r>
          </a:p>
          <a:p>
            <a:pPr marL="0" indent="0">
              <a:buNone/>
            </a:pPr>
            <a:r>
              <a:rPr lang="en-US" dirty="0">
                <a:latin typeface="Times New Roman" panose="02020603050405020304" pitchFamily="18" charset="0"/>
                <a:cs typeface="Times New Roman" panose="02020603050405020304" pitchFamily="18" charset="0"/>
              </a:rPr>
              <a:t>1988	Rainey on the Location of Bethel and Ai.  </a:t>
            </a:r>
            <a:r>
              <a:rPr lang="en-US" i="1" dirty="0">
                <a:latin typeface="Times New Roman" panose="02020603050405020304" pitchFamily="18" charset="0"/>
                <a:cs typeface="Times New Roman" panose="02020603050405020304" pitchFamily="18" charset="0"/>
              </a:rPr>
              <a:t>Biblical Archaeology Review</a:t>
            </a:r>
            <a:r>
              <a:rPr lang="en-US" dirty="0">
                <a:latin typeface="Times New Roman" panose="02020603050405020304" pitchFamily="18" charset="0"/>
                <a:cs typeface="Times New Roman" panose="02020603050405020304" pitchFamily="18" charset="0"/>
              </a:rPr>
              <a:t> 14/5: 67-68.</a:t>
            </a:r>
          </a:p>
          <a:p>
            <a:pPr marL="0" indent="0">
              <a:buNone/>
            </a:pPr>
            <a:r>
              <a:rPr lang="en-US" b="1" dirty="0">
                <a:latin typeface="Times New Roman" panose="02020603050405020304" pitchFamily="18" charset="0"/>
                <a:cs typeface="Times New Roman" panose="02020603050405020304" pitchFamily="18" charset="0"/>
              </a:rPr>
              <a:t>2006	</a:t>
            </a:r>
            <a:r>
              <a:rPr lang="en-US" dirty="0">
                <a:latin typeface="Times New Roman" panose="02020603050405020304" pitchFamily="18" charset="0"/>
                <a:cs typeface="Times New Roman" panose="02020603050405020304" pitchFamily="18" charset="0"/>
              </a:rPr>
              <a:t>Looking for Bethel:  An Exercise in Historical Geography.  Pp. 269-73 in </a:t>
            </a:r>
            <a:r>
              <a:rPr lang="en-US" i="1" dirty="0">
                <a:latin typeface="Times New Roman" panose="02020603050405020304" pitchFamily="18" charset="0"/>
                <a:cs typeface="Times New Roman" panose="02020603050405020304" pitchFamily="18" charset="0"/>
              </a:rPr>
              <a:t>Confronting the Past:  Archaeological and Historical Essays on Ancient Israel in Honor of William G. </a:t>
            </a:r>
            <a:r>
              <a:rPr lang="en-US" i="1" dirty="0" err="1">
                <a:latin typeface="Times New Roman" panose="02020603050405020304" pitchFamily="18" charset="0"/>
                <a:cs typeface="Times New Roman" panose="02020603050405020304" pitchFamily="18" charset="0"/>
              </a:rPr>
              <a:t>Dever</a:t>
            </a:r>
            <a:r>
              <a:rPr lang="en-US" dirty="0">
                <a:latin typeface="Times New Roman" panose="02020603050405020304" pitchFamily="18" charset="0"/>
                <a:cs typeface="Times New Roman" panose="02020603050405020304" pitchFamily="18" charset="0"/>
              </a:rPr>
              <a:t>, edited by Seymour </a:t>
            </a:r>
            <a:r>
              <a:rPr lang="en-US" dirty="0" err="1">
                <a:latin typeface="Times New Roman" panose="02020603050405020304" pitchFamily="18" charset="0"/>
                <a:cs typeface="Times New Roman" panose="02020603050405020304" pitchFamily="18" charset="0"/>
              </a:rPr>
              <a:t>Gitin</a:t>
            </a:r>
            <a:r>
              <a:rPr lang="en-US" dirty="0">
                <a:latin typeface="Times New Roman" panose="02020603050405020304" pitchFamily="18" charset="0"/>
                <a:cs typeface="Times New Roman" panose="02020603050405020304" pitchFamily="18" charset="0"/>
              </a:rPr>
              <a:t>; J. Edward Wright; and J. P. </a:t>
            </a:r>
            <a:r>
              <a:rPr lang="en-US" dirty="0" err="1">
                <a:latin typeface="Times New Roman" panose="02020603050405020304" pitchFamily="18" charset="0"/>
                <a:cs typeface="Times New Roman" panose="02020603050405020304" pitchFamily="18" charset="0"/>
              </a:rPr>
              <a:t>Dessel</a:t>
            </a:r>
            <a:r>
              <a:rPr lang="en-US" dirty="0">
                <a:latin typeface="Times New Roman" panose="02020603050405020304" pitchFamily="18" charset="0"/>
                <a:cs typeface="Times New Roman" panose="02020603050405020304" pitchFamily="18" charset="0"/>
              </a:rPr>
              <a:t>.  Winona Lake:  Eisenbrauns.</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Wood, Bryant G.</a:t>
            </a:r>
          </a:p>
          <a:p>
            <a:pPr marL="0" indent="0">
              <a:buNone/>
            </a:pPr>
            <a:r>
              <a:rPr lang="en-US" b="1" dirty="0">
                <a:latin typeface="Times New Roman" panose="02020603050405020304" pitchFamily="18" charset="0"/>
                <a:cs typeface="Times New Roman" panose="02020603050405020304" pitchFamily="18" charset="0"/>
              </a:rPr>
              <a:t>2008</a:t>
            </a:r>
            <a:r>
              <a:rPr lang="en-US" dirty="0">
                <a:latin typeface="Times New Roman" panose="02020603050405020304" pitchFamily="18" charset="0"/>
                <a:cs typeface="Times New Roman" panose="02020603050405020304" pitchFamily="18" charset="0"/>
              </a:rPr>
              <a:t>    	“The Search for Joshua’s Ai.”  Pp. 205-40 in </a:t>
            </a:r>
            <a:r>
              <a:rPr lang="en-US" i="1" dirty="0">
                <a:latin typeface="Times New Roman" panose="02020603050405020304" pitchFamily="18" charset="0"/>
                <a:cs typeface="Times New Roman" panose="02020603050405020304" pitchFamily="18" charset="0"/>
              </a:rPr>
              <a:t>Critical Issues in Early Israelite History</a:t>
            </a:r>
            <a:r>
              <a:rPr lang="en-US" dirty="0">
                <a:latin typeface="Times New Roman" panose="02020603050405020304" pitchFamily="18" charset="0"/>
                <a:cs typeface="Times New Roman" panose="02020603050405020304" pitchFamily="18" charset="0"/>
              </a:rPr>
              <a:t>, edited by Richard S. Hess; Gerald A. </a:t>
            </a:r>
            <a:r>
              <a:rPr lang="en-US" dirty="0" err="1">
                <a:latin typeface="Times New Roman" panose="02020603050405020304" pitchFamily="18" charset="0"/>
                <a:cs typeface="Times New Roman" panose="02020603050405020304" pitchFamily="18" charset="0"/>
              </a:rPr>
              <a:t>Klingbeil</a:t>
            </a:r>
            <a:r>
              <a:rPr lang="en-US" dirty="0">
                <a:latin typeface="Times New Roman" panose="02020603050405020304" pitchFamily="18" charset="0"/>
                <a:cs typeface="Times New Roman" panose="02020603050405020304" pitchFamily="18" charset="0"/>
              </a:rPr>
              <a:t>; and Paul J. Ray.  Bulletin for Biblical Research Supplement 3. Winona Lake:  Eisenbrauns.</a:t>
            </a:r>
          </a:p>
        </p:txBody>
      </p:sp>
    </p:spTree>
    <p:extLst>
      <p:ext uri="{BB962C8B-B14F-4D97-AF65-F5344CB8AC3E}">
        <p14:creationId xmlns:p14="http://schemas.microsoft.com/office/powerpoint/2010/main" val="4194714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7BB07-DF44-4AFB-B48D-00EFAFA4A12D}"/>
              </a:ext>
            </a:extLst>
          </p:cNvPr>
          <p:cNvSpPr>
            <a:spLocks noGrp="1"/>
          </p:cNvSpPr>
          <p:nvPr>
            <p:ph type="title"/>
          </p:nvPr>
        </p:nvSpPr>
        <p:spPr>
          <a:xfrm>
            <a:off x="0" y="1"/>
            <a:ext cx="12192000" cy="681036"/>
          </a:xfrm>
        </p:spPr>
        <p:txBody>
          <a:bodyPr>
            <a:normAutofit/>
          </a:bodyPr>
          <a:lstStyle/>
          <a:p>
            <a:pPr algn="ctr"/>
            <a:r>
              <a:rPr lang="en-US" sz="3600" dirty="0">
                <a:latin typeface="Berlin Sans FB" panose="020E0602020502020306" pitchFamily="34" charset="0"/>
              </a:rPr>
              <a:t>The Joint Palestinian-Japanese Expedition to </a:t>
            </a:r>
            <a:r>
              <a:rPr lang="en-US" sz="3600" dirty="0" err="1">
                <a:latin typeface="Berlin Sans FB" panose="020E0602020502020306" pitchFamily="34" charset="0"/>
              </a:rPr>
              <a:t>Beitin</a:t>
            </a:r>
            <a:r>
              <a:rPr lang="en-US" sz="3600" dirty="0">
                <a:latin typeface="Berlin Sans FB" panose="020E0602020502020306" pitchFamily="34" charset="0"/>
              </a:rPr>
              <a:t> (2011-2013)</a:t>
            </a:r>
          </a:p>
        </p:txBody>
      </p:sp>
      <p:sp>
        <p:nvSpPr>
          <p:cNvPr id="3" name="Content Placeholder 2">
            <a:extLst>
              <a:ext uri="{FF2B5EF4-FFF2-40B4-BE49-F238E27FC236}">
                <a16:creationId xmlns:a16="http://schemas.microsoft.com/office/drawing/2014/main" id="{C06F1B01-9A2B-4B15-9217-3BC23F991905}"/>
              </a:ext>
            </a:extLst>
          </p:cNvPr>
          <p:cNvSpPr>
            <a:spLocks noGrp="1"/>
          </p:cNvSpPr>
          <p:nvPr>
            <p:ph idx="1"/>
          </p:nvPr>
        </p:nvSpPr>
        <p:spPr>
          <a:xfrm>
            <a:off x="71022" y="681037"/>
            <a:ext cx="4115630" cy="6044382"/>
          </a:xfrm>
        </p:spPr>
        <p:txBody>
          <a:bodyPr>
            <a:normAutofit fontScale="92500" lnSpcReduction="20000"/>
          </a:bodyPr>
          <a:lstStyle/>
          <a:p>
            <a:r>
              <a:rPr lang="en-US" b="0" i="0" dirty="0">
                <a:solidFill>
                  <a:srgbClr val="000000"/>
                </a:solidFill>
                <a:effectLst/>
                <a:latin typeface="Berlin Sans FB" panose="020E0602020502020306" pitchFamily="34" charset="0"/>
              </a:rPr>
              <a:t>The Archaeological Excavations and Development of Resources for Tourism at </a:t>
            </a:r>
            <a:r>
              <a:rPr lang="en-US" b="0" i="0" dirty="0" err="1">
                <a:solidFill>
                  <a:srgbClr val="000000"/>
                </a:solidFill>
                <a:effectLst/>
                <a:latin typeface="Berlin Sans FB" panose="020E0602020502020306" pitchFamily="34" charset="0"/>
              </a:rPr>
              <a:t>Beitin</a:t>
            </a:r>
            <a:r>
              <a:rPr lang="en-US" b="0" i="0" dirty="0">
                <a:solidFill>
                  <a:srgbClr val="000000"/>
                </a:solidFill>
                <a:effectLst/>
                <a:latin typeface="Berlin Sans FB" panose="020E0602020502020306" pitchFamily="34" charset="0"/>
              </a:rPr>
              <a:t> (Bethel) is a Palestinian-Japanese cultural heritage project to promote tourism at the site.  </a:t>
            </a:r>
            <a:r>
              <a:rPr lang="en-US" dirty="0">
                <a:solidFill>
                  <a:srgbClr val="000000"/>
                </a:solidFill>
                <a:latin typeface="Berlin Sans FB" panose="020E0602020502020306" pitchFamily="34" charset="0"/>
              </a:rPr>
              <a:t>Jointly l</a:t>
            </a:r>
            <a:r>
              <a:rPr lang="en-US" b="0" i="0" dirty="0">
                <a:solidFill>
                  <a:srgbClr val="000000"/>
                </a:solidFill>
                <a:effectLst/>
                <a:latin typeface="Berlin Sans FB" panose="020E0602020502020306" pitchFamily="34" charset="0"/>
              </a:rPr>
              <a:t>ed by Hamdan Taha and David Sugimoto </a:t>
            </a:r>
            <a:r>
              <a:rPr lang="en-US">
                <a:solidFill>
                  <a:srgbClr val="000000"/>
                </a:solidFill>
                <a:latin typeface="Berlin Sans FB" panose="020E0602020502020306" pitchFamily="34" charset="0"/>
              </a:rPr>
              <a:t>(from </a:t>
            </a:r>
            <a:r>
              <a:rPr lang="en-US" b="0" i="0">
                <a:solidFill>
                  <a:srgbClr val="000000"/>
                </a:solidFill>
                <a:effectLst/>
                <a:latin typeface="Berlin Sans FB" panose="020E0602020502020306" pitchFamily="34" charset="0"/>
              </a:rPr>
              <a:t>Keio </a:t>
            </a:r>
            <a:r>
              <a:rPr lang="en-US" b="0" i="0" dirty="0">
                <a:solidFill>
                  <a:srgbClr val="000000"/>
                </a:solidFill>
                <a:effectLst/>
                <a:latin typeface="Berlin Sans FB" panose="020E0602020502020306" pitchFamily="34" charset="0"/>
              </a:rPr>
              <a:t>University), the project included a survey and excavations at the Burj </a:t>
            </a:r>
            <a:r>
              <a:rPr lang="en-US" b="0" i="0" dirty="0" err="1">
                <a:solidFill>
                  <a:srgbClr val="000000"/>
                </a:solidFill>
                <a:effectLst/>
                <a:latin typeface="Berlin Sans FB" panose="020E0602020502020306" pitchFamily="34" charset="0"/>
              </a:rPr>
              <a:t>Beitin</a:t>
            </a:r>
            <a:r>
              <a:rPr lang="en-US" b="0" i="0" dirty="0">
                <a:solidFill>
                  <a:srgbClr val="000000"/>
                </a:solidFill>
                <a:effectLst/>
                <a:latin typeface="Berlin Sans FB" panose="020E0602020502020306" pitchFamily="34" charset="0"/>
              </a:rPr>
              <a:t>, a Byzantine monastery east of the modern villag</a:t>
            </a:r>
            <a:r>
              <a:rPr lang="en-US" dirty="0">
                <a:solidFill>
                  <a:srgbClr val="000000"/>
                </a:solidFill>
                <a:latin typeface="Berlin Sans FB" panose="020E0602020502020306" pitchFamily="34" charset="0"/>
              </a:rPr>
              <a:t>e (note my title page) as well as several MB and Roman tombs to the south.</a:t>
            </a:r>
          </a:p>
          <a:p>
            <a:r>
              <a:rPr lang="en-US" sz="1200" dirty="0">
                <a:latin typeface="Berlin Sans FB" panose="020E0602020502020306" pitchFamily="34" charset="0"/>
                <a:hlinkClick r:id="rId2"/>
              </a:rPr>
              <a:t>https://www.jcic-heritage.jp/en/project/middle_east_palestine_201312/</a:t>
            </a:r>
            <a:r>
              <a:rPr lang="en-US" sz="1200" dirty="0">
                <a:latin typeface="Berlin Sans FB" panose="020E0602020502020306" pitchFamily="34" charset="0"/>
              </a:rPr>
              <a:t> </a:t>
            </a:r>
          </a:p>
        </p:txBody>
      </p:sp>
      <p:pic>
        <p:nvPicPr>
          <p:cNvPr id="4" name="Picture 3">
            <a:extLst>
              <a:ext uri="{FF2B5EF4-FFF2-40B4-BE49-F238E27FC236}">
                <a16:creationId xmlns:a16="http://schemas.microsoft.com/office/drawing/2014/main" id="{28071561-EE35-4340-9296-AB983FA60F9F}"/>
              </a:ext>
            </a:extLst>
          </p:cNvPr>
          <p:cNvPicPr>
            <a:picLocks noChangeAspect="1"/>
          </p:cNvPicPr>
          <p:nvPr/>
        </p:nvPicPr>
        <p:blipFill>
          <a:blip r:embed="rId3"/>
          <a:stretch>
            <a:fillRect/>
          </a:stretch>
        </p:blipFill>
        <p:spPr>
          <a:xfrm>
            <a:off x="4186652" y="676724"/>
            <a:ext cx="7863303" cy="6048695"/>
          </a:xfrm>
          <a:prstGeom prst="rect">
            <a:avLst/>
          </a:prstGeom>
        </p:spPr>
      </p:pic>
    </p:spTree>
    <p:extLst>
      <p:ext uri="{BB962C8B-B14F-4D97-AF65-F5344CB8AC3E}">
        <p14:creationId xmlns:p14="http://schemas.microsoft.com/office/powerpoint/2010/main" val="3093581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F6ED978-7C4C-422E-B726-148DF1E15A37}"/>
              </a:ext>
            </a:extLst>
          </p:cNvPr>
          <p:cNvSpPr>
            <a:spLocks noGrp="1"/>
          </p:cNvSpPr>
          <p:nvPr>
            <p:ph type="title"/>
          </p:nvPr>
        </p:nvSpPr>
        <p:spPr>
          <a:xfrm>
            <a:off x="0" y="1"/>
            <a:ext cx="12192000" cy="1498599"/>
          </a:xfrm>
        </p:spPr>
        <p:txBody>
          <a:bodyPr>
            <a:normAutofit/>
          </a:bodyPr>
          <a:lstStyle/>
          <a:p>
            <a:pPr algn="ctr"/>
            <a:r>
              <a:rPr lang="en-US" dirty="0">
                <a:latin typeface="Berlin Sans FB" panose="020E0602020502020306" pitchFamily="34" charset="0"/>
              </a:rPr>
              <a:t>Recent Scholarly (and unscholarly) Debates over </a:t>
            </a:r>
            <a:r>
              <a:rPr lang="en-US" dirty="0" err="1">
                <a:latin typeface="Berlin Sans FB" panose="020E0602020502020306" pitchFamily="34" charset="0"/>
              </a:rPr>
              <a:t>Beitin</a:t>
            </a:r>
            <a:r>
              <a:rPr lang="en-US" dirty="0">
                <a:latin typeface="Berlin Sans FB" panose="020E0602020502020306" pitchFamily="34" charset="0"/>
              </a:rPr>
              <a:t> vs. </a:t>
            </a:r>
            <a:r>
              <a:rPr lang="en-US" dirty="0" err="1">
                <a:latin typeface="Berlin Sans FB" panose="020E0602020502020306" pitchFamily="34" charset="0"/>
              </a:rPr>
              <a:t>el-Bireh</a:t>
            </a:r>
            <a:r>
              <a:rPr lang="en-US" dirty="0">
                <a:latin typeface="Berlin Sans FB" panose="020E0602020502020306" pitchFamily="34" charset="0"/>
              </a:rPr>
              <a:t> as the Site of Bethel</a:t>
            </a:r>
          </a:p>
        </p:txBody>
      </p:sp>
      <p:sp>
        <p:nvSpPr>
          <p:cNvPr id="7" name="Content Placeholder 6">
            <a:extLst>
              <a:ext uri="{FF2B5EF4-FFF2-40B4-BE49-F238E27FC236}">
                <a16:creationId xmlns:a16="http://schemas.microsoft.com/office/drawing/2014/main" id="{79108E45-4AC9-4D8E-BE5E-CB5299B75390}"/>
              </a:ext>
            </a:extLst>
          </p:cNvPr>
          <p:cNvSpPr>
            <a:spLocks noGrp="1"/>
          </p:cNvSpPr>
          <p:nvPr>
            <p:ph idx="1"/>
          </p:nvPr>
        </p:nvSpPr>
        <p:spPr>
          <a:xfrm>
            <a:off x="7620001" y="1893775"/>
            <a:ext cx="4479636" cy="4871861"/>
          </a:xfrm>
        </p:spPr>
        <p:txBody>
          <a:bodyPr>
            <a:normAutofit fontScale="77500" lnSpcReduction="20000"/>
          </a:bodyPr>
          <a:lstStyle/>
          <a:p>
            <a:r>
              <a:rPr lang="en-US" dirty="0">
                <a:latin typeface="Berlin Sans FB" panose="020E0602020502020306" pitchFamily="34" charset="0"/>
              </a:rPr>
              <a:t>For several generations, equating the site of biblical Bethel with the Arab village of </a:t>
            </a:r>
            <a:r>
              <a:rPr lang="en-US" dirty="0" err="1">
                <a:latin typeface="Berlin Sans FB" panose="020E0602020502020306" pitchFamily="34" charset="0"/>
              </a:rPr>
              <a:t>Beitin</a:t>
            </a:r>
            <a:r>
              <a:rPr lang="en-US" dirty="0">
                <a:latin typeface="Berlin Sans FB" panose="020E0602020502020306" pitchFamily="34" charset="0"/>
              </a:rPr>
              <a:t> seemed secure as the site appeared to fulfill all of the requirements forwarded by Historical Geographical research, such as place name preservation, location matching data from historical sources and archaeological confirmation of the periods in which it was occupied.</a:t>
            </a:r>
          </a:p>
          <a:p>
            <a:r>
              <a:rPr lang="en-US" dirty="0">
                <a:latin typeface="Berlin Sans FB" panose="020E0602020502020306" pitchFamily="34" charset="0"/>
              </a:rPr>
              <a:t>Yet, in 1970 a rift in the consensus developed and a minority of scholars looked to </a:t>
            </a:r>
            <a:r>
              <a:rPr lang="en-US" dirty="0" err="1">
                <a:latin typeface="Berlin Sans FB" panose="020E0602020502020306" pitchFamily="34" charset="0"/>
              </a:rPr>
              <a:t>el</a:t>
            </a:r>
            <a:r>
              <a:rPr lang="en-US" dirty="0">
                <a:latin typeface="Berlin Sans FB" panose="020E0602020502020306" pitchFamily="34" charset="0"/>
              </a:rPr>
              <a:t> </a:t>
            </a:r>
            <a:r>
              <a:rPr lang="en-US" dirty="0" err="1">
                <a:latin typeface="Berlin Sans FB" panose="020E0602020502020306" pitchFamily="34" charset="0"/>
              </a:rPr>
              <a:t>Bireh</a:t>
            </a:r>
            <a:r>
              <a:rPr lang="en-US" dirty="0">
                <a:latin typeface="Berlin Sans FB" panose="020E0602020502020306" pitchFamily="34" charset="0"/>
              </a:rPr>
              <a:t> to the south as the site of Bethel</a:t>
            </a:r>
          </a:p>
          <a:p>
            <a:r>
              <a:rPr lang="en-US" sz="1600" dirty="0">
                <a:hlinkClick r:id="rId2"/>
              </a:rPr>
              <a:t>https://www.pitts.emory.edu/dia/bridge.cfm?ID=100236</a:t>
            </a:r>
            <a:r>
              <a:rPr lang="en-US" sz="1600" dirty="0"/>
              <a:t> </a:t>
            </a:r>
          </a:p>
        </p:txBody>
      </p:sp>
      <p:pic>
        <p:nvPicPr>
          <p:cNvPr id="2" name="Picture 1">
            <a:extLst>
              <a:ext uri="{FF2B5EF4-FFF2-40B4-BE49-F238E27FC236}">
                <a16:creationId xmlns:a16="http://schemas.microsoft.com/office/drawing/2014/main" id="{EA4DF3C5-C3AA-4C9A-8152-02EE74A63540}"/>
              </a:ext>
            </a:extLst>
          </p:cNvPr>
          <p:cNvPicPr>
            <a:picLocks noChangeAspect="1"/>
          </p:cNvPicPr>
          <p:nvPr/>
        </p:nvPicPr>
        <p:blipFill>
          <a:blip r:embed="rId3"/>
          <a:stretch>
            <a:fillRect/>
          </a:stretch>
        </p:blipFill>
        <p:spPr>
          <a:xfrm>
            <a:off x="92365" y="1893776"/>
            <a:ext cx="7349836" cy="4871861"/>
          </a:xfrm>
          <a:prstGeom prst="rect">
            <a:avLst/>
          </a:prstGeom>
        </p:spPr>
      </p:pic>
    </p:spTree>
    <p:extLst>
      <p:ext uri="{BB962C8B-B14F-4D97-AF65-F5344CB8AC3E}">
        <p14:creationId xmlns:p14="http://schemas.microsoft.com/office/powerpoint/2010/main" val="3264214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F5278-3A2A-4B0A-A5BF-DB5687764A25}"/>
              </a:ext>
            </a:extLst>
          </p:cNvPr>
          <p:cNvSpPr>
            <a:spLocks noGrp="1"/>
          </p:cNvSpPr>
          <p:nvPr>
            <p:ph type="title"/>
          </p:nvPr>
        </p:nvSpPr>
        <p:spPr>
          <a:xfrm>
            <a:off x="-1" y="1"/>
            <a:ext cx="9599295" cy="914399"/>
          </a:xfrm>
        </p:spPr>
        <p:txBody>
          <a:bodyPr/>
          <a:lstStyle/>
          <a:p>
            <a:pPr algn="ctr"/>
            <a:r>
              <a:rPr lang="en-US" dirty="0">
                <a:latin typeface="Berlin Sans FB" panose="020E0602020502020306" pitchFamily="34" charset="0"/>
              </a:rPr>
              <a:t>David Livingston (1925-2013)</a:t>
            </a:r>
          </a:p>
        </p:txBody>
      </p:sp>
      <p:sp>
        <p:nvSpPr>
          <p:cNvPr id="3" name="Content Placeholder 2">
            <a:extLst>
              <a:ext uri="{FF2B5EF4-FFF2-40B4-BE49-F238E27FC236}">
                <a16:creationId xmlns:a16="http://schemas.microsoft.com/office/drawing/2014/main" id="{DC7035EE-F898-4408-B16D-80DCCD5C9EF0}"/>
              </a:ext>
            </a:extLst>
          </p:cNvPr>
          <p:cNvSpPr>
            <a:spLocks noGrp="1"/>
          </p:cNvSpPr>
          <p:nvPr>
            <p:ph idx="1"/>
          </p:nvPr>
        </p:nvSpPr>
        <p:spPr>
          <a:xfrm>
            <a:off x="182880" y="809625"/>
            <a:ext cx="9189720" cy="5867400"/>
          </a:xfrm>
        </p:spPr>
        <p:txBody>
          <a:bodyPr>
            <a:normAutofit/>
          </a:bodyPr>
          <a:lstStyle/>
          <a:p>
            <a:pPr algn="l"/>
            <a:r>
              <a:rPr lang="en-US" sz="1800" b="0" i="0" dirty="0">
                <a:solidFill>
                  <a:srgbClr val="000000"/>
                </a:solidFill>
                <a:effectLst/>
                <a:latin typeface="Berlin Sans FB" panose="020E0602020502020306" pitchFamily="34" charset="0"/>
              </a:rPr>
              <a:t>David founded ABR in 1969, primarily in response to the scholarly assertions that the Biblical city of Ai showed no evidence that Joshua conquered and burned it. Through careful investigation, he ascertained that scholars had wrongly identified the location of Ai, and he worked vigorously to correct the error and identify the Lost City of Ai in Israel. Part of this work included correcting another scholarly blunder: the misidentification of Bethel. Properly identifying Bethel was the key to finding Ai. David determined that Ai was at Khirbet </a:t>
            </a:r>
            <a:r>
              <a:rPr lang="en-US" sz="1800" b="0" i="0" dirty="0" err="1">
                <a:solidFill>
                  <a:srgbClr val="000000"/>
                </a:solidFill>
                <a:effectLst/>
                <a:latin typeface="Berlin Sans FB" panose="020E0602020502020306" pitchFamily="34" charset="0"/>
              </a:rPr>
              <a:t>Nisya</a:t>
            </a:r>
            <a:r>
              <a:rPr lang="en-US" sz="1800" b="0" i="0" dirty="0">
                <a:solidFill>
                  <a:srgbClr val="000000"/>
                </a:solidFill>
                <a:effectLst/>
                <a:latin typeface="Berlin Sans FB" panose="020E0602020502020306" pitchFamily="34" charset="0"/>
              </a:rPr>
              <a:t>, directing 15 seasons of excavations there.</a:t>
            </a:r>
            <a:endParaRPr lang="en-US" b="0" i="0" dirty="0">
              <a:solidFill>
                <a:srgbClr val="000000"/>
              </a:solidFill>
              <a:effectLst/>
              <a:latin typeface="Berlin Sans FB" panose="020E0602020502020306" pitchFamily="34" charset="0"/>
            </a:endParaRPr>
          </a:p>
          <a:p>
            <a:pPr algn="l"/>
            <a:r>
              <a:rPr lang="en-US" sz="1800" b="0" i="0" dirty="0">
                <a:solidFill>
                  <a:srgbClr val="000000"/>
                </a:solidFill>
                <a:effectLst/>
                <a:latin typeface="Berlin Sans FB" panose="020E0602020502020306" pitchFamily="34" charset="0"/>
              </a:rPr>
              <a:t>David’s educational background was extensive. He graduated from Wheaton College with a B.A. in General Science, Pittsburgh Xenia Seminary with an M. Div., Trinity Evangelical Divinity School with an M.A. in OT Studies, took graduate studies at </a:t>
            </a:r>
            <a:r>
              <a:rPr lang="en-US" sz="1800" b="0" i="0" dirty="0" err="1">
                <a:solidFill>
                  <a:srgbClr val="000000"/>
                </a:solidFill>
                <a:effectLst/>
                <a:latin typeface="Berlin Sans FB" panose="020E0602020502020306" pitchFamily="34" charset="0"/>
              </a:rPr>
              <a:t>Dropsie</a:t>
            </a:r>
            <a:r>
              <a:rPr lang="en-US" sz="1800" b="0" i="0" dirty="0">
                <a:solidFill>
                  <a:srgbClr val="000000"/>
                </a:solidFill>
                <a:effectLst/>
                <a:latin typeface="Berlin Sans FB" panose="020E0602020502020306" pitchFamily="34" charset="0"/>
              </a:rPr>
              <a:t> University and received his Ph.D. in Archaeology from Andrews University in 1988. His doctoral dissertation topic consisted of six years of his excavation reports from Khirbet </a:t>
            </a:r>
            <a:r>
              <a:rPr lang="en-US" sz="1800" b="0" i="0" dirty="0" err="1">
                <a:solidFill>
                  <a:srgbClr val="000000"/>
                </a:solidFill>
                <a:effectLst/>
                <a:latin typeface="Berlin Sans FB" panose="020E0602020502020306" pitchFamily="34" charset="0"/>
              </a:rPr>
              <a:t>Nisya</a:t>
            </a:r>
            <a:r>
              <a:rPr lang="en-US" sz="1800" b="0" i="0" dirty="0">
                <a:solidFill>
                  <a:srgbClr val="000000"/>
                </a:solidFill>
                <a:effectLst/>
                <a:latin typeface="Berlin Sans FB" panose="020E0602020502020306" pitchFamily="34" charset="0"/>
              </a:rPr>
              <a:t>.</a:t>
            </a:r>
            <a:endParaRPr lang="en-US" b="0" i="0" dirty="0">
              <a:solidFill>
                <a:srgbClr val="000000"/>
              </a:solidFill>
              <a:effectLst/>
              <a:latin typeface="Berlin Sans FB" panose="020E0602020502020306" pitchFamily="34" charset="0"/>
            </a:endParaRPr>
          </a:p>
          <a:p>
            <a:pPr algn="l"/>
            <a:r>
              <a:rPr lang="en-US" sz="1800" b="0" i="0" dirty="0">
                <a:solidFill>
                  <a:srgbClr val="000000"/>
                </a:solidFill>
                <a:effectLst/>
                <a:latin typeface="Berlin Sans FB" panose="020E0602020502020306" pitchFamily="34" charset="0"/>
              </a:rPr>
              <a:t>David served with Campus Crusade for Christ from 1972-1975. He has also participated in excavations at Jericho, Jerusalem, Jezreel, </a:t>
            </a:r>
            <a:r>
              <a:rPr lang="en-US" sz="1800" b="0" i="0" dirty="0" err="1">
                <a:solidFill>
                  <a:srgbClr val="000000"/>
                </a:solidFill>
                <a:effectLst/>
                <a:latin typeface="Berlin Sans FB" panose="020E0602020502020306" pitchFamily="34" charset="0"/>
              </a:rPr>
              <a:t>Bourgata</a:t>
            </a:r>
            <a:r>
              <a:rPr lang="en-US" sz="1800" b="0" i="0" dirty="0">
                <a:solidFill>
                  <a:srgbClr val="000000"/>
                </a:solidFill>
                <a:effectLst/>
                <a:latin typeface="Berlin Sans FB" panose="020E0602020502020306" pitchFamily="34" charset="0"/>
              </a:rPr>
              <a:t>, and Gezer. He has conducted more than 25 tours in Israel, Jordan and Egypt. David served six years as editor of </a:t>
            </a:r>
            <a:r>
              <a:rPr lang="en-US" sz="1800" b="0" i="1" dirty="0">
                <a:solidFill>
                  <a:srgbClr val="000000"/>
                </a:solidFill>
                <a:effectLst/>
                <a:latin typeface="Berlin Sans FB" panose="020E0602020502020306" pitchFamily="34" charset="0"/>
              </a:rPr>
              <a:t>Bible and Spade</a:t>
            </a:r>
            <a:r>
              <a:rPr lang="en-US" sz="1800" b="0" i="0" dirty="0">
                <a:solidFill>
                  <a:srgbClr val="000000"/>
                </a:solidFill>
                <a:effectLst/>
                <a:latin typeface="Berlin Sans FB" panose="020E0602020502020306" pitchFamily="34" charset="0"/>
              </a:rPr>
              <a:t>, and 20 years as the editor of the ABR Newsletter.</a:t>
            </a:r>
          </a:p>
          <a:p>
            <a:pPr algn="l"/>
            <a:r>
              <a:rPr lang="en-US" sz="1800" dirty="0">
                <a:solidFill>
                  <a:srgbClr val="000000"/>
                </a:solidFill>
                <a:latin typeface="Berlin Sans FB" panose="020E0602020502020306" pitchFamily="34" charset="0"/>
              </a:rPr>
              <a:t>Argued that </a:t>
            </a:r>
            <a:r>
              <a:rPr lang="en-US" sz="1800" dirty="0" err="1">
                <a:solidFill>
                  <a:srgbClr val="000000"/>
                </a:solidFill>
                <a:latin typeface="Berlin Sans FB" panose="020E0602020502020306" pitchFamily="34" charset="0"/>
              </a:rPr>
              <a:t>Beitin</a:t>
            </a:r>
            <a:r>
              <a:rPr lang="en-US" sz="1800" dirty="0">
                <a:solidFill>
                  <a:srgbClr val="000000"/>
                </a:solidFill>
                <a:latin typeface="Berlin Sans FB" panose="020E0602020502020306" pitchFamily="34" charset="0"/>
              </a:rPr>
              <a:t> was NOT Bethel due to the lack of LB material at et Tell (Ai) and preferred </a:t>
            </a:r>
            <a:r>
              <a:rPr lang="en-US" sz="1800" dirty="0" err="1">
                <a:solidFill>
                  <a:srgbClr val="000000"/>
                </a:solidFill>
                <a:latin typeface="Berlin Sans FB" panose="020E0602020502020306" pitchFamily="34" charset="0"/>
              </a:rPr>
              <a:t>el</a:t>
            </a:r>
            <a:r>
              <a:rPr lang="en-US" sz="1800" dirty="0">
                <a:solidFill>
                  <a:srgbClr val="000000"/>
                </a:solidFill>
                <a:latin typeface="Berlin Sans FB" panose="020E0602020502020306" pitchFamily="34" charset="0"/>
              </a:rPr>
              <a:t> </a:t>
            </a:r>
            <a:r>
              <a:rPr lang="en-US" sz="1800" dirty="0" err="1">
                <a:solidFill>
                  <a:srgbClr val="000000"/>
                </a:solidFill>
                <a:latin typeface="Berlin Sans FB" panose="020E0602020502020306" pitchFamily="34" charset="0"/>
              </a:rPr>
              <a:t>Bireh</a:t>
            </a:r>
            <a:r>
              <a:rPr lang="en-US" sz="1800" dirty="0">
                <a:solidFill>
                  <a:srgbClr val="000000"/>
                </a:solidFill>
                <a:latin typeface="Berlin Sans FB" panose="020E0602020502020306" pitchFamily="34" charset="0"/>
              </a:rPr>
              <a:t>, beginning a sharp debate with Israeli scholar Anson Rainey.</a:t>
            </a:r>
            <a:endParaRPr lang="en-US" b="0" i="0" dirty="0">
              <a:solidFill>
                <a:srgbClr val="000000"/>
              </a:solidFill>
              <a:effectLst/>
              <a:latin typeface="Berlin Sans FB" panose="020E0602020502020306" pitchFamily="34" charset="0"/>
            </a:endParaRPr>
          </a:p>
          <a:p>
            <a:r>
              <a:rPr lang="en-US" sz="1100" dirty="0">
                <a:hlinkClick r:id="rId2"/>
              </a:rPr>
              <a:t>https://biblearchaeology.org/staffabr/4281-in-honor-of-dr-david-livingston</a:t>
            </a:r>
            <a:endParaRPr lang="en-US" sz="1100" dirty="0"/>
          </a:p>
          <a:p>
            <a:r>
              <a:rPr lang="en-US" sz="1100" dirty="0">
                <a:hlinkClick r:id="rId3"/>
              </a:rPr>
              <a:t>https://biblearchaeology.org/about/founders-corner</a:t>
            </a:r>
          </a:p>
          <a:p>
            <a:r>
              <a:rPr lang="en-US" sz="1100" dirty="0">
                <a:hlinkClick r:id="rId3"/>
              </a:rPr>
              <a:t>https://www.amazon.com/Khirbet-Nisya-Search-Biblical-1979-2002/dp/0974140503</a:t>
            </a:r>
            <a:r>
              <a:rPr lang="en-US" sz="1100" dirty="0"/>
              <a:t>  </a:t>
            </a:r>
          </a:p>
        </p:txBody>
      </p:sp>
      <p:pic>
        <p:nvPicPr>
          <p:cNvPr id="7" name="Picture 6">
            <a:extLst>
              <a:ext uri="{FF2B5EF4-FFF2-40B4-BE49-F238E27FC236}">
                <a16:creationId xmlns:a16="http://schemas.microsoft.com/office/drawing/2014/main" id="{B693C757-A7C2-4F08-B1F7-8B236A6C0975}"/>
              </a:ext>
            </a:extLst>
          </p:cNvPr>
          <p:cNvPicPr>
            <a:picLocks noChangeAspect="1"/>
          </p:cNvPicPr>
          <p:nvPr/>
        </p:nvPicPr>
        <p:blipFill>
          <a:blip r:embed="rId4"/>
          <a:stretch>
            <a:fillRect/>
          </a:stretch>
        </p:blipFill>
        <p:spPr>
          <a:xfrm>
            <a:off x="9555481" y="3354900"/>
            <a:ext cx="2453639" cy="3489119"/>
          </a:xfrm>
          <a:prstGeom prst="rect">
            <a:avLst/>
          </a:prstGeom>
        </p:spPr>
      </p:pic>
      <p:pic>
        <p:nvPicPr>
          <p:cNvPr id="4" name="Picture 3">
            <a:extLst>
              <a:ext uri="{FF2B5EF4-FFF2-40B4-BE49-F238E27FC236}">
                <a16:creationId xmlns:a16="http://schemas.microsoft.com/office/drawing/2014/main" id="{B396FD29-6EDB-434A-B992-E988508A9D31}"/>
              </a:ext>
            </a:extLst>
          </p:cNvPr>
          <p:cNvPicPr>
            <a:picLocks noChangeAspect="1"/>
          </p:cNvPicPr>
          <p:nvPr/>
        </p:nvPicPr>
        <p:blipFill>
          <a:blip r:embed="rId5"/>
          <a:stretch>
            <a:fillRect/>
          </a:stretch>
        </p:blipFill>
        <p:spPr>
          <a:xfrm>
            <a:off x="9599294" y="80015"/>
            <a:ext cx="2409826" cy="3165606"/>
          </a:xfrm>
          <a:prstGeom prst="rect">
            <a:avLst/>
          </a:prstGeom>
        </p:spPr>
      </p:pic>
    </p:spTree>
    <p:extLst>
      <p:ext uri="{BB962C8B-B14F-4D97-AF65-F5344CB8AC3E}">
        <p14:creationId xmlns:p14="http://schemas.microsoft.com/office/powerpoint/2010/main" val="708614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E3240-70B3-4D1F-95B8-961CA429234C}"/>
              </a:ext>
            </a:extLst>
          </p:cNvPr>
          <p:cNvSpPr>
            <a:spLocks noGrp="1"/>
          </p:cNvSpPr>
          <p:nvPr>
            <p:ph type="title"/>
          </p:nvPr>
        </p:nvSpPr>
        <p:spPr>
          <a:xfrm>
            <a:off x="0" y="1"/>
            <a:ext cx="9620250" cy="838199"/>
          </a:xfrm>
        </p:spPr>
        <p:txBody>
          <a:bodyPr/>
          <a:lstStyle/>
          <a:p>
            <a:pPr algn="ctr"/>
            <a:r>
              <a:rPr lang="en-US" dirty="0">
                <a:latin typeface="Berlin Sans FB" panose="020E0602020502020306" pitchFamily="34" charset="0"/>
              </a:rPr>
              <a:t>Anson F. Rainey (1930-2011)</a:t>
            </a:r>
          </a:p>
        </p:txBody>
      </p:sp>
      <p:sp>
        <p:nvSpPr>
          <p:cNvPr id="3" name="Content Placeholder 2">
            <a:extLst>
              <a:ext uri="{FF2B5EF4-FFF2-40B4-BE49-F238E27FC236}">
                <a16:creationId xmlns:a16="http://schemas.microsoft.com/office/drawing/2014/main" id="{31D8B113-12EC-42A0-AF9C-3E3123CCDF72}"/>
              </a:ext>
            </a:extLst>
          </p:cNvPr>
          <p:cNvSpPr>
            <a:spLocks noGrp="1"/>
          </p:cNvSpPr>
          <p:nvPr>
            <p:ph idx="1"/>
          </p:nvPr>
        </p:nvSpPr>
        <p:spPr>
          <a:xfrm>
            <a:off x="164335" y="762000"/>
            <a:ext cx="9454847" cy="5957524"/>
          </a:xfrm>
        </p:spPr>
        <p:txBody>
          <a:bodyPr>
            <a:normAutofit fontScale="92500"/>
          </a:bodyPr>
          <a:lstStyle/>
          <a:p>
            <a:r>
              <a:rPr lang="en-US" dirty="0">
                <a:latin typeface="Berlin Sans FB" panose="020E0602020502020306" pitchFamily="34" charset="0"/>
              </a:rPr>
              <a:t>The foremost Historical Geographer of the previous generation.  Rainey was a disciple of Yohanan </a:t>
            </a:r>
            <a:r>
              <a:rPr lang="en-US" dirty="0" err="1">
                <a:latin typeface="Berlin Sans FB" panose="020E0602020502020306" pitchFamily="34" charset="0"/>
              </a:rPr>
              <a:t>Aharoni</a:t>
            </a:r>
            <a:r>
              <a:rPr lang="en-US" dirty="0">
                <a:latin typeface="Berlin Sans FB" panose="020E0602020502020306" pitchFamily="34" charset="0"/>
              </a:rPr>
              <a:t> and wrote extensively on the topography of the Holy Land always reading sources in the original language.</a:t>
            </a:r>
          </a:p>
          <a:p>
            <a:r>
              <a:rPr lang="en-US" dirty="0">
                <a:latin typeface="Berlin Sans FB" panose="020E0602020502020306" pitchFamily="34" charset="0"/>
              </a:rPr>
              <a:t>Livingston took Rainey’s course in Historical Geography while a student at Jerusalem’s American Institute of Holy Land Studies (JUC) in the 1960’s, but published his own views on Bethel in 1970.</a:t>
            </a:r>
          </a:p>
          <a:p>
            <a:r>
              <a:rPr lang="en-US" dirty="0">
                <a:latin typeface="Berlin Sans FB" panose="020E0602020502020306" pitchFamily="34" charset="0"/>
              </a:rPr>
              <a:t>Rainey responded with a scathing rebuttal in 1971.  Both followed up with additional arguments, with Rainey returning to the topic for the last time in 2006.</a:t>
            </a:r>
          </a:p>
          <a:p>
            <a:r>
              <a:rPr lang="en-US" dirty="0">
                <a:latin typeface="Berlin Sans FB" panose="020E0602020502020306" pitchFamily="34" charset="0"/>
              </a:rPr>
              <a:t>Most biblical scholars and archaeologists agree with Rainey, with a minority following Livingston.</a:t>
            </a:r>
          </a:p>
          <a:p>
            <a:endParaRPr lang="en-US" dirty="0"/>
          </a:p>
          <a:p>
            <a:r>
              <a:rPr lang="en-US" sz="1000" dirty="0">
                <a:hlinkClick r:id="rId2"/>
              </a:rPr>
              <a:t>https://brill.com/view/book/edcoll/9789004281547/B9789004281547_001.xml</a:t>
            </a:r>
            <a:r>
              <a:rPr lang="en-US" sz="1000" dirty="0"/>
              <a:t> </a:t>
            </a:r>
          </a:p>
          <a:p>
            <a:r>
              <a:rPr lang="en-US" sz="1000" dirty="0"/>
              <a:t>https://www.thriftbooks.com/w/the-sacred-bridge-cartas-atlas-of-the-biblical-world_anson-f-rainey_r-steven-notley/1391074/item/19781551/?gclid=Cj0KCQjw0PWRBhDKARIsAPKHFGikm4p30oVvJhdQxaAmBlSpusZZFMWsVcYuJkoSe6WbPPfW1gAEQiMaAoIZEALw_wcB#idiq=19781551&amp;edition=14575870  </a:t>
            </a:r>
          </a:p>
        </p:txBody>
      </p:sp>
      <p:pic>
        <p:nvPicPr>
          <p:cNvPr id="6" name="Picture 5">
            <a:extLst>
              <a:ext uri="{FF2B5EF4-FFF2-40B4-BE49-F238E27FC236}">
                <a16:creationId xmlns:a16="http://schemas.microsoft.com/office/drawing/2014/main" id="{158F35D5-83B7-4698-A92F-FEFE37FE64C5}"/>
              </a:ext>
            </a:extLst>
          </p:cNvPr>
          <p:cNvPicPr>
            <a:picLocks noChangeAspect="1"/>
          </p:cNvPicPr>
          <p:nvPr/>
        </p:nvPicPr>
        <p:blipFill rotWithShape="1">
          <a:blip r:embed="rId3"/>
          <a:srcRect l="17019" r="14216"/>
          <a:stretch/>
        </p:blipFill>
        <p:spPr>
          <a:xfrm>
            <a:off x="9723849" y="3429000"/>
            <a:ext cx="2384552" cy="3290524"/>
          </a:xfrm>
          <a:prstGeom prst="rect">
            <a:avLst/>
          </a:prstGeom>
        </p:spPr>
      </p:pic>
      <p:pic>
        <p:nvPicPr>
          <p:cNvPr id="7" name="Picture 6">
            <a:extLst>
              <a:ext uri="{FF2B5EF4-FFF2-40B4-BE49-F238E27FC236}">
                <a16:creationId xmlns:a16="http://schemas.microsoft.com/office/drawing/2014/main" id="{2F7D9140-EE66-462F-A1E5-0AB96812A0C8}"/>
              </a:ext>
            </a:extLst>
          </p:cNvPr>
          <p:cNvPicPr>
            <a:picLocks noChangeAspect="1"/>
          </p:cNvPicPr>
          <p:nvPr/>
        </p:nvPicPr>
        <p:blipFill>
          <a:blip r:embed="rId4"/>
          <a:stretch>
            <a:fillRect/>
          </a:stretch>
        </p:blipFill>
        <p:spPr>
          <a:xfrm>
            <a:off x="9735343" y="259145"/>
            <a:ext cx="2330093" cy="3055275"/>
          </a:xfrm>
          <a:prstGeom prst="rect">
            <a:avLst/>
          </a:prstGeom>
        </p:spPr>
      </p:pic>
    </p:spTree>
    <p:extLst>
      <p:ext uri="{BB962C8B-B14F-4D97-AF65-F5344CB8AC3E}">
        <p14:creationId xmlns:p14="http://schemas.microsoft.com/office/powerpoint/2010/main" val="2867160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C24C7-D301-4B24-9D64-47730456C0B3}"/>
              </a:ext>
            </a:extLst>
          </p:cNvPr>
          <p:cNvSpPr>
            <a:spLocks noGrp="1"/>
          </p:cNvSpPr>
          <p:nvPr>
            <p:ph type="title"/>
          </p:nvPr>
        </p:nvSpPr>
        <p:spPr>
          <a:xfrm>
            <a:off x="1" y="1"/>
            <a:ext cx="3226676" cy="2175640"/>
          </a:xfrm>
        </p:spPr>
        <p:txBody>
          <a:bodyPr>
            <a:normAutofit fontScale="90000"/>
          </a:bodyPr>
          <a:lstStyle/>
          <a:p>
            <a:pPr algn="ctr"/>
            <a:r>
              <a:rPr lang="en-US" dirty="0">
                <a:latin typeface="Berlin Sans FB" panose="020E0602020502020306" pitchFamily="34" charset="0"/>
              </a:rPr>
              <a:t>The Sacred Precinct- </a:t>
            </a:r>
            <a:r>
              <a:rPr lang="en-US" i="1" dirty="0">
                <a:latin typeface="Berlin Sans FB" panose="020E0602020502020306" pitchFamily="34" charset="0"/>
              </a:rPr>
              <a:t>Temenos</a:t>
            </a:r>
            <a:r>
              <a:rPr lang="en-US" dirty="0">
                <a:latin typeface="Berlin Sans FB" panose="020E0602020502020306" pitchFamily="34" charset="0"/>
              </a:rPr>
              <a:t> at Dan</a:t>
            </a:r>
          </a:p>
        </p:txBody>
      </p:sp>
      <p:sp>
        <p:nvSpPr>
          <p:cNvPr id="3" name="Content Placeholder 2">
            <a:extLst>
              <a:ext uri="{FF2B5EF4-FFF2-40B4-BE49-F238E27FC236}">
                <a16:creationId xmlns:a16="http://schemas.microsoft.com/office/drawing/2014/main" id="{A46E5E4B-DE52-4EC7-AE2C-9B38A07BDF29}"/>
              </a:ext>
            </a:extLst>
          </p:cNvPr>
          <p:cNvSpPr>
            <a:spLocks noGrp="1"/>
          </p:cNvSpPr>
          <p:nvPr>
            <p:ph idx="1"/>
          </p:nvPr>
        </p:nvSpPr>
        <p:spPr>
          <a:xfrm>
            <a:off x="83750" y="2106706"/>
            <a:ext cx="3069353" cy="4630423"/>
          </a:xfrm>
        </p:spPr>
        <p:txBody>
          <a:bodyPr>
            <a:normAutofit fontScale="85000" lnSpcReduction="20000"/>
          </a:bodyPr>
          <a:lstStyle/>
          <a:p>
            <a:r>
              <a:rPr lang="en-US" dirty="0">
                <a:latin typeface="Berlin Sans FB" panose="020E0602020502020306" pitchFamily="34" charset="0"/>
              </a:rPr>
              <a:t>While excavations at Bethel did NOT expose remains of a shrine or high place, excavations at Dan by Avraham </a:t>
            </a:r>
            <a:r>
              <a:rPr lang="en-US" dirty="0" err="1">
                <a:latin typeface="Berlin Sans FB" panose="020E0602020502020306" pitchFamily="34" charset="0"/>
              </a:rPr>
              <a:t>Biran</a:t>
            </a:r>
            <a:r>
              <a:rPr lang="en-US" dirty="0">
                <a:latin typeface="Berlin Sans FB" panose="020E0602020502020306" pitchFamily="34" charset="0"/>
              </a:rPr>
              <a:t> (1966-) DID uncover the Iron Age II High </a:t>
            </a:r>
            <a:r>
              <a:rPr lang="en-US" dirty="0" err="1">
                <a:latin typeface="Berlin Sans FB" panose="020E0602020502020306" pitchFamily="34" charset="0"/>
              </a:rPr>
              <a:t>Place,Temenos</a:t>
            </a:r>
            <a:r>
              <a:rPr lang="en-US" dirty="0">
                <a:latin typeface="Berlin Sans FB" panose="020E0602020502020306" pitchFamily="34" charset="0"/>
              </a:rPr>
              <a:t> or Shrine of Jeroboam I, which likely offers a more modest parallel of the shrine that once existed at Bethel</a:t>
            </a:r>
          </a:p>
          <a:p>
            <a:r>
              <a:rPr lang="en-US" sz="1200" dirty="0">
                <a:hlinkClick r:id="rId2"/>
              </a:rPr>
              <a:t>http://holyland-sites.blogspot.com/2013/08/tel-dan-sacred-precinct.html</a:t>
            </a:r>
            <a:r>
              <a:rPr lang="en-US" sz="1200" dirty="0"/>
              <a:t> </a:t>
            </a:r>
          </a:p>
        </p:txBody>
      </p:sp>
      <p:pic>
        <p:nvPicPr>
          <p:cNvPr id="6" name="Picture 5">
            <a:extLst>
              <a:ext uri="{FF2B5EF4-FFF2-40B4-BE49-F238E27FC236}">
                <a16:creationId xmlns:a16="http://schemas.microsoft.com/office/drawing/2014/main" id="{6BC237A7-ADA9-4D38-BB43-44D19011D019}"/>
              </a:ext>
            </a:extLst>
          </p:cNvPr>
          <p:cNvPicPr>
            <a:picLocks noChangeAspect="1"/>
          </p:cNvPicPr>
          <p:nvPr/>
        </p:nvPicPr>
        <p:blipFill>
          <a:blip r:embed="rId3"/>
          <a:stretch>
            <a:fillRect/>
          </a:stretch>
        </p:blipFill>
        <p:spPr>
          <a:xfrm>
            <a:off x="3435658" y="102483"/>
            <a:ext cx="8672592" cy="6634646"/>
          </a:xfrm>
          <a:prstGeom prst="rect">
            <a:avLst/>
          </a:prstGeom>
        </p:spPr>
      </p:pic>
    </p:spTree>
    <p:extLst>
      <p:ext uri="{BB962C8B-B14F-4D97-AF65-F5344CB8AC3E}">
        <p14:creationId xmlns:p14="http://schemas.microsoft.com/office/powerpoint/2010/main" val="3409381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5D15A-BB73-4693-A3B6-2D60A5D9FCA0}"/>
              </a:ext>
            </a:extLst>
          </p:cNvPr>
          <p:cNvSpPr>
            <a:spLocks noGrp="1"/>
          </p:cNvSpPr>
          <p:nvPr>
            <p:ph type="title"/>
          </p:nvPr>
        </p:nvSpPr>
        <p:spPr>
          <a:xfrm>
            <a:off x="0" y="1"/>
            <a:ext cx="2924175" cy="2524124"/>
          </a:xfrm>
        </p:spPr>
        <p:txBody>
          <a:bodyPr>
            <a:normAutofit/>
          </a:bodyPr>
          <a:lstStyle/>
          <a:p>
            <a:pPr algn="ctr"/>
            <a:r>
              <a:rPr lang="en-US" dirty="0">
                <a:latin typeface="Berlin Sans FB" panose="020E0602020502020306" pitchFamily="34" charset="0"/>
              </a:rPr>
              <a:t>What did the Bethel Shrine Look Like?</a:t>
            </a:r>
          </a:p>
        </p:txBody>
      </p:sp>
      <p:sp>
        <p:nvSpPr>
          <p:cNvPr id="3" name="Content Placeholder 2">
            <a:extLst>
              <a:ext uri="{FF2B5EF4-FFF2-40B4-BE49-F238E27FC236}">
                <a16:creationId xmlns:a16="http://schemas.microsoft.com/office/drawing/2014/main" id="{B24AC5ED-D5A1-4A9E-828A-4E0BB7EB6735}"/>
              </a:ext>
            </a:extLst>
          </p:cNvPr>
          <p:cNvSpPr>
            <a:spLocks noGrp="1"/>
          </p:cNvSpPr>
          <p:nvPr>
            <p:ph idx="1"/>
          </p:nvPr>
        </p:nvSpPr>
        <p:spPr>
          <a:xfrm>
            <a:off x="114300" y="2524126"/>
            <a:ext cx="2809875" cy="4163996"/>
          </a:xfrm>
        </p:spPr>
        <p:txBody>
          <a:bodyPr>
            <a:normAutofit fontScale="62500" lnSpcReduction="20000"/>
          </a:bodyPr>
          <a:lstStyle/>
          <a:p>
            <a:r>
              <a:rPr lang="en-US" dirty="0">
                <a:latin typeface="Berlin Sans FB" panose="020E0602020502020306" pitchFamily="34" charset="0"/>
              </a:rPr>
              <a:t>The Bethel Shrine or Cultic Precinct (Temenos) probably closely paralleled the shrine at Dan, which combined elements of Solomon’s Temple with earlier Canaanite temples, such as the Temple of Baal Berith (Judges 8-9): the Migdal Temple at Shechem</a:t>
            </a:r>
          </a:p>
          <a:p>
            <a:r>
              <a:rPr lang="en-US" dirty="0">
                <a:latin typeface="Berlin Sans FB" panose="020E0602020502020306" pitchFamily="34" charset="0"/>
              </a:rPr>
              <a:t>However, the Bethel Shrine was undoubtedly larger and much more elaborate than the one Jeroboam built at Dan.</a:t>
            </a:r>
          </a:p>
          <a:p>
            <a:r>
              <a:rPr lang="en-US" sz="1800" dirty="0">
                <a:hlinkClick r:id="rId2"/>
              </a:rPr>
              <a:t>https://www.ritmeyer.com/product/image-library/buildings/temples/king-jeroboams-temple-2/</a:t>
            </a:r>
            <a:r>
              <a:rPr lang="en-US" sz="1800" dirty="0"/>
              <a:t> </a:t>
            </a:r>
          </a:p>
        </p:txBody>
      </p:sp>
      <p:pic>
        <p:nvPicPr>
          <p:cNvPr id="5" name="Picture 4">
            <a:extLst>
              <a:ext uri="{FF2B5EF4-FFF2-40B4-BE49-F238E27FC236}">
                <a16:creationId xmlns:a16="http://schemas.microsoft.com/office/drawing/2014/main" id="{C94D4BCF-521C-4771-ABE0-06327762EDFD}"/>
              </a:ext>
            </a:extLst>
          </p:cNvPr>
          <p:cNvPicPr>
            <a:picLocks noChangeAspect="1"/>
          </p:cNvPicPr>
          <p:nvPr/>
        </p:nvPicPr>
        <p:blipFill>
          <a:blip r:embed="rId3"/>
          <a:stretch>
            <a:fillRect/>
          </a:stretch>
        </p:blipFill>
        <p:spPr>
          <a:xfrm>
            <a:off x="3038475" y="158477"/>
            <a:ext cx="9089994" cy="6529645"/>
          </a:xfrm>
          <a:prstGeom prst="rect">
            <a:avLst/>
          </a:prstGeom>
        </p:spPr>
      </p:pic>
    </p:spTree>
    <p:extLst>
      <p:ext uri="{BB962C8B-B14F-4D97-AF65-F5344CB8AC3E}">
        <p14:creationId xmlns:p14="http://schemas.microsoft.com/office/powerpoint/2010/main" val="1346910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4A522-0616-4523-ADD2-D1E34FCE88F8}"/>
              </a:ext>
            </a:extLst>
          </p:cNvPr>
          <p:cNvSpPr>
            <a:spLocks noGrp="1"/>
          </p:cNvSpPr>
          <p:nvPr>
            <p:ph type="title"/>
          </p:nvPr>
        </p:nvSpPr>
        <p:spPr>
          <a:xfrm>
            <a:off x="59267" y="33867"/>
            <a:ext cx="8889999" cy="558801"/>
          </a:xfrm>
        </p:spPr>
        <p:txBody>
          <a:bodyPr>
            <a:normAutofit/>
          </a:bodyPr>
          <a:lstStyle/>
          <a:p>
            <a:pPr algn="ctr"/>
            <a:r>
              <a:rPr lang="en-US" sz="3200" dirty="0">
                <a:latin typeface="Berlin Sans FB" panose="020E0602020502020306" pitchFamily="34" charset="0"/>
              </a:rPr>
              <a:t>Zev </a:t>
            </a:r>
            <a:r>
              <a:rPr lang="en-US" sz="3200" dirty="0" err="1">
                <a:latin typeface="Berlin Sans FB" panose="020E0602020502020306" pitchFamily="34" charset="0"/>
              </a:rPr>
              <a:t>Vilnay</a:t>
            </a:r>
            <a:r>
              <a:rPr lang="en-US" sz="3200" dirty="0">
                <a:latin typeface="Berlin Sans FB" panose="020E0602020502020306" pitchFamily="34" charset="0"/>
              </a:rPr>
              <a:t> (1900-1988)</a:t>
            </a:r>
          </a:p>
        </p:txBody>
      </p:sp>
      <p:sp>
        <p:nvSpPr>
          <p:cNvPr id="3" name="Content Placeholder 2">
            <a:extLst>
              <a:ext uri="{FF2B5EF4-FFF2-40B4-BE49-F238E27FC236}">
                <a16:creationId xmlns:a16="http://schemas.microsoft.com/office/drawing/2014/main" id="{A750A643-7178-42D7-B9DD-6AFED850AE21}"/>
              </a:ext>
            </a:extLst>
          </p:cNvPr>
          <p:cNvSpPr>
            <a:spLocks noGrp="1"/>
          </p:cNvSpPr>
          <p:nvPr>
            <p:ph idx="1"/>
          </p:nvPr>
        </p:nvSpPr>
        <p:spPr>
          <a:xfrm>
            <a:off x="127000" y="592668"/>
            <a:ext cx="8720667" cy="6197598"/>
          </a:xfrm>
        </p:spPr>
        <p:txBody>
          <a:bodyPr>
            <a:noAutofit/>
          </a:bodyPr>
          <a:lstStyle/>
          <a:p>
            <a:pPr algn="just"/>
            <a:r>
              <a:rPr lang="en-US" sz="1400" b="0" i="0" dirty="0">
                <a:effectLst/>
                <a:latin typeface="Berlin Sans FB" panose="020E0602020502020306" pitchFamily="34" charset="0"/>
                <a:cs typeface="Heebo" panose="020B0604020202020204" pitchFamily="2" charset="-79"/>
              </a:rPr>
              <a:t>Zev </a:t>
            </a:r>
            <a:r>
              <a:rPr lang="en-US" sz="1400" b="0" i="0" dirty="0" err="1">
                <a:effectLst/>
                <a:latin typeface="Berlin Sans FB" panose="020E0602020502020306" pitchFamily="34" charset="0"/>
                <a:cs typeface="Heebo" panose="020B0604020202020204" pitchFamily="2" charset="-79"/>
              </a:rPr>
              <a:t>Vilnay</a:t>
            </a:r>
            <a:r>
              <a:rPr lang="en-US" sz="1400" b="0" i="0" dirty="0">
                <a:effectLst/>
                <a:latin typeface="Berlin Sans FB" panose="020E0602020502020306" pitchFamily="34" charset="0"/>
                <a:cs typeface="Heebo" panose="020B0604020202020204" pitchFamily="2" charset="-79"/>
              </a:rPr>
              <a:t> was born in 1900 in Kishinev, Russia (now Moldova). His family immigrated to Israel when he was six years old, and he grew up in Haifa. In high school </a:t>
            </a:r>
            <a:r>
              <a:rPr lang="en-US" sz="1400" b="0" i="0" dirty="0" err="1">
                <a:effectLst/>
                <a:latin typeface="Berlin Sans FB" panose="020E0602020502020306" pitchFamily="34" charset="0"/>
                <a:cs typeface="Heebo" panose="020B0604020202020204" pitchFamily="2" charset="-79"/>
              </a:rPr>
              <a:t>Vilnay</a:t>
            </a:r>
            <a:r>
              <a:rPr lang="en-US" sz="1400" b="0" i="0" dirty="0">
                <a:effectLst/>
                <a:latin typeface="Berlin Sans FB" panose="020E0602020502020306" pitchFamily="34" charset="0"/>
                <a:cs typeface="Heebo" panose="020B0604020202020204" pitchFamily="2" charset="-79"/>
              </a:rPr>
              <a:t> studied at the Hebrew </a:t>
            </a:r>
            <a:r>
              <a:rPr lang="en-US" sz="1400" b="0" i="0" dirty="0" err="1">
                <a:effectLst/>
                <a:latin typeface="Berlin Sans FB" panose="020E0602020502020306" pitchFamily="34" charset="0"/>
                <a:cs typeface="Heebo" panose="020B0604020202020204" pitchFamily="2" charset="-79"/>
              </a:rPr>
              <a:t>Reali</a:t>
            </a:r>
            <a:r>
              <a:rPr lang="en-US" sz="1400" b="0" i="0" dirty="0">
                <a:effectLst/>
                <a:latin typeface="Berlin Sans FB" panose="020E0602020502020306" pitchFamily="34" charset="0"/>
                <a:cs typeface="Heebo" panose="020B0604020202020204" pitchFamily="2" charset="-79"/>
              </a:rPr>
              <a:t> School and then in the Teachers’ Seminary in Jerusalem. Continuing his studies, he went to the University of London, as well as the </a:t>
            </a:r>
            <a:r>
              <a:rPr lang="en-US" sz="1400" b="0" i="0" dirty="0" err="1">
                <a:effectLst/>
                <a:latin typeface="Berlin Sans FB" panose="020E0602020502020306" pitchFamily="34" charset="0"/>
                <a:cs typeface="Heebo" panose="020B0604020202020204" pitchFamily="2" charset="-79"/>
              </a:rPr>
              <a:t>Dropsie</a:t>
            </a:r>
            <a:r>
              <a:rPr lang="en-US" sz="1400" b="0" i="0" dirty="0">
                <a:effectLst/>
                <a:latin typeface="Berlin Sans FB" panose="020E0602020502020306" pitchFamily="34" charset="0"/>
                <a:cs typeface="Heebo" panose="020B0604020202020204" pitchFamily="2" charset="-79"/>
              </a:rPr>
              <a:t> University in Philadelphia where he completed his Ph.D. in 1938. </a:t>
            </a:r>
            <a:r>
              <a:rPr lang="en-US" sz="1400" b="0" i="0" dirty="0" err="1">
                <a:effectLst/>
                <a:latin typeface="Berlin Sans FB" panose="020E0602020502020306" pitchFamily="34" charset="0"/>
                <a:cs typeface="Heebo" panose="020B0604020202020204" pitchFamily="2" charset="-79"/>
              </a:rPr>
              <a:t>Vilnay</a:t>
            </a:r>
            <a:r>
              <a:rPr lang="en-US" sz="1400" b="0" i="0" dirty="0">
                <a:effectLst/>
                <a:latin typeface="Berlin Sans FB" panose="020E0602020502020306" pitchFamily="34" charset="0"/>
                <a:cs typeface="Heebo" panose="020B0604020202020204" pitchFamily="2" charset="-79"/>
              </a:rPr>
              <a:t> grew up during the years of the Second Aliyah when connecting to nature and the landscape was a key component of Zionist education. He was greatly influenced by the activities of touring the country and courses of knowing the land (‘</a:t>
            </a:r>
            <a:r>
              <a:rPr lang="en-US" sz="1400" b="0" i="0" dirty="0" err="1">
                <a:effectLst/>
                <a:latin typeface="Berlin Sans FB" panose="020E0602020502020306" pitchFamily="34" charset="0"/>
                <a:cs typeface="Heebo" panose="020B0604020202020204" pitchFamily="2" charset="-79"/>
              </a:rPr>
              <a:t>Yediath</a:t>
            </a:r>
            <a:r>
              <a:rPr lang="en-US" sz="1400" b="0" i="0" dirty="0">
                <a:effectLst/>
                <a:latin typeface="Berlin Sans FB" panose="020E0602020502020306" pitchFamily="34" charset="0"/>
                <a:cs typeface="Heebo" panose="020B0604020202020204" pitchFamily="2" charset="-79"/>
              </a:rPr>
              <a:t> </a:t>
            </a:r>
            <a:r>
              <a:rPr lang="en-US" sz="1400" b="0" i="0" dirty="0" err="1">
                <a:effectLst/>
                <a:latin typeface="Berlin Sans FB" panose="020E0602020502020306" pitchFamily="34" charset="0"/>
                <a:cs typeface="Heebo" panose="020B0604020202020204" pitchFamily="2" charset="-79"/>
              </a:rPr>
              <a:t>Ha’Aretz</a:t>
            </a:r>
            <a:r>
              <a:rPr lang="en-US" sz="1400" b="0" i="0" dirty="0">
                <a:effectLst/>
                <a:latin typeface="Berlin Sans FB" panose="020E0602020502020306" pitchFamily="34" charset="0"/>
                <a:cs typeface="Heebo" panose="020B0604020202020204" pitchFamily="2" charset="-79"/>
              </a:rPr>
              <a:t>’), which became very popular during the 1920’s. From then and onwards, for sixty years </a:t>
            </a:r>
            <a:r>
              <a:rPr lang="en-US" sz="1400" b="0" i="0" dirty="0" err="1">
                <a:effectLst/>
                <a:latin typeface="Berlin Sans FB" panose="020E0602020502020306" pitchFamily="34" charset="0"/>
                <a:cs typeface="Heebo" panose="020B0604020202020204" pitchFamily="2" charset="-79"/>
              </a:rPr>
              <a:t>Vilnay</a:t>
            </a:r>
            <a:r>
              <a:rPr lang="en-US" sz="1400" b="0" i="0" dirty="0">
                <a:effectLst/>
                <a:latin typeface="Berlin Sans FB" panose="020E0602020502020306" pitchFamily="34" charset="0"/>
                <a:cs typeface="Heebo" panose="020B0604020202020204" pitchFamily="2" charset="-79"/>
              </a:rPr>
              <a:t> devoted his life to spreading knowledge of the land and love of the country through tours, lectures, and publications. He believed that the right way of bequeathing these values was by walking in the various areas of the country, and the motto that had guided him was “by the sweat of your feet you will know the land.” He attracted thousands of travelers and formed the courses of the knowledge of land of Israel. In his many publications he had addressed a variety of issues related to knowing the land. He collected hundreds of stories and folklore stories and compiled them in the book: ‘Legends of the Sacred Land’. He also documented settlements and regions in the ‘Israel Guide’ and ‘Ariel Encyclopedia’. </a:t>
            </a:r>
            <a:r>
              <a:rPr lang="en-US" sz="1400" b="0" i="0" dirty="0" err="1">
                <a:effectLst/>
                <a:latin typeface="Berlin Sans FB" panose="020E0602020502020306" pitchFamily="34" charset="0"/>
                <a:cs typeface="Heebo" panose="020B0604020202020204" pitchFamily="2" charset="-79"/>
              </a:rPr>
              <a:t>Vilnay</a:t>
            </a:r>
            <a:r>
              <a:rPr lang="en-US" sz="1400" b="0" i="0" dirty="0">
                <a:effectLst/>
                <a:latin typeface="Berlin Sans FB" panose="020E0602020502020306" pitchFamily="34" charset="0"/>
                <a:cs typeface="Heebo" panose="020B0604020202020204" pitchFamily="2" charset="-79"/>
              </a:rPr>
              <a:t> was a member of the naming committee of Israel in which he contributed his vast knowledge to the creation of dozens of names of new settlements.</a:t>
            </a:r>
          </a:p>
          <a:p>
            <a:pPr algn="just"/>
            <a:r>
              <a:rPr lang="en-US" sz="1400" b="0" i="0" dirty="0">
                <a:effectLst/>
                <a:latin typeface="Berlin Sans FB" panose="020E0602020502020306" pitchFamily="34" charset="0"/>
                <a:cs typeface="Heebo" panose="020B0604020202020204" pitchFamily="2" charset="-79"/>
              </a:rPr>
              <a:t>Even if there were those who preceded </a:t>
            </a:r>
            <a:r>
              <a:rPr lang="en-US" sz="1400" b="0" i="0" dirty="0" err="1">
                <a:effectLst/>
                <a:latin typeface="Berlin Sans FB" panose="020E0602020502020306" pitchFamily="34" charset="0"/>
                <a:cs typeface="Heebo" panose="020B0604020202020204" pitchFamily="2" charset="-79"/>
              </a:rPr>
              <a:t>Vilnay</a:t>
            </a:r>
            <a:r>
              <a:rPr lang="en-US" sz="1400" b="0" i="0" dirty="0">
                <a:effectLst/>
                <a:latin typeface="Berlin Sans FB" panose="020E0602020502020306" pitchFamily="34" charset="0"/>
                <a:cs typeface="Heebo" panose="020B0604020202020204" pitchFamily="2" charset="-79"/>
              </a:rPr>
              <a:t> in the engagement of knowledge of the land, there is no doubt that he can be viewed as the pioneer who had paved the way for dealing with this subject over the years. His preoccupation in knowing the land was popular to a great extent, but the tours he had led and the books he had written formed the basis for the scientific engagement in the field. </a:t>
            </a:r>
            <a:r>
              <a:rPr lang="en-US" sz="1400" b="0" i="0" dirty="0" err="1">
                <a:effectLst/>
                <a:latin typeface="Berlin Sans FB" panose="020E0602020502020306" pitchFamily="34" charset="0"/>
                <a:cs typeface="Heebo" panose="020B0604020202020204" pitchFamily="2" charset="-79"/>
              </a:rPr>
              <a:t>Vilnay</a:t>
            </a:r>
            <a:r>
              <a:rPr lang="en-US" sz="1400" b="0" i="0" dirty="0">
                <a:effectLst/>
                <a:latin typeface="Berlin Sans FB" panose="020E0602020502020306" pitchFamily="34" charset="0"/>
                <a:cs typeface="Heebo" panose="020B0604020202020204" pitchFamily="2" charset="-79"/>
              </a:rPr>
              <a:t> won the Israel Prize for his contribution to imparting knowledge of the land and the love of the country in 1982. To his dying day in 1988, </a:t>
            </a:r>
            <a:r>
              <a:rPr lang="en-US" sz="1400" b="0" i="0" dirty="0" err="1">
                <a:effectLst/>
                <a:latin typeface="Berlin Sans FB" panose="020E0602020502020306" pitchFamily="34" charset="0"/>
                <a:cs typeface="Heebo" panose="020B0604020202020204" pitchFamily="2" charset="-79"/>
              </a:rPr>
              <a:t>Vilnay</a:t>
            </a:r>
            <a:r>
              <a:rPr lang="en-US" sz="1400" b="0" i="0" dirty="0">
                <a:effectLst/>
                <a:latin typeface="Berlin Sans FB" panose="020E0602020502020306" pitchFamily="34" charset="0"/>
                <a:cs typeface="Heebo" panose="020B0604020202020204" pitchFamily="2" charset="-79"/>
              </a:rPr>
              <a:t> continued leading and promoting the study of knowing the land.</a:t>
            </a:r>
          </a:p>
          <a:p>
            <a:pPr algn="just"/>
            <a:r>
              <a:rPr lang="en-US" sz="1400" dirty="0">
                <a:latin typeface="Berlin Sans FB" panose="020E0602020502020306" pitchFamily="34" charset="0"/>
                <a:cs typeface="Heebo" panose="020B0604020202020204" pitchFamily="2" charset="-79"/>
              </a:rPr>
              <a:t>In 1980, </a:t>
            </a:r>
            <a:r>
              <a:rPr lang="en-US" sz="1400" dirty="0" err="1">
                <a:latin typeface="Berlin Sans FB" panose="020E0602020502020306" pitchFamily="34" charset="0"/>
                <a:cs typeface="Heebo" panose="020B0604020202020204" pitchFamily="2" charset="-79"/>
              </a:rPr>
              <a:t>Vilnay</a:t>
            </a:r>
            <a:r>
              <a:rPr lang="en-US" sz="1400" dirty="0">
                <a:latin typeface="Berlin Sans FB" panose="020E0602020502020306" pitchFamily="34" charset="0"/>
                <a:cs typeface="Heebo" panose="020B0604020202020204" pitchFamily="2" charset="-79"/>
              </a:rPr>
              <a:t> visited the Israeli settlement of Beth El and suggested that Jebel </a:t>
            </a:r>
            <a:r>
              <a:rPr lang="en-US" sz="1400" dirty="0" err="1">
                <a:latin typeface="Berlin Sans FB" panose="020E0602020502020306" pitchFamily="34" charset="0"/>
                <a:cs typeface="Heebo" panose="020B0604020202020204" pitchFamily="2" charset="-79"/>
              </a:rPr>
              <a:t>Aratas</a:t>
            </a:r>
            <a:r>
              <a:rPr lang="en-US" sz="1400" dirty="0">
                <a:latin typeface="Berlin Sans FB" panose="020E0602020502020306" pitchFamily="34" charset="0"/>
                <a:cs typeface="Heebo" panose="020B0604020202020204" pitchFamily="2" charset="-79"/>
              </a:rPr>
              <a:t> was the site of Jacob’s dream and Jeroboam’s religious shrine.  Why didn’t someone think of this possibility and suggest it before?</a:t>
            </a:r>
            <a:endParaRPr lang="en-US" sz="1400" b="0" i="0" dirty="0">
              <a:effectLst/>
              <a:latin typeface="Berlin Sans FB" panose="020E0602020502020306" pitchFamily="34" charset="0"/>
              <a:cs typeface="Heebo" panose="020B0604020202020204" pitchFamily="2" charset="-79"/>
            </a:endParaRPr>
          </a:p>
          <a:p>
            <a:r>
              <a:rPr lang="en-US" sz="1400" i="0" dirty="0">
                <a:effectLst/>
                <a:latin typeface="Berlin Sans FB" panose="020E0602020502020306" pitchFamily="34" charset="0"/>
              </a:rPr>
              <a:t>The Zev </a:t>
            </a:r>
            <a:r>
              <a:rPr lang="en-US" sz="1400" i="0" dirty="0" err="1">
                <a:effectLst/>
                <a:latin typeface="Berlin Sans FB" panose="020E0602020502020306" pitchFamily="34" charset="0"/>
              </a:rPr>
              <a:t>Vilnay</a:t>
            </a:r>
            <a:r>
              <a:rPr lang="en-US" sz="1400" i="0" dirty="0">
                <a:effectLst/>
                <a:latin typeface="Berlin Sans FB" panose="020E0602020502020306" pitchFamily="34" charset="0"/>
              </a:rPr>
              <a:t> Chair for the Study of the Knowledge of Land of Israel</a:t>
            </a:r>
            <a:br>
              <a:rPr lang="en-US" sz="1400" i="0" dirty="0">
                <a:effectLst/>
                <a:latin typeface="Berlin Sans FB" panose="020E0602020502020306" pitchFamily="34" charset="0"/>
              </a:rPr>
            </a:br>
            <a:r>
              <a:rPr lang="en-US" sz="1400" i="0" dirty="0">
                <a:effectLst/>
                <a:latin typeface="Berlin Sans FB" panose="020E0602020502020306" pitchFamily="34" charset="0"/>
              </a:rPr>
              <a:t>(‘</a:t>
            </a:r>
            <a:r>
              <a:rPr lang="en-US" sz="1400" i="0" dirty="0" err="1">
                <a:effectLst/>
                <a:latin typeface="Berlin Sans FB" panose="020E0602020502020306" pitchFamily="34" charset="0"/>
              </a:rPr>
              <a:t>Yediath</a:t>
            </a:r>
            <a:r>
              <a:rPr lang="en-US" sz="1400" i="0" dirty="0">
                <a:effectLst/>
                <a:latin typeface="Berlin Sans FB" panose="020E0602020502020306" pitchFamily="34" charset="0"/>
              </a:rPr>
              <a:t> </a:t>
            </a:r>
            <a:r>
              <a:rPr lang="en-US" sz="1400" i="0" dirty="0" err="1">
                <a:effectLst/>
                <a:latin typeface="Berlin Sans FB" panose="020E0602020502020306" pitchFamily="34" charset="0"/>
              </a:rPr>
              <a:t>Ha’Aretz</a:t>
            </a:r>
            <a:r>
              <a:rPr lang="en-US" sz="1400" i="0" dirty="0">
                <a:effectLst/>
                <a:latin typeface="Berlin Sans FB" panose="020E0602020502020306" pitchFamily="34" charset="0"/>
              </a:rPr>
              <a:t>’) and its Archaeology at Kinneret Academic College</a:t>
            </a:r>
            <a:endParaRPr lang="en-US" sz="1400" dirty="0">
              <a:hlinkClick r:id="rId2"/>
            </a:endParaRPr>
          </a:p>
          <a:p>
            <a:r>
              <a:rPr lang="en-US" sz="800" dirty="0">
                <a:hlinkClick r:id="rId2"/>
              </a:rPr>
              <a:t>https://en.wikipedia.org/wiki/Zev_Vilnay</a:t>
            </a:r>
            <a:endParaRPr lang="en-US" sz="800" dirty="0"/>
          </a:p>
          <a:p>
            <a:r>
              <a:rPr lang="en-US" sz="800" dirty="0">
                <a:hlinkClick r:id="rId3"/>
              </a:rPr>
              <a:t>https://jewishmiscellanies.com/2020/04/11/steimatzkys-palestine-guide-by-zev-vilnay-published-in-london-and-printed-in-palestine-1935-first-english-edition/</a:t>
            </a:r>
            <a:endParaRPr lang="en-US" sz="800" dirty="0"/>
          </a:p>
          <a:p>
            <a:r>
              <a:rPr lang="en-US" sz="800" dirty="0">
                <a:hlinkClick r:id="rId4"/>
              </a:rPr>
              <a:t>https://www.amazon.com/Legends-Jerusalem-Zev-VILNAY/dp/B002BRYMGI</a:t>
            </a:r>
            <a:r>
              <a:rPr lang="en-US" sz="800" dirty="0"/>
              <a:t> </a:t>
            </a:r>
          </a:p>
          <a:p>
            <a:r>
              <a:rPr lang="en-US" sz="800" dirty="0">
                <a:hlinkClick r:id="rId5"/>
              </a:rPr>
              <a:t>https://vilnay.kinneret.ac.il/</a:t>
            </a:r>
            <a:r>
              <a:rPr lang="en-US" sz="800" dirty="0"/>
              <a:t> </a:t>
            </a:r>
          </a:p>
        </p:txBody>
      </p:sp>
      <p:pic>
        <p:nvPicPr>
          <p:cNvPr id="3076" name="Picture 4">
            <a:extLst>
              <a:ext uri="{FF2B5EF4-FFF2-40B4-BE49-F238E27FC236}">
                <a16:creationId xmlns:a16="http://schemas.microsoft.com/office/drawing/2014/main" id="{5B1945C2-3260-4ED1-9B95-AC8E8BD601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8120" y="115345"/>
            <a:ext cx="3089506" cy="42879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1B3491E-AE1D-43DB-86CC-BC79572C5098}"/>
              </a:ext>
            </a:extLst>
          </p:cNvPr>
          <p:cNvPicPr>
            <a:picLocks noChangeAspect="1"/>
          </p:cNvPicPr>
          <p:nvPr/>
        </p:nvPicPr>
        <p:blipFill>
          <a:blip r:embed="rId7"/>
          <a:stretch>
            <a:fillRect/>
          </a:stretch>
        </p:blipFill>
        <p:spPr>
          <a:xfrm>
            <a:off x="8932933" y="4597939"/>
            <a:ext cx="1608793" cy="2144716"/>
          </a:xfrm>
          <a:prstGeom prst="rect">
            <a:avLst/>
          </a:prstGeom>
        </p:spPr>
      </p:pic>
      <p:pic>
        <p:nvPicPr>
          <p:cNvPr id="8" name="Picture 7">
            <a:extLst>
              <a:ext uri="{FF2B5EF4-FFF2-40B4-BE49-F238E27FC236}">
                <a16:creationId xmlns:a16="http://schemas.microsoft.com/office/drawing/2014/main" id="{31B68961-F91F-4480-8915-C84F873FE750}"/>
              </a:ext>
            </a:extLst>
          </p:cNvPr>
          <p:cNvPicPr>
            <a:picLocks noChangeAspect="1"/>
          </p:cNvPicPr>
          <p:nvPr/>
        </p:nvPicPr>
        <p:blipFill>
          <a:blip r:embed="rId8"/>
          <a:stretch>
            <a:fillRect/>
          </a:stretch>
        </p:blipFill>
        <p:spPr>
          <a:xfrm>
            <a:off x="10627825" y="4597939"/>
            <a:ext cx="1437175" cy="2151861"/>
          </a:xfrm>
          <a:prstGeom prst="rect">
            <a:avLst/>
          </a:prstGeom>
        </p:spPr>
      </p:pic>
    </p:spTree>
    <p:extLst>
      <p:ext uri="{BB962C8B-B14F-4D97-AF65-F5344CB8AC3E}">
        <p14:creationId xmlns:p14="http://schemas.microsoft.com/office/powerpoint/2010/main" val="741913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B753-D82A-4A16-A184-B9DB1EF691A0}"/>
              </a:ext>
            </a:extLst>
          </p:cNvPr>
          <p:cNvSpPr>
            <a:spLocks noGrp="1"/>
          </p:cNvSpPr>
          <p:nvPr>
            <p:ph type="title"/>
          </p:nvPr>
        </p:nvSpPr>
        <p:spPr>
          <a:xfrm>
            <a:off x="0" y="1"/>
            <a:ext cx="12192000" cy="855132"/>
          </a:xfrm>
        </p:spPr>
        <p:txBody>
          <a:bodyPr/>
          <a:lstStyle/>
          <a:p>
            <a:pPr algn="ctr"/>
            <a:r>
              <a:rPr lang="en-US" dirty="0">
                <a:latin typeface="Berlin Sans FB" panose="020E0602020502020306" pitchFamily="34" charset="0"/>
              </a:rPr>
              <a:t>Where is the High Place of Jeroboam?</a:t>
            </a:r>
          </a:p>
        </p:txBody>
      </p:sp>
      <p:sp>
        <p:nvSpPr>
          <p:cNvPr id="3" name="Content Placeholder 2">
            <a:extLst>
              <a:ext uri="{FF2B5EF4-FFF2-40B4-BE49-F238E27FC236}">
                <a16:creationId xmlns:a16="http://schemas.microsoft.com/office/drawing/2014/main" id="{36E09D84-BC3E-40D9-9090-99CA0913E871}"/>
              </a:ext>
            </a:extLst>
          </p:cNvPr>
          <p:cNvSpPr>
            <a:spLocks noGrp="1"/>
          </p:cNvSpPr>
          <p:nvPr>
            <p:ph idx="1"/>
          </p:nvPr>
        </p:nvSpPr>
        <p:spPr>
          <a:xfrm>
            <a:off x="93134" y="754333"/>
            <a:ext cx="2908302" cy="6103666"/>
          </a:xfrm>
        </p:spPr>
        <p:txBody>
          <a:bodyPr>
            <a:normAutofit fontScale="62500" lnSpcReduction="20000"/>
          </a:bodyPr>
          <a:lstStyle/>
          <a:p>
            <a:endParaRPr lang="en-US" dirty="0"/>
          </a:p>
          <a:p>
            <a:r>
              <a:rPr lang="en-US" sz="2900" dirty="0" err="1">
                <a:latin typeface="Berlin Sans FB" panose="020E0602020502020306" pitchFamily="34" charset="0"/>
              </a:rPr>
              <a:t>Vilnay’s</a:t>
            </a:r>
            <a:r>
              <a:rPr lang="en-US" sz="2900" dirty="0">
                <a:latin typeface="Berlin Sans FB" panose="020E0602020502020306" pitchFamily="34" charset="0"/>
              </a:rPr>
              <a:t> suggested site; t</a:t>
            </a:r>
            <a:r>
              <a:rPr lang="en-US" sz="2900" b="0" i="0" dirty="0">
                <a:effectLst/>
                <a:latin typeface="Berlin Sans FB" panose="020E0602020502020306" pitchFamily="34" charset="0"/>
              </a:rPr>
              <a:t>he summit of Mount </a:t>
            </a:r>
            <a:r>
              <a:rPr lang="en-US" sz="2900" b="0" i="0" dirty="0" err="1">
                <a:effectLst/>
                <a:latin typeface="Berlin Sans FB" panose="020E0602020502020306" pitchFamily="34" charset="0"/>
              </a:rPr>
              <a:t>Aratas</a:t>
            </a:r>
            <a:r>
              <a:rPr lang="en-US" sz="2900" b="0" i="0" dirty="0">
                <a:effectLst/>
                <a:latin typeface="Berlin Sans FB" panose="020E0602020502020306" pitchFamily="34" charset="0"/>
              </a:rPr>
              <a:t>, 1 mile north of </a:t>
            </a:r>
            <a:r>
              <a:rPr lang="en-US" sz="2900" b="0" i="0" dirty="0" err="1">
                <a:effectLst/>
                <a:latin typeface="Berlin Sans FB" panose="020E0602020502020306" pitchFamily="34" charset="0"/>
              </a:rPr>
              <a:t>Beitin,does</a:t>
            </a:r>
            <a:r>
              <a:rPr lang="en-US" sz="2900" b="0" i="0" dirty="0">
                <a:effectLst/>
                <a:latin typeface="Berlin Sans FB" panose="020E0602020502020306" pitchFamily="34" charset="0"/>
              </a:rPr>
              <a:t> </a:t>
            </a:r>
            <a:r>
              <a:rPr lang="en-US" sz="2900" dirty="0">
                <a:latin typeface="Berlin Sans FB" panose="020E0602020502020306" pitchFamily="34" charset="0"/>
              </a:rPr>
              <a:t> provide a very strong candidate, if not a probable answer for the lack of evidence at </a:t>
            </a:r>
            <a:r>
              <a:rPr lang="en-US" sz="2900" dirty="0" err="1">
                <a:latin typeface="Berlin Sans FB" panose="020E0602020502020306" pitchFamily="34" charset="0"/>
              </a:rPr>
              <a:t>Beitin</a:t>
            </a:r>
            <a:r>
              <a:rPr lang="en-US" sz="2900" b="0" i="0" dirty="0">
                <a:effectLst/>
                <a:latin typeface="Berlin Sans FB" panose="020E0602020502020306" pitchFamily="34" charset="0"/>
              </a:rPr>
              <a:t>. Facing north is a big stone platform framed by a stone wall forming a rectangular shape. By local tradition this was the place of Jeroboam’s temple. The site also provides one of the best panoramic views in all of Israel. The coastline, the Jordan valley, the mountains of Moab and even the Mount Hermon are visible from here.</a:t>
            </a:r>
          </a:p>
          <a:p>
            <a:r>
              <a:rPr lang="en-US" sz="2900" dirty="0">
                <a:latin typeface="Berlin Sans FB" panose="020E0602020502020306" pitchFamily="34" charset="0"/>
                <a:hlinkClick r:id="rId2"/>
              </a:rPr>
              <a:t>https://dannythedigger.com/bethel/</a:t>
            </a:r>
            <a:r>
              <a:rPr lang="en-US" sz="2900" dirty="0">
                <a:latin typeface="Berlin Sans FB" panose="020E0602020502020306" pitchFamily="34" charset="0"/>
              </a:rPr>
              <a:t> </a:t>
            </a:r>
          </a:p>
          <a:p>
            <a:r>
              <a:rPr lang="en-US" sz="2900" dirty="0">
                <a:latin typeface="Berlin Sans FB" panose="020E0602020502020306" pitchFamily="34" charset="0"/>
                <a:hlinkClick r:id="rId3"/>
              </a:rPr>
              <a:t>https://en.wikipedia.org/wiki/Bethel</a:t>
            </a:r>
            <a:r>
              <a:rPr lang="en-US" sz="2900" dirty="0">
                <a:latin typeface="Berlin Sans FB" panose="020E0602020502020306" pitchFamily="34" charset="0"/>
              </a:rPr>
              <a:t> </a:t>
            </a:r>
          </a:p>
        </p:txBody>
      </p:sp>
      <p:pic>
        <p:nvPicPr>
          <p:cNvPr id="4" name="Picture 3">
            <a:extLst>
              <a:ext uri="{FF2B5EF4-FFF2-40B4-BE49-F238E27FC236}">
                <a16:creationId xmlns:a16="http://schemas.microsoft.com/office/drawing/2014/main" id="{DE20983F-EDB3-43D2-996B-180C1B9BB43A}"/>
              </a:ext>
            </a:extLst>
          </p:cNvPr>
          <p:cNvPicPr>
            <a:picLocks noChangeAspect="1"/>
          </p:cNvPicPr>
          <p:nvPr/>
        </p:nvPicPr>
        <p:blipFill>
          <a:blip r:embed="rId4"/>
          <a:stretch>
            <a:fillRect/>
          </a:stretch>
        </p:blipFill>
        <p:spPr>
          <a:xfrm>
            <a:off x="3094570" y="754333"/>
            <a:ext cx="9039183" cy="6023768"/>
          </a:xfrm>
          <a:prstGeom prst="rect">
            <a:avLst/>
          </a:prstGeom>
        </p:spPr>
      </p:pic>
    </p:spTree>
    <p:extLst>
      <p:ext uri="{BB962C8B-B14F-4D97-AF65-F5344CB8AC3E}">
        <p14:creationId xmlns:p14="http://schemas.microsoft.com/office/powerpoint/2010/main" val="9758941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47434</TotalTime>
  <Words>2504</Words>
  <Application>Microsoft Office PowerPoint</Application>
  <PresentationFormat>Widescreen</PresentationFormat>
  <Paragraphs>92</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Berlin Sans FB</vt:lpstr>
      <vt:lpstr>Calibri</vt:lpstr>
      <vt:lpstr>Calibri Light</vt:lpstr>
      <vt:lpstr>David</vt:lpstr>
      <vt:lpstr>Times New Roman</vt:lpstr>
      <vt:lpstr>Office Theme</vt:lpstr>
      <vt:lpstr>Kelso’s Excavation Results from Bethel</vt:lpstr>
      <vt:lpstr>The Joint Palestinian-Japanese Expedition to Beitin (2011-2013)</vt:lpstr>
      <vt:lpstr>Recent Scholarly (and unscholarly) Debates over Beitin vs. el-Bireh as the Site of Bethel</vt:lpstr>
      <vt:lpstr>David Livingston (1925-2013)</vt:lpstr>
      <vt:lpstr>Anson F. Rainey (1930-2011)</vt:lpstr>
      <vt:lpstr>The Sacred Precinct- Temenos at Dan</vt:lpstr>
      <vt:lpstr>What did the Bethel Shrine Look Like?</vt:lpstr>
      <vt:lpstr>Zev Vilnay (1900-1988)</vt:lpstr>
      <vt:lpstr>Where is the High Place of Jeroboam?</vt:lpstr>
      <vt:lpstr>The Probable Site of Jeroboam’s Temple/High Place and to YHWH on Jebel Aratas https://dannythedigger.com/bethel/  </vt:lpstr>
      <vt:lpstr>An Ancient (ca. 1000-year-old) Oak Tree still standing at the Jebel Aratas Site</vt:lpstr>
      <vt:lpstr>A New Testmament Era Jewish Tomb and part of a 200 x 100 m Wall surrounding the Site</vt:lpstr>
      <vt:lpstr>Two Views of an Ancient Mound north from the cleared limestone of the Temenos or Cultic Precinct</vt:lpstr>
      <vt:lpstr>Arguments supporting Jebel Aratas as the Site of Jacob’s Dream and Jeroboam’s Shrine and High Place</vt:lpstr>
      <vt:lpstr>Bibliography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Bethel:  An Iron Age II Town and Religious Shrine on Israel’s Border with Judah</dc:title>
  <dc:creator>Jeffrey Hudon</dc:creator>
  <cp:lastModifiedBy>Ted</cp:lastModifiedBy>
  <cp:revision>34</cp:revision>
  <dcterms:created xsi:type="dcterms:W3CDTF">2022-02-09T22:12:13Z</dcterms:created>
  <dcterms:modified xsi:type="dcterms:W3CDTF">2023-08-21T03:53:21Z</dcterms:modified>
</cp:coreProperties>
</file>