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58" r:id="rId4"/>
    <p:sldId id="260" r:id="rId5"/>
    <p:sldId id="275" r:id="rId6"/>
    <p:sldId id="264" r:id="rId7"/>
    <p:sldId id="277" r:id="rId8"/>
    <p:sldId id="276" r:id="rId9"/>
    <p:sldId id="261" r:id="rId10"/>
    <p:sldId id="262" r:id="rId11"/>
    <p:sldId id="279" r:id="rId12"/>
    <p:sldId id="280" r:id="rId13"/>
    <p:sldId id="270" r:id="rId14"/>
    <p:sldId id="265" r:id="rId15"/>
    <p:sldId id="26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3561" autoAdjust="0"/>
  </p:normalViewPr>
  <p:slideViewPr>
    <p:cSldViewPr snapToGrid="0">
      <p:cViewPr varScale="1">
        <p:scale>
          <a:sx n="113" d="100"/>
          <a:sy n="113" d="100"/>
        </p:scale>
        <p:origin x="510"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7DFB0-6495-4D61-8C2D-B05FC473F2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68E791-6FA9-4F29-87FB-DC58D4C0E6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B8004F-A4FF-4447-808F-9E5589C9A82A}"/>
              </a:ext>
            </a:extLst>
          </p:cNvPr>
          <p:cNvSpPr>
            <a:spLocks noGrp="1"/>
          </p:cNvSpPr>
          <p:nvPr>
            <p:ph type="dt" sz="half" idx="10"/>
          </p:nvPr>
        </p:nvSpPr>
        <p:spPr/>
        <p:txBody>
          <a:bodyPr/>
          <a:lstStyle/>
          <a:p>
            <a:fld id="{B1C95431-BA82-4EB9-BDCF-3BFDB2738D76}" type="datetimeFigureOut">
              <a:rPr lang="en-US" smtClean="0"/>
              <a:t>8/20/2023</a:t>
            </a:fld>
            <a:endParaRPr lang="en-US"/>
          </a:p>
        </p:txBody>
      </p:sp>
      <p:sp>
        <p:nvSpPr>
          <p:cNvPr id="5" name="Footer Placeholder 4">
            <a:extLst>
              <a:ext uri="{FF2B5EF4-FFF2-40B4-BE49-F238E27FC236}">
                <a16:creationId xmlns:a16="http://schemas.microsoft.com/office/drawing/2014/main" id="{ECB19021-5100-4F91-A022-EA8215339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9FB079-93A2-4CD8-BD07-7B5BB9E6635D}"/>
              </a:ext>
            </a:extLst>
          </p:cNvPr>
          <p:cNvSpPr>
            <a:spLocks noGrp="1"/>
          </p:cNvSpPr>
          <p:nvPr>
            <p:ph type="sldNum" sz="quarter" idx="12"/>
          </p:nvPr>
        </p:nvSpPr>
        <p:spPr/>
        <p:txBody>
          <a:bodyPr/>
          <a:lstStyle/>
          <a:p>
            <a:fld id="{40041987-ED99-4405-AD72-AB5BDCEEBD73}" type="slidenum">
              <a:rPr lang="en-US" smtClean="0"/>
              <a:t>‹#›</a:t>
            </a:fld>
            <a:endParaRPr lang="en-US"/>
          </a:p>
        </p:txBody>
      </p:sp>
    </p:spTree>
    <p:extLst>
      <p:ext uri="{BB962C8B-B14F-4D97-AF65-F5344CB8AC3E}">
        <p14:creationId xmlns:p14="http://schemas.microsoft.com/office/powerpoint/2010/main" val="3537900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4B8A4-09FE-46D8-84E9-83B3EA8D1F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482AA1-F1A1-46F5-861C-14A8B53B1D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80DADA-9026-4DB1-ADA0-548C5D78520B}"/>
              </a:ext>
            </a:extLst>
          </p:cNvPr>
          <p:cNvSpPr>
            <a:spLocks noGrp="1"/>
          </p:cNvSpPr>
          <p:nvPr>
            <p:ph type="dt" sz="half" idx="10"/>
          </p:nvPr>
        </p:nvSpPr>
        <p:spPr/>
        <p:txBody>
          <a:bodyPr/>
          <a:lstStyle/>
          <a:p>
            <a:fld id="{B1C95431-BA82-4EB9-BDCF-3BFDB2738D76}" type="datetimeFigureOut">
              <a:rPr lang="en-US" smtClean="0"/>
              <a:t>8/20/2023</a:t>
            </a:fld>
            <a:endParaRPr lang="en-US"/>
          </a:p>
        </p:txBody>
      </p:sp>
      <p:sp>
        <p:nvSpPr>
          <p:cNvPr id="5" name="Footer Placeholder 4">
            <a:extLst>
              <a:ext uri="{FF2B5EF4-FFF2-40B4-BE49-F238E27FC236}">
                <a16:creationId xmlns:a16="http://schemas.microsoft.com/office/drawing/2014/main" id="{D8212CDF-0E13-47E5-BFEA-2AE5F1966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E1CD69-C220-4121-92E3-50B24FE8675A}"/>
              </a:ext>
            </a:extLst>
          </p:cNvPr>
          <p:cNvSpPr>
            <a:spLocks noGrp="1"/>
          </p:cNvSpPr>
          <p:nvPr>
            <p:ph type="sldNum" sz="quarter" idx="12"/>
          </p:nvPr>
        </p:nvSpPr>
        <p:spPr/>
        <p:txBody>
          <a:bodyPr/>
          <a:lstStyle/>
          <a:p>
            <a:fld id="{40041987-ED99-4405-AD72-AB5BDCEEBD73}" type="slidenum">
              <a:rPr lang="en-US" smtClean="0"/>
              <a:t>‹#›</a:t>
            </a:fld>
            <a:endParaRPr lang="en-US"/>
          </a:p>
        </p:txBody>
      </p:sp>
    </p:spTree>
    <p:extLst>
      <p:ext uri="{BB962C8B-B14F-4D97-AF65-F5344CB8AC3E}">
        <p14:creationId xmlns:p14="http://schemas.microsoft.com/office/powerpoint/2010/main" val="843753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7D1D9C-8C02-4B72-8046-C81579FAD0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34F72E-C8AE-497C-A220-9338E0677E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047DF-0835-467A-AE2A-FBE3372588E2}"/>
              </a:ext>
            </a:extLst>
          </p:cNvPr>
          <p:cNvSpPr>
            <a:spLocks noGrp="1"/>
          </p:cNvSpPr>
          <p:nvPr>
            <p:ph type="dt" sz="half" idx="10"/>
          </p:nvPr>
        </p:nvSpPr>
        <p:spPr/>
        <p:txBody>
          <a:bodyPr/>
          <a:lstStyle/>
          <a:p>
            <a:fld id="{B1C95431-BA82-4EB9-BDCF-3BFDB2738D76}" type="datetimeFigureOut">
              <a:rPr lang="en-US" smtClean="0"/>
              <a:t>8/20/2023</a:t>
            </a:fld>
            <a:endParaRPr lang="en-US"/>
          </a:p>
        </p:txBody>
      </p:sp>
      <p:sp>
        <p:nvSpPr>
          <p:cNvPr id="5" name="Footer Placeholder 4">
            <a:extLst>
              <a:ext uri="{FF2B5EF4-FFF2-40B4-BE49-F238E27FC236}">
                <a16:creationId xmlns:a16="http://schemas.microsoft.com/office/drawing/2014/main" id="{1DFBD72B-F6AA-450B-9532-1E51FD41E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5F2E78-BE13-4579-9634-5B6998805BA6}"/>
              </a:ext>
            </a:extLst>
          </p:cNvPr>
          <p:cNvSpPr>
            <a:spLocks noGrp="1"/>
          </p:cNvSpPr>
          <p:nvPr>
            <p:ph type="sldNum" sz="quarter" idx="12"/>
          </p:nvPr>
        </p:nvSpPr>
        <p:spPr/>
        <p:txBody>
          <a:bodyPr/>
          <a:lstStyle/>
          <a:p>
            <a:fld id="{40041987-ED99-4405-AD72-AB5BDCEEBD73}" type="slidenum">
              <a:rPr lang="en-US" smtClean="0"/>
              <a:t>‹#›</a:t>
            </a:fld>
            <a:endParaRPr lang="en-US"/>
          </a:p>
        </p:txBody>
      </p:sp>
    </p:spTree>
    <p:extLst>
      <p:ext uri="{BB962C8B-B14F-4D97-AF65-F5344CB8AC3E}">
        <p14:creationId xmlns:p14="http://schemas.microsoft.com/office/powerpoint/2010/main" val="1230743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E993C-6BE2-4581-9555-926545B341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C78218-2B63-4C9C-9900-C5E4BAFD7F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79FA90-A3BC-4AE3-AC6C-B10EE696D65B}"/>
              </a:ext>
            </a:extLst>
          </p:cNvPr>
          <p:cNvSpPr>
            <a:spLocks noGrp="1"/>
          </p:cNvSpPr>
          <p:nvPr>
            <p:ph type="dt" sz="half" idx="10"/>
          </p:nvPr>
        </p:nvSpPr>
        <p:spPr/>
        <p:txBody>
          <a:bodyPr/>
          <a:lstStyle/>
          <a:p>
            <a:fld id="{B1C95431-BA82-4EB9-BDCF-3BFDB2738D76}" type="datetimeFigureOut">
              <a:rPr lang="en-US" smtClean="0"/>
              <a:t>8/20/2023</a:t>
            </a:fld>
            <a:endParaRPr lang="en-US"/>
          </a:p>
        </p:txBody>
      </p:sp>
      <p:sp>
        <p:nvSpPr>
          <p:cNvPr id="5" name="Footer Placeholder 4">
            <a:extLst>
              <a:ext uri="{FF2B5EF4-FFF2-40B4-BE49-F238E27FC236}">
                <a16:creationId xmlns:a16="http://schemas.microsoft.com/office/drawing/2014/main" id="{E74DD078-B770-4318-B100-B1F27AFE0B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3918F6-35EB-4B0F-82F6-4FF671F8F3C7}"/>
              </a:ext>
            </a:extLst>
          </p:cNvPr>
          <p:cNvSpPr>
            <a:spLocks noGrp="1"/>
          </p:cNvSpPr>
          <p:nvPr>
            <p:ph type="sldNum" sz="quarter" idx="12"/>
          </p:nvPr>
        </p:nvSpPr>
        <p:spPr/>
        <p:txBody>
          <a:bodyPr/>
          <a:lstStyle/>
          <a:p>
            <a:fld id="{40041987-ED99-4405-AD72-AB5BDCEEBD73}" type="slidenum">
              <a:rPr lang="en-US" smtClean="0"/>
              <a:t>‹#›</a:t>
            </a:fld>
            <a:endParaRPr lang="en-US"/>
          </a:p>
        </p:txBody>
      </p:sp>
    </p:spTree>
    <p:extLst>
      <p:ext uri="{BB962C8B-B14F-4D97-AF65-F5344CB8AC3E}">
        <p14:creationId xmlns:p14="http://schemas.microsoft.com/office/powerpoint/2010/main" val="106781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4722-B5B8-4254-AAD8-1B9EA014DA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9EE12E-B56B-4FE7-84E9-6B716E8557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B9B504-1AAE-41BF-B125-D1A277061B24}"/>
              </a:ext>
            </a:extLst>
          </p:cNvPr>
          <p:cNvSpPr>
            <a:spLocks noGrp="1"/>
          </p:cNvSpPr>
          <p:nvPr>
            <p:ph type="dt" sz="half" idx="10"/>
          </p:nvPr>
        </p:nvSpPr>
        <p:spPr/>
        <p:txBody>
          <a:bodyPr/>
          <a:lstStyle/>
          <a:p>
            <a:fld id="{B1C95431-BA82-4EB9-BDCF-3BFDB2738D76}" type="datetimeFigureOut">
              <a:rPr lang="en-US" smtClean="0"/>
              <a:t>8/20/2023</a:t>
            </a:fld>
            <a:endParaRPr lang="en-US"/>
          </a:p>
        </p:txBody>
      </p:sp>
      <p:sp>
        <p:nvSpPr>
          <p:cNvPr id="5" name="Footer Placeholder 4">
            <a:extLst>
              <a:ext uri="{FF2B5EF4-FFF2-40B4-BE49-F238E27FC236}">
                <a16:creationId xmlns:a16="http://schemas.microsoft.com/office/drawing/2014/main" id="{EC713F5A-94F3-4C52-8521-F80461373C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76B1C-C077-4B08-82BA-225DADE7A8EA}"/>
              </a:ext>
            </a:extLst>
          </p:cNvPr>
          <p:cNvSpPr>
            <a:spLocks noGrp="1"/>
          </p:cNvSpPr>
          <p:nvPr>
            <p:ph type="sldNum" sz="quarter" idx="12"/>
          </p:nvPr>
        </p:nvSpPr>
        <p:spPr/>
        <p:txBody>
          <a:bodyPr/>
          <a:lstStyle/>
          <a:p>
            <a:fld id="{40041987-ED99-4405-AD72-AB5BDCEEBD73}" type="slidenum">
              <a:rPr lang="en-US" smtClean="0"/>
              <a:t>‹#›</a:t>
            </a:fld>
            <a:endParaRPr lang="en-US"/>
          </a:p>
        </p:txBody>
      </p:sp>
    </p:spTree>
    <p:extLst>
      <p:ext uri="{BB962C8B-B14F-4D97-AF65-F5344CB8AC3E}">
        <p14:creationId xmlns:p14="http://schemas.microsoft.com/office/powerpoint/2010/main" val="3571213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B64A-826C-48E0-8668-639EC67F39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FB0882-1F34-4736-A8D0-F9F01B5C1E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8ADDE-AE54-4FFD-A085-FC20DE0FD5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332C6E-910D-49E2-988D-09AAA921D6D0}"/>
              </a:ext>
            </a:extLst>
          </p:cNvPr>
          <p:cNvSpPr>
            <a:spLocks noGrp="1"/>
          </p:cNvSpPr>
          <p:nvPr>
            <p:ph type="dt" sz="half" idx="10"/>
          </p:nvPr>
        </p:nvSpPr>
        <p:spPr/>
        <p:txBody>
          <a:bodyPr/>
          <a:lstStyle/>
          <a:p>
            <a:fld id="{B1C95431-BA82-4EB9-BDCF-3BFDB2738D76}" type="datetimeFigureOut">
              <a:rPr lang="en-US" smtClean="0"/>
              <a:t>8/20/2023</a:t>
            </a:fld>
            <a:endParaRPr lang="en-US"/>
          </a:p>
        </p:txBody>
      </p:sp>
      <p:sp>
        <p:nvSpPr>
          <p:cNvPr id="6" name="Footer Placeholder 5">
            <a:extLst>
              <a:ext uri="{FF2B5EF4-FFF2-40B4-BE49-F238E27FC236}">
                <a16:creationId xmlns:a16="http://schemas.microsoft.com/office/drawing/2014/main" id="{CCAF310D-E2B4-47ED-9E9C-5AE924615D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F7CE7B-9A3A-4501-A353-CD847E18CDAD}"/>
              </a:ext>
            </a:extLst>
          </p:cNvPr>
          <p:cNvSpPr>
            <a:spLocks noGrp="1"/>
          </p:cNvSpPr>
          <p:nvPr>
            <p:ph type="sldNum" sz="quarter" idx="12"/>
          </p:nvPr>
        </p:nvSpPr>
        <p:spPr/>
        <p:txBody>
          <a:bodyPr/>
          <a:lstStyle/>
          <a:p>
            <a:fld id="{40041987-ED99-4405-AD72-AB5BDCEEBD73}" type="slidenum">
              <a:rPr lang="en-US" smtClean="0"/>
              <a:t>‹#›</a:t>
            </a:fld>
            <a:endParaRPr lang="en-US"/>
          </a:p>
        </p:txBody>
      </p:sp>
    </p:spTree>
    <p:extLst>
      <p:ext uri="{BB962C8B-B14F-4D97-AF65-F5344CB8AC3E}">
        <p14:creationId xmlns:p14="http://schemas.microsoft.com/office/powerpoint/2010/main" val="2534069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42B9F-2450-4974-90E8-8441D3D16A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46389A-CB65-4B29-9C7E-E44595B5FE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47FB3D-FD3C-44EB-B1C4-A1F6B9DE4E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5C77C0-DC33-4A8F-BA07-23A263348A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7F9B32-C852-46D5-BC74-0791C58B7A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6278F8-7730-45B4-97F0-7475D1E14B8A}"/>
              </a:ext>
            </a:extLst>
          </p:cNvPr>
          <p:cNvSpPr>
            <a:spLocks noGrp="1"/>
          </p:cNvSpPr>
          <p:nvPr>
            <p:ph type="dt" sz="half" idx="10"/>
          </p:nvPr>
        </p:nvSpPr>
        <p:spPr/>
        <p:txBody>
          <a:bodyPr/>
          <a:lstStyle/>
          <a:p>
            <a:fld id="{B1C95431-BA82-4EB9-BDCF-3BFDB2738D76}" type="datetimeFigureOut">
              <a:rPr lang="en-US" smtClean="0"/>
              <a:t>8/20/2023</a:t>
            </a:fld>
            <a:endParaRPr lang="en-US"/>
          </a:p>
        </p:txBody>
      </p:sp>
      <p:sp>
        <p:nvSpPr>
          <p:cNvPr id="8" name="Footer Placeholder 7">
            <a:extLst>
              <a:ext uri="{FF2B5EF4-FFF2-40B4-BE49-F238E27FC236}">
                <a16:creationId xmlns:a16="http://schemas.microsoft.com/office/drawing/2014/main" id="{41F9033C-BD7F-46A4-821E-28BF4C2E94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151F5-58ED-4CBF-A3DC-F2B9683FD61E}"/>
              </a:ext>
            </a:extLst>
          </p:cNvPr>
          <p:cNvSpPr>
            <a:spLocks noGrp="1"/>
          </p:cNvSpPr>
          <p:nvPr>
            <p:ph type="sldNum" sz="quarter" idx="12"/>
          </p:nvPr>
        </p:nvSpPr>
        <p:spPr/>
        <p:txBody>
          <a:bodyPr/>
          <a:lstStyle/>
          <a:p>
            <a:fld id="{40041987-ED99-4405-AD72-AB5BDCEEBD73}" type="slidenum">
              <a:rPr lang="en-US" smtClean="0"/>
              <a:t>‹#›</a:t>
            </a:fld>
            <a:endParaRPr lang="en-US"/>
          </a:p>
        </p:txBody>
      </p:sp>
    </p:spTree>
    <p:extLst>
      <p:ext uri="{BB962C8B-B14F-4D97-AF65-F5344CB8AC3E}">
        <p14:creationId xmlns:p14="http://schemas.microsoft.com/office/powerpoint/2010/main" val="772044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1BF3D-541E-4981-B86F-A5E7E38B1C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D3717B-3CE8-4443-8080-766874EDC258}"/>
              </a:ext>
            </a:extLst>
          </p:cNvPr>
          <p:cNvSpPr>
            <a:spLocks noGrp="1"/>
          </p:cNvSpPr>
          <p:nvPr>
            <p:ph type="dt" sz="half" idx="10"/>
          </p:nvPr>
        </p:nvSpPr>
        <p:spPr/>
        <p:txBody>
          <a:bodyPr/>
          <a:lstStyle/>
          <a:p>
            <a:fld id="{B1C95431-BA82-4EB9-BDCF-3BFDB2738D76}" type="datetimeFigureOut">
              <a:rPr lang="en-US" smtClean="0"/>
              <a:t>8/20/2023</a:t>
            </a:fld>
            <a:endParaRPr lang="en-US"/>
          </a:p>
        </p:txBody>
      </p:sp>
      <p:sp>
        <p:nvSpPr>
          <p:cNvPr id="4" name="Footer Placeholder 3">
            <a:extLst>
              <a:ext uri="{FF2B5EF4-FFF2-40B4-BE49-F238E27FC236}">
                <a16:creationId xmlns:a16="http://schemas.microsoft.com/office/drawing/2014/main" id="{D078F4FE-ACE4-4241-9291-C1E85B099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19937-2A81-4222-AACD-EAB6B807872E}"/>
              </a:ext>
            </a:extLst>
          </p:cNvPr>
          <p:cNvSpPr>
            <a:spLocks noGrp="1"/>
          </p:cNvSpPr>
          <p:nvPr>
            <p:ph type="sldNum" sz="quarter" idx="12"/>
          </p:nvPr>
        </p:nvSpPr>
        <p:spPr/>
        <p:txBody>
          <a:bodyPr/>
          <a:lstStyle/>
          <a:p>
            <a:fld id="{40041987-ED99-4405-AD72-AB5BDCEEBD73}" type="slidenum">
              <a:rPr lang="en-US" smtClean="0"/>
              <a:t>‹#›</a:t>
            </a:fld>
            <a:endParaRPr lang="en-US"/>
          </a:p>
        </p:txBody>
      </p:sp>
    </p:spTree>
    <p:extLst>
      <p:ext uri="{BB962C8B-B14F-4D97-AF65-F5344CB8AC3E}">
        <p14:creationId xmlns:p14="http://schemas.microsoft.com/office/powerpoint/2010/main" val="4057148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C00905-78BD-4DBE-B68D-F52F99D3AAB4}"/>
              </a:ext>
            </a:extLst>
          </p:cNvPr>
          <p:cNvSpPr>
            <a:spLocks noGrp="1"/>
          </p:cNvSpPr>
          <p:nvPr>
            <p:ph type="dt" sz="half" idx="10"/>
          </p:nvPr>
        </p:nvSpPr>
        <p:spPr/>
        <p:txBody>
          <a:bodyPr/>
          <a:lstStyle/>
          <a:p>
            <a:fld id="{B1C95431-BA82-4EB9-BDCF-3BFDB2738D76}" type="datetimeFigureOut">
              <a:rPr lang="en-US" smtClean="0"/>
              <a:t>8/20/2023</a:t>
            </a:fld>
            <a:endParaRPr lang="en-US"/>
          </a:p>
        </p:txBody>
      </p:sp>
      <p:sp>
        <p:nvSpPr>
          <p:cNvPr id="3" name="Footer Placeholder 2">
            <a:extLst>
              <a:ext uri="{FF2B5EF4-FFF2-40B4-BE49-F238E27FC236}">
                <a16:creationId xmlns:a16="http://schemas.microsoft.com/office/drawing/2014/main" id="{768B9C05-3BFA-4AF8-892F-9EBB4627FA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2AD5D4-F03B-4B0D-AAF8-43AA2EC7885C}"/>
              </a:ext>
            </a:extLst>
          </p:cNvPr>
          <p:cNvSpPr>
            <a:spLocks noGrp="1"/>
          </p:cNvSpPr>
          <p:nvPr>
            <p:ph type="sldNum" sz="quarter" idx="12"/>
          </p:nvPr>
        </p:nvSpPr>
        <p:spPr/>
        <p:txBody>
          <a:bodyPr/>
          <a:lstStyle/>
          <a:p>
            <a:fld id="{40041987-ED99-4405-AD72-AB5BDCEEBD73}" type="slidenum">
              <a:rPr lang="en-US" smtClean="0"/>
              <a:t>‹#›</a:t>
            </a:fld>
            <a:endParaRPr lang="en-US"/>
          </a:p>
        </p:txBody>
      </p:sp>
    </p:spTree>
    <p:extLst>
      <p:ext uri="{BB962C8B-B14F-4D97-AF65-F5344CB8AC3E}">
        <p14:creationId xmlns:p14="http://schemas.microsoft.com/office/powerpoint/2010/main" val="848983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602A-AF74-4B7B-B633-6701A776C9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C9A329-0A21-4409-A402-DC0C69E2F2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58C272-9B4B-41EC-A955-2415AF52E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D2464F-C18F-41BD-9DB9-5D54669133A7}"/>
              </a:ext>
            </a:extLst>
          </p:cNvPr>
          <p:cNvSpPr>
            <a:spLocks noGrp="1"/>
          </p:cNvSpPr>
          <p:nvPr>
            <p:ph type="dt" sz="half" idx="10"/>
          </p:nvPr>
        </p:nvSpPr>
        <p:spPr/>
        <p:txBody>
          <a:bodyPr/>
          <a:lstStyle/>
          <a:p>
            <a:fld id="{B1C95431-BA82-4EB9-BDCF-3BFDB2738D76}" type="datetimeFigureOut">
              <a:rPr lang="en-US" smtClean="0"/>
              <a:t>8/20/2023</a:t>
            </a:fld>
            <a:endParaRPr lang="en-US"/>
          </a:p>
        </p:txBody>
      </p:sp>
      <p:sp>
        <p:nvSpPr>
          <p:cNvPr id="6" name="Footer Placeholder 5">
            <a:extLst>
              <a:ext uri="{FF2B5EF4-FFF2-40B4-BE49-F238E27FC236}">
                <a16:creationId xmlns:a16="http://schemas.microsoft.com/office/drawing/2014/main" id="{712066A8-BC16-4B66-9861-F78B642408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791051-732A-47CF-9871-F77C725E5422}"/>
              </a:ext>
            </a:extLst>
          </p:cNvPr>
          <p:cNvSpPr>
            <a:spLocks noGrp="1"/>
          </p:cNvSpPr>
          <p:nvPr>
            <p:ph type="sldNum" sz="quarter" idx="12"/>
          </p:nvPr>
        </p:nvSpPr>
        <p:spPr/>
        <p:txBody>
          <a:bodyPr/>
          <a:lstStyle/>
          <a:p>
            <a:fld id="{40041987-ED99-4405-AD72-AB5BDCEEBD73}" type="slidenum">
              <a:rPr lang="en-US" smtClean="0"/>
              <a:t>‹#›</a:t>
            </a:fld>
            <a:endParaRPr lang="en-US"/>
          </a:p>
        </p:txBody>
      </p:sp>
    </p:spTree>
    <p:extLst>
      <p:ext uri="{BB962C8B-B14F-4D97-AF65-F5344CB8AC3E}">
        <p14:creationId xmlns:p14="http://schemas.microsoft.com/office/powerpoint/2010/main" val="3603365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2E47E-AE2D-4675-904F-C93AA7CA87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42946F-FCEA-45A0-9DF3-887849EDD6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675154-ABC0-4590-B95F-8D431969D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E6229F-83F9-4D4E-B1D3-ED3148CBE809}"/>
              </a:ext>
            </a:extLst>
          </p:cNvPr>
          <p:cNvSpPr>
            <a:spLocks noGrp="1"/>
          </p:cNvSpPr>
          <p:nvPr>
            <p:ph type="dt" sz="half" idx="10"/>
          </p:nvPr>
        </p:nvSpPr>
        <p:spPr/>
        <p:txBody>
          <a:bodyPr/>
          <a:lstStyle/>
          <a:p>
            <a:fld id="{B1C95431-BA82-4EB9-BDCF-3BFDB2738D76}" type="datetimeFigureOut">
              <a:rPr lang="en-US" smtClean="0"/>
              <a:t>8/20/2023</a:t>
            </a:fld>
            <a:endParaRPr lang="en-US"/>
          </a:p>
        </p:txBody>
      </p:sp>
      <p:sp>
        <p:nvSpPr>
          <p:cNvPr id="6" name="Footer Placeholder 5">
            <a:extLst>
              <a:ext uri="{FF2B5EF4-FFF2-40B4-BE49-F238E27FC236}">
                <a16:creationId xmlns:a16="http://schemas.microsoft.com/office/drawing/2014/main" id="{D5137DA7-44A1-457A-89D4-90FC2D217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85B583-41B3-4472-A33E-F2D74A766680}"/>
              </a:ext>
            </a:extLst>
          </p:cNvPr>
          <p:cNvSpPr>
            <a:spLocks noGrp="1"/>
          </p:cNvSpPr>
          <p:nvPr>
            <p:ph type="sldNum" sz="quarter" idx="12"/>
          </p:nvPr>
        </p:nvSpPr>
        <p:spPr/>
        <p:txBody>
          <a:bodyPr/>
          <a:lstStyle/>
          <a:p>
            <a:fld id="{40041987-ED99-4405-AD72-AB5BDCEEBD73}" type="slidenum">
              <a:rPr lang="en-US" smtClean="0"/>
              <a:t>‹#›</a:t>
            </a:fld>
            <a:endParaRPr lang="en-US"/>
          </a:p>
        </p:txBody>
      </p:sp>
    </p:spTree>
    <p:extLst>
      <p:ext uri="{BB962C8B-B14F-4D97-AF65-F5344CB8AC3E}">
        <p14:creationId xmlns:p14="http://schemas.microsoft.com/office/powerpoint/2010/main" val="551479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9C4E8-55BB-4D58-94BF-F6C7E26A9E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4C3347-4D2C-4786-B555-3D1759EE9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2B299-343E-4944-8E56-BC27AF7E07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C95431-BA82-4EB9-BDCF-3BFDB2738D76}" type="datetimeFigureOut">
              <a:rPr lang="en-US" smtClean="0"/>
              <a:t>8/20/2023</a:t>
            </a:fld>
            <a:endParaRPr lang="en-US"/>
          </a:p>
        </p:txBody>
      </p:sp>
      <p:sp>
        <p:nvSpPr>
          <p:cNvPr id="5" name="Footer Placeholder 4">
            <a:extLst>
              <a:ext uri="{FF2B5EF4-FFF2-40B4-BE49-F238E27FC236}">
                <a16:creationId xmlns:a16="http://schemas.microsoft.com/office/drawing/2014/main" id="{E632B4F3-A10F-49E6-A503-028E2CB6F7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E9829C-41E8-4E45-8289-95FF6ECF43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41987-ED99-4405-AD72-AB5BDCEEBD73}" type="slidenum">
              <a:rPr lang="en-US" smtClean="0"/>
              <a:t>‹#›</a:t>
            </a:fld>
            <a:endParaRPr lang="en-US"/>
          </a:p>
        </p:txBody>
      </p:sp>
    </p:spTree>
    <p:extLst>
      <p:ext uri="{BB962C8B-B14F-4D97-AF65-F5344CB8AC3E}">
        <p14:creationId xmlns:p14="http://schemas.microsoft.com/office/powerpoint/2010/main" val="312256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PEF_Survey_of_Palestine#/media/File:PEF_Survey_of_Western_Palestine_composite.jpg" TargetMode="External"/><Relationship Id="rId2" Type="http://schemas.openxmlformats.org/officeDocument/2006/relationships/hyperlink" Target="https://www.biblewalks.com/beitel#Background"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britannica.com/summary/Horatio-Herbert-Kitchener-1st-Earl-Kitchener" TargetMode="External"/><Relationship Id="rId2" Type="http://schemas.openxmlformats.org/officeDocument/2006/relationships/hyperlink" Target="https://www.posterazzi.com/lord-kitchener-in-1896-when-as-brigadier-general-sir-hh-kitchener-he-held-the-position-of-sirdar-of-the-egyptian-army-field-marshal-horatio-herbert-kitchener-1st-earl-kitchener-1850-posterprint-item-vardpi2429977/"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hyperlink" Target="https://johnchristy.com/william-foxwell-albright-the-dean-of-biblical-archaeology/" TargetMode="External"/><Relationship Id="rId2" Type="http://schemas.openxmlformats.org/officeDocument/2006/relationships/hyperlink" Target="https://vilnay.kinneret.ac.il/f-felix-marie-abel/" TargetMode="Externa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https://www.journals.uchicago.edu/doi/abs/10.1086/BASOR1355420?journalCode=basor" TargetMode="External"/><Relationship Id="rId2" Type="http://schemas.openxmlformats.org/officeDocument/2006/relationships/hyperlink" Target="https://www.logcollegepress-annex.com/melvin-grove-kyle-18581933/" TargetMode="Externa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hyperlink" Target="https://mla.bethelks.edu/mediawiki/index.php/Kyle,_Melvin_Grove_(1858-1933)"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en.wikiquote.org/wiki/William_F._Albright" TargetMode="External"/><Relationship Id="rId2" Type="http://schemas.openxmlformats.org/officeDocument/2006/relationships/hyperlink" Target="https://www.journals.uchicago.edu/doi/abs/10.1086/BIBLARCH3209548?journalCode=biblarch"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hyperlink" Target="https://maps.lib.utexas.edu/maps/midd%20le_east_and_asia/westbank_central92.jpg" TargetMode="External"/><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wikiwand.com/en/Bethe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rectorscorner.blogspot.com/2010/04/divided-kingdom-of-israel-judah.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slideplayer.com/slide/14123688/"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mygodpictures.com/wp-content/uploads/2015/09/Baal-God-ghy201.jpg" TargetMode="Externa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hyperlink" Target="https://biblehub.com/hebrew/4720.htm" TargetMode="External"/><Relationship Id="rId3" Type="http://schemas.openxmlformats.org/officeDocument/2006/relationships/hyperlink" Target="https://biblehub.com/hebrew/5012.htm" TargetMode="External"/><Relationship Id="rId7" Type="http://schemas.openxmlformats.org/officeDocument/2006/relationships/hyperlink" Target="https://biblehub.com/hebrew/1931.htm" TargetMode="External"/><Relationship Id="rId12" Type="http://schemas.openxmlformats.org/officeDocument/2006/relationships/image" Target="../media/image9.jpg"/><Relationship Id="rId2" Type="http://schemas.openxmlformats.org/officeDocument/2006/relationships/hyperlink" Target="https://biblehub.com/hebrew/3808.htm" TargetMode="External"/><Relationship Id="rId1" Type="http://schemas.openxmlformats.org/officeDocument/2006/relationships/slideLayout" Target="../slideLayouts/slideLayout4.xml"/><Relationship Id="rId6" Type="http://schemas.openxmlformats.org/officeDocument/2006/relationships/hyperlink" Target="https://biblehub.com/hebrew/3588.htm" TargetMode="External"/><Relationship Id="rId11" Type="http://schemas.openxmlformats.org/officeDocument/2006/relationships/hyperlink" Target="https://biblehub.com/hebrew/4467.htm" TargetMode="External"/><Relationship Id="rId5" Type="http://schemas.openxmlformats.org/officeDocument/2006/relationships/hyperlink" Target="https://biblehub.com/hebrew/3254.htm" TargetMode="External"/><Relationship Id="rId10" Type="http://schemas.openxmlformats.org/officeDocument/2006/relationships/hyperlink" Target="https://biblehub.com/hebrew/1004.htm" TargetMode="External"/><Relationship Id="rId4" Type="http://schemas.openxmlformats.org/officeDocument/2006/relationships/hyperlink" Target="https://biblehub.com/hebrew/1008.htm" TargetMode="External"/><Relationship Id="rId9" Type="http://schemas.openxmlformats.org/officeDocument/2006/relationships/hyperlink" Target="https://biblehub.com/hebrew/4428.htm"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ancientneareast.tripod.com/Ai_Tell.html" TargetMode="External"/><Relationship Id="rId7" Type="http://schemas.openxmlformats.org/officeDocument/2006/relationships/image" Target="../media/image11.png"/><Relationship Id="rId2" Type="http://schemas.openxmlformats.org/officeDocument/2006/relationships/hyperlink" Target="https://biblearchaeology.org/research/conquest-of-canaan/3908-researching-ai?highlight=WyJhaSIsIidhaSIsImFpJ3MiLCInYWknIiwiYWknIl0=" TargetMode="Externa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s://www.bu.edu/missiology/missionary-biography/r-s/smith-eli-1801-1857/" TargetMode="External"/><Relationship Id="rId4" Type="http://schemas.openxmlformats.org/officeDocument/2006/relationships/hyperlink" Target="https://vilnay.kinneret.ac.il/edward-robins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1ABB79-6873-4AAD-8B24-4BB1195989DC}"/>
              </a:ext>
            </a:extLst>
          </p:cNvPr>
          <p:cNvPicPr>
            <a:picLocks noChangeAspect="1"/>
          </p:cNvPicPr>
          <p:nvPr/>
        </p:nvPicPr>
        <p:blipFill rotWithShape="1">
          <a:blip r:embed="rId2"/>
          <a:srcRect t="7380" b="835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3BB8D7-508E-4EDB-B2D1-140F9F7DE2F5}"/>
              </a:ext>
            </a:extLst>
          </p:cNvPr>
          <p:cNvSpPr>
            <a:spLocks noGrp="1"/>
          </p:cNvSpPr>
          <p:nvPr>
            <p:ph type="ctrTitle"/>
          </p:nvPr>
        </p:nvSpPr>
        <p:spPr>
          <a:xfrm>
            <a:off x="266701" y="1323974"/>
            <a:ext cx="11401424" cy="2576353"/>
          </a:xfrm>
          <a:effectLst>
            <a:outerShdw blurRad="50800" dist="38100" dir="2700000" algn="tl" rotWithShape="0">
              <a:prstClr val="black">
                <a:alpha val="40000"/>
              </a:prstClr>
            </a:outerShdw>
          </a:effectLst>
        </p:spPr>
        <p:txBody>
          <a:bodyPr>
            <a:normAutofit/>
          </a:bodyPr>
          <a:lstStyle/>
          <a:p>
            <a:r>
              <a:rPr lang="en-US" sz="5200" dirty="0">
                <a:solidFill>
                  <a:srgbClr val="FFFFFF"/>
                </a:solidFill>
                <a:latin typeface="Berlin Sans FB" panose="020E0602020502020306" pitchFamily="34" charset="0"/>
              </a:rPr>
              <a:t>Bethel:  A Bronze and Iron Age Town with a nearby Religious Shrine on Israel’s Border with Judah</a:t>
            </a:r>
          </a:p>
        </p:txBody>
      </p:sp>
      <p:sp>
        <p:nvSpPr>
          <p:cNvPr id="3" name="Subtitle 2">
            <a:extLst>
              <a:ext uri="{FF2B5EF4-FFF2-40B4-BE49-F238E27FC236}">
                <a16:creationId xmlns:a16="http://schemas.microsoft.com/office/drawing/2014/main" id="{67BA3060-B5AF-4CA4-B164-7DBD5556025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2200" dirty="0">
                <a:solidFill>
                  <a:srgbClr val="FFFFFF"/>
                </a:solidFill>
                <a:latin typeface="Berlin Sans FB" panose="020E0602020502020306" pitchFamily="34" charset="0"/>
              </a:rPr>
              <a:t>Jeffrey P. Hudon, PhD</a:t>
            </a:r>
          </a:p>
          <a:p>
            <a:r>
              <a:rPr lang="en-US" sz="2200" dirty="0">
                <a:solidFill>
                  <a:srgbClr val="FFFFFF"/>
                </a:solidFill>
                <a:latin typeface="Berlin Sans FB" panose="020E0602020502020306" pitchFamily="34" charset="0"/>
              </a:rPr>
              <a:t>Biblicalelearning.org</a:t>
            </a:r>
          </a:p>
        </p:txBody>
      </p:sp>
    </p:spTree>
    <p:extLst>
      <p:ext uri="{BB962C8B-B14F-4D97-AF65-F5344CB8AC3E}">
        <p14:creationId xmlns:p14="http://schemas.microsoft.com/office/powerpoint/2010/main" val="75830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B92B7-32E7-4EC3-97C3-955DEBA1CD5E}"/>
              </a:ext>
            </a:extLst>
          </p:cNvPr>
          <p:cNvSpPr>
            <a:spLocks noGrp="1"/>
          </p:cNvSpPr>
          <p:nvPr>
            <p:ph type="title"/>
          </p:nvPr>
        </p:nvSpPr>
        <p:spPr>
          <a:xfrm>
            <a:off x="1" y="1"/>
            <a:ext cx="8585198" cy="1690688"/>
          </a:xfrm>
        </p:spPr>
        <p:txBody>
          <a:bodyPr>
            <a:normAutofit fontScale="90000"/>
          </a:bodyPr>
          <a:lstStyle/>
          <a:p>
            <a:pPr algn="ctr"/>
            <a:r>
              <a:rPr lang="en-US" dirty="0">
                <a:latin typeface="Berlin Sans FB" panose="020E0602020502020306" pitchFamily="34" charset="0"/>
              </a:rPr>
              <a:t>Mapping Bethel: Claude R. Conder, Herbert H. Kitchener and the magisterial </a:t>
            </a:r>
            <a:r>
              <a:rPr lang="en-US" i="1" dirty="0">
                <a:latin typeface="Berlin Sans FB" panose="020E0602020502020306" pitchFamily="34" charset="0"/>
              </a:rPr>
              <a:t>Survey of Western Palestine</a:t>
            </a:r>
          </a:p>
        </p:txBody>
      </p:sp>
      <p:sp>
        <p:nvSpPr>
          <p:cNvPr id="3" name="Content Placeholder 2">
            <a:extLst>
              <a:ext uri="{FF2B5EF4-FFF2-40B4-BE49-F238E27FC236}">
                <a16:creationId xmlns:a16="http://schemas.microsoft.com/office/drawing/2014/main" id="{6B8B2655-DE5C-475F-9C7A-DBC4E5C18277}"/>
              </a:ext>
            </a:extLst>
          </p:cNvPr>
          <p:cNvSpPr>
            <a:spLocks noGrp="1"/>
          </p:cNvSpPr>
          <p:nvPr>
            <p:ph idx="1"/>
          </p:nvPr>
        </p:nvSpPr>
        <p:spPr>
          <a:xfrm>
            <a:off x="3119718" y="1721631"/>
            <a:ext cx="5360894" cy="4992934"/>
          </a:xfrm>
        </p:spPr>
        <p:txBody>
          <a:bodyPr>
            <a:normAutofit/>
          </a:bodyPr>
          <a:lstStyle/>
          <a:p>
            <a:pPr marL="0" indent="0">
              <a:buNone/>
            </a:pPr>
            <a:r>
              <a:rPr lang="en-US" dirty="0">
                <a:latin typeface="Berlin Sans FB" panose="020E0602020502020306" pitchFamily="34" charset="0"/>
              </a:rPr>
              <a:t>Between 1872-1877, the Palestine Exploration Fund in London conducted a monumental topographical survey of </a:t>
            </a:r>
            <a:r>
              <a:rPr lang="en-US" dirty="0" err="1">
                <a:latin typeface="Berlin Sans FB" panose="020E0602020502020306" pitchFamily="34" charset="0"/>
              </a:rPr>
              <a:t>Cisjordan</a:t>
            </a:r>
            <a:r>
              <a:rPr lang="en-US" dirty="0">
                <a:latin typeface="Berlin Sans FB" panose="020E0602020502020306" pitchFamily="34" charset="0"/>
              </a:rPr>
              <a:t> on a scale of 1 inch to 1 mile.  Every topographical feature and toponym was recorded and mapped.  To this day, the seven volume </a:t>
            </a:r>
            <a:r>
              <a:rPr lang="en-US" i="1" dirty="0">
                <a:latin typeface="Berlin Sans FB" panose="020E0602020502020306" pitchFamily="34" charset="0"/>
              </a:rPr>
              <a:t>Survey of Western Palestine </a:t>
            </a:r>
            <a:r>
              <a:rPr lang="en-US" dirty="0">
                <a:latin typeface="Berlin Sans FB" panose="020E0602020502020306" pitchFamily="34" charset="0"/>
              </a:rPr>
              <a:t>is an indispensable resource for biblical scholars.</a:t>
            </a:r>
            <a:endParaRPr lang="en-US" dirty="0"/>
          </a:p>
          <a:p>
            <a:r>
              <a:rPr lang="en-US" sz="1000" dirty="0">
                <a:solidFill>
                  <a:srgbClr val="954F72"/>
                </a:solidFill>
                <a:hlinkClick r:id="rId2"/>
              </a:rPr>
              <a:t>https://www.biblewalks.com/beitel#Background</a:t>
            </a:r>
            <a:endParaRPr lang="en-US" sz="1000" dirty="0">
              <a:solidFill>
                <a:srgbClr val="954F72"/>
              </a:solidFill>
            </a:endParaRPr>
          </a:p>
          <a:p>
            <a:r>
              <a:rPr lang="en-US" sz="1000" dirty="0">
                <a:hlinkClick r:id="rId3"/>
              </a:rPr>
              <a:t>https://en.wikipedia.org/wiki/PEF_Survey_of_Palestine#/media/File:PEF_Survey_of_Western_Palestine_composite.jpg</a:t>
            </a:r>
            <a:r>
              <a:rPr lang="en-US" sz="1000" dirty="0">
                <a:solidFill>
                  <a:srgbClr val="954F72"/>
                </a:solidFill>
              </a:rPr>
              <a:t> </a:t>
            </a:r>
            <a:endParaRPr lang="en-US" sz="1000" dirty="0"/>
          </a:p>
        </p:txBody>
      </p:sp>
      <p:pic>
        <p:nvPicPr>
          <p:cNvPr id="5" name="Picture 4">
            <a:extLst>
              <a:ext uri="{FF2B5EF4-FFF2-40B4-BE49-F238E27FC236}">
                <a16:creationId xmlns:a16="http://schemas.microsoft.com/office/drawing/2014/main" id="{2AC6CE56-8BC7-4338-9D8F-3997B15D6E20}"/>
              </a:ext>
            </a:extLst>
          </p:cNvPr>
          <p:cNvPicPr>
            <a:picLocks noChangeAspect="1"/>
          </p:cNvPicPr>
          <p:nvPr/>
        </p:nvPicPr>
        <p:blipFill>
          <a:blip r:embed="rId4"/>
          <a:stretch>
            <a:fillRect/>
          </a:stretch>
        </p:blipFill>
        <p:spPr>
          <a:xfrm>
            <a:off x="8585199" y="76200"/>
            <a:ext cx="3458585" cy="6718301"/>
          </a:xfrm>
          <a:prstGeom prst="rect">
            <a:avLst/>
          </a:prstGeom>
        </p:spPr>
      </p:pic>
      <p:pic>
        <p:nvPicPr>
          <p:cNvPr id="6" name="Picture 5">
            <a:extLst>
              <a:ext uri="{FF2B5EF4-FFF2-40B4-BE49-F238E27FC236}">
                <a16:creationId xmlns:a16="http://schemas.microsoft.com/office/drawing/2014/main" id="{61DC36E6-58FF-476D-BEB9-DD004F7CB74F}"/>
              </a:ext>
            </a:extLst>
          </p:cNvPr>
          <p:cNvPicPr>
            <a:picLocks noChangeAspect="1"/>
          </p:cNvPicPr>
          <p:nvPr/>
        </p:nvPicPr>
        <p:blipFill>
          <a:blip r:embed="rId5"/>
          <a:stretch>
            <a:fillRect/>
          </a:stretch>
        </p:blipFill>
        <p:spPr>
          <a:xfrm>
            <a:off x="78936" y="1721631"/>
            <a:ext cx="2960099" cy="5072869"/>
          </a:xfrm>
          <a:prstGeom prst="rect">
            <a:avLst/>
          </a:prstGeom>
        </p:spPr>
      </p:pic>
    </p:spTree>
    <p:extLst>
      <p:ext uri="{BB962C8B-B14F-4D97-AF65-F5344CB8AC3E}">
        <p14:creationId xmlns:p14="http://schemas.microsoft.com/office/powerpoint/2010/main" val="2852083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BAA5-75C0-430B-BEE0-A7BD9DC48AE9}"/>
              </a:ext>
            </a:extLst>
          </p:cNvPr>
          <p:cNvSpPr>
            <a:spLocks noGrp="1"/>
          </p:cNvSpPr>
          <p:nvPr>
            <p:ph type="title"/>
          </p:nvPr>
        </p:nvSpPr>
        <p:spPr>
          <a:xfrm>
            <a:off x="0" y="1"/>
            <a:ext cx="12192000" cy="922866"/>
          </a:xfrm>
        </p:spPr>
        <p:txBody>
          <a:bodyPr/>
          <a:lstStyle/>
          <a:p>
            <a:pPr algn="ctr"/>
            <a:r>
              <a:rPr lang="en-US" dirty="0">
                <a:latin typeface="Berlin Sans FB" panose="020E0602020502020306" pitchFamily="34" charset="0"/>
              </a:rPr>
              <a:t>Major Claude </a:t>
            </a:r>
            <a:r>
              <a:rPr lang="en-US" dirty="0" err="1">
                <a:latin typeface="Berlin Sans FB" panose="020E0602020502020306" pitchFamily="34" charset="0"/>
              </a:rPr>
              <a:t>Reignier</a:t>
            </a:r>
            <a:r>
              <a:rPr lang="en-US" dirty="0">
                <a:latin typeface="Berlin Sans FB" panose="020E0602020502020306" pitchFamily="34" charset="0"/>
              </a:rPr>
              <a:t> Conder, R.E. (1848-1910)</a:t>
            </a:r>
          </a:p>
        </p:txBody>
      </p:sp>
      <p:pic>
        <p:nvPicPr>
          <p:cNvPr id="2050" name="Picture 2" descr="History - The Palestine Exploration Fund">
            <a:extLst>
              <a:ext uri="{FF2B5EF4-FFF2-40B4-BE49-F238E27FC236}">
                <a16:creationId xmlns:a16="http://schemas.microsoft.com/office/drawing/2014/main" id="{A20F00CE-FB64-4E2C-A0B0-6FBF3CCA3D4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16825" y="1099127"/>
            <a:ext cx="5671416" cy="56745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D55B8F2B-C40A-43B2-8F4C-76C74225F7D3}"/>
              </a:ext>
            </a:extLst>
          </p:cNvPr>
          <p:cNvSpPr>
            <a:spLocks noGrp="1"/>
          </p:cNvSpPr>
          <p:nvPr>
            <p:ph sz="half" idx="2"/>
          </p:nvPr>
        </p:nvSpPr>
        <p:spPr>
          <a:xfrm>
            <a:off x="5885895" y="1099126"/>
            <a:ext cx="6116715" cy="5674535"/>
          </a:xfrm>
        </p:spPr>
        <p:txBody>
          <a:bodyPr>
            <a:normAutofit lnSpcReduction="10000"/>
          </a:bodyPr>
          <a:lstStyle/>
          <a:p>
            <a:r>
              <a:rPr lang="en-US" dirty="0">
                <a:latin typeface="Berlin Sans FB" panose="020E0602020502020306" pitchFamily="34" charset="0"/>
              </a:rPr>
              <a:t>Conder was a British army officer in the Royal Engineers that carried out the monumental Survey of Western Palestine for the PEF with H. H. Kitchener from 1872-1874 and, in 1881-1882 he began the Survey of Eastern Palestine, which had to be aborted due to conflicts with the Ottoman officials and other political events.  Conder was fluent in Arabic and served in a military capacity in Egypt later until sickness forced him to return to England.  He was a prodigious writer and authored many articles and books about his work in the Holy Land.</a:t>
            </a:r>
          </a:p>
          <a:p>
            <a:endParaRPr lang="en-US" dirty="0"/>
          </a:p>
          <a:p>
            <a:endParaRPr lang="en-US" dirty="0"/>
          </a:p>
          <a:p>
            <a:endParaRPr lang="en-US" dirty="0"/>
          </a:p>
        </p:txBody>
      </p:sp>
    </p:spTree>
    <p:extLst>
      <p:ext uri="{BB962C8B-B14F-4D97-AF65-F5344CB8AC3E}">
        <p14:creationId xmlns:p14="http://schemas.microsoft.com/office/powerpoint/2010/main" val="2503262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408F4-FFBB-43FD-A44F-E67785693A3B}"/>
              </a:ext>
            </a:extLst>
          </p:cNvPr>
          <p:cNvSpPr>
            <a:spLocks noGrp="1"/>
          </p:cNvSpPr>
          <p:nvPr>
            <p:ph type="title"/>
          </p:nvPr>
        </p:nvSpPr>
        <p:spPr>
          <a:xfrm>
            <a:off x="4797920" y="47626"/>
            <a:ext cx="7258201" cy="1207434"/>
          </a:xfrm>
        </p:spPr>
        <p:txBody>
          <a:bodyPr>
            <a:normAutofit fontScale="90000"/>
          </a:bodyPr>
          <a:lstStyle/>
          <a:p>
            <a:pPr algn="ctr"/>
            <a:r>
              <a:rPr lang="en-US" dirty="0">
                <a:latin typeface="Berlin Sans FB" panose="020E0602020502020306" pitchFamily="34" charset="0"/>
              </a:rPr>
              <a:t>Lord Herbert H. Kitchener, R.E. (1850-1916)</a:t>
            </a:r>
          </a:p>
        </p:txBody>
      </p:sp>
      <p:sp>
        <p:nvSpPr>
          <p:cNvPr id="5" name="Content Placeholder 4">
            <a:extLst>
              <a:ext uri="{FF2B5EF4-FFF2-40B4-BE49-F238E27FC236}">
                <a16:creationId xmlns:a16="http://schemas.microsoft.com/office/drawing/2014/main" id="{D5ADF8AF-08C0-4E7B-8C34-4A80ECA69D84}"/>
              </a:ext>
            </a:extLst>
          </p:cNvPr>
          <p:cNvSpPr>
            <a:spLocks noGrp="1"/>
          </p:cNvSpPr>
          <p:nvPr>
            <p:ph idx="1"/>
          </p:nvPr>
        </p:nvSpPr>
        <p:spPr>
          <a:xfrm>
            <a:off x="4939553" y="1255060"/>
            <a:ext cx="7116567" cy="5423646"/>
          </a:xfrm>
        </p:spPr>
        <p:txBody>
          <a:bodyPr>
            <a:normAutofit fontScale="55000" lnSpcReduction="20000"/>
          </a:bodyPr>
          <a:lstStyle/>
          <a:p>
            <a:r>
              <a:rPr lang="en-US" sz="3600" b="0" i="0" dirty="0">
                <a:solidFill>
                  <a:srgbClr val="1A1A1A"/>
                </a:solidFill>
                <a:effectLst/>
                <a:latin typeface="Berlin Sans FB" panose="020E0602020502020306" pitchFamily="34" charset="0"/>
              </a:rPr>
              <a:t>Trained as a military engineer, Kitchener served in posts in the Middle East and Sudan before being appointed commander in chief of the Egyptian army in 1892. In 1898 he crushed the rebellious Mahdist movement in the Battle of Omdurman and forced concessions from France in the </a:t>
            </a:r>
            <a:r>
              <a:rPr lang="en-US" sz="3600" b="0" i="0" dirty="0" err="1">
                <a:solidFill>
                  <a:srgbClr val="1A1A1A"/>
                </a:solidFill>
                <a:effectLst/>
                <a:latin typeface="Berlin Sans FB" panose="020E0602020502020306" pitchFamily="34" charset="0"/>
              </a:rPr>
              <a:t>Fashoda</a:t>
            </a:r>
            <a:r>
              <a:rPr lang="en-US" sz="3600" b="0" i="0" dirty="0">
                <a:solidFill>
                  <a:srgbClr val="1A1A1A"/>
                </a:solidFill>
                <a:effectLst/>
                <a:latin typeface="Berlin Sans FB" panose="020E0602020502020306" pitchFamily="34" charset="0"/>
              </a:rPr>
              <a:t> Incident. He entered the South African War as chief of staff in 1899, becoming commander in chief a year later. In the last 18 months of the war, he resorted to brutal methods, burning Boer farms and herding Boer women and children into concentration camps. He was later sent to India to reorganize the army there. A clash with Lord Curzon over control of the army resulted in Curzon’s resignation in 1905. In 1911 Kitchener returned to Khartoum as proconsul of Egypt and the Sudan. As secretary of state for war during World War I, he organized armies on a scale unprecedented in British history and became a symbol of the national will to victory. He died on a mission to Russia when his ship was sunk by a German mine.</a:t>
            </a:r>
            <a:endParaRPr lang="en-US" sz="3600" dirty="0">
              <a:latin typeface="Berlin Sans FB" panose="020E0602020502020306" pitchFamily="34" charset="0"/>
            </a:endParaRPr>
          </a:p>
          <a:p>
            <a:pPr marL="0" indent="0">
              <a:buNone/>
            </a:pPr>
            <a:endParaRPr lang="en-US" sz="3100" dirty="0"/>
          </a:p>
          <a:p>
            <a:endParaRPr lang="en-US" dirty="0"/>
          </a:p>
          <a:p>
            <a:r>
              <a:rPr lang="en-US" sz="1600" dirty="0">
                <a:latin typeface="Berlin Sans FB" panose="020E0602020502020306" pitchFamily="34" charset="0"/>
                <a:hlinkClick r:id="rId2"/>
              </a:rPr>
              <a:t>https://www.posterazzi.com/lord-kitchener-in-1896-when-as-brigadier-general-sir-hh-kitchener-he-held-the-position-of-sirdar-of-the-egyptian-army-field-marshal-horatio-herbert-kitchener-1st-earl-kitchener-1850-posterprint-item-vardpi2429977/</a:t>
            </a:r>
            <a:endParaRPr lang="en-US" sz="1600" dirty="0">
              <a:latin typeface="Berlin Sans FB" panose="020E0602020502020306" pitchFamily="34" charset="0"/>
            </a:endParaRPr>
          </a:p>
          <a:p>
            <a:r>
              <a:rPr lang="en-US" sz="1600" dirty="0">
                <a:latin typeface="Berlin Sans FB" panose="020E0602020502020306" pitchFamily="34" charset="0"/>
                <a:hlinkClick r:id="rId3"/>
              </a:rPr>
              <a:t>https://www.britannica.com/summary/Horatio-Herbert-Kitchener-1st-Earl-Kitchener</a:t>
            </a:r>
            <a:r>
              <a:rPr lang="en-US" sz="1600" dirty="0">
                <a:latin typeface="Berlin Sans FB" panose="020E0602020502020306" pitchFamily="34" charset="0"/>
              </a:rPr>
              <a:t> </a:t>
            </a:r>
          </a:p>
        </p:txBody>
      </p:sp>
      <p:pic>
        <p:nvPicPr>
          <p:cNvPr id="6" name="Picture 5">
            <a:extLst>
              <a:ext uri="{FF2B5EF4-FFF2-40B4-BE49-F238E27FC236}">
                <a16:creationId xmlns:a16="http://schemas.microsoft.com/office/drawing/2014/main" id="{050F6F4E-AEB6-43C0-B411-95AB5303E177}"/>
              </a:ext>
            </a:extLst>
          </p:cNvPr>
          <p:cNvPicPr>
            <a:picLocks noChangeAspect="1"/>
          </p:cNvPicPr>
          <p:nvPr/>
        </p:nvPicPr>
        <p:blipFill>
          <a:blip r:embed="rId4"/>
          <a:stretch>
            <a:fillRect/>
          </a:stretch>
        </p:blipFill>
        <p:spPr>
          <a:xfrm>
            <a:off x="135879" y="95250"/>
            <a:ext cx="4662041" cy="6667500"/>
          </a:xfrm>
          <a:prstGeom prst="rect">
            <a:avLst/>
          </a:prstGeom>
        </p:spPr>
      </p:pic>
    </p:spTree>
    <p:extLst>
      <p:ext uri="{BB962C8B-B14F-4D97-AF65-F5344CB8AC3E}">
        <p14:creationId xmlns:p14="http://schemas.microsoft.com/office/powerpoint/2010/main" val="4121183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1AFF-92D7-4E22-8FDF-48F71DC01C51}"/>
              </a:ext>
            </a:extLst>
          </p:cNvPr>
          <p:cNvSpPr>
            <a:spLocks noGrp="1"/>
          </p:cNvSpPr>
          <p:nvPr>
            <p:ph type="title"/>
          </p:nvPr>
        </p:nvSpPr>
        <p:spPr>
          <a:xfrm>
            <a:off x="-1" y="1"/>
            <a:ext cx="9574307" cy="1649505"/>
          </a:xfrm>
        </p:spPr>
        <p:txBody>
          <a:bodyPr>
            <a:normAutofit fontScale="90000"/>
          </a:bodyPr>
          <a:lstStyle/>
          <a:p>
            <a:pPr algn="ctr"/>
            <a:r>
              <a:rPr lang="en-US" dirty="0">
                <a:latin typeface="Berlin Sans FB" panose="020E0602020502020306" pitchFamily="34" charset="0"/>
              </a:rPr>
              <a:t>Confirming the site of Bethel with </a:t>
            </a:r>
            <a:r>
              <a:rPr lang="en-US" dirty="0" err="1">
                <a:latin typeface="Berlin Sans FB" panose="020E0602020502020306" pitchFamily="34" charset="0"/>
              </a:rPr>
              <a:t>Beitin</a:t>
            </a:r>
            <a:r>
              <a:rPr lang="en-US" dirty="0">
                <a:latin typeface="Berlin Sans FB" panose="020E0602020502020306" pitchFamily="34" charset="0"/>
              </a:rPr>
              <a:t>:  F. Felix Marie Abel (1878-1953) and William F. Albright (1891-1971)</a:t>
            </a:r>
          </a:p>
        </p:txBody>
      </p:sp>
      <p:sp>
        <p:nvSpPr>
          <p:cNvPr id="3" name="Content Placeholder 2">
            <a:extLst>
              <a:ext uri="{FF2B5EF4-FFF2-40B4-BE49-F238E27FC236}">
                <a16:creationId xmlns:a16="http://schemas.microsoft.com/office/drawing/2014/main" id="{BD2A0310-4ABA-48DF-B522-D3634216FF80}"/>
              </a:ext>
            </a:extLst>
          </p:cNvPr>
          <p:cNvSpPr>
            <a:spLocks noGrp="1"/>
          </p:cNvSpPr>
          <p:nvPr>
            <p:ph idx="1"/>
          </p:nvPr>
        </p:nvSpPr>
        <p:spPr>
          <a:xfrm>
            <a:off x="180976" y="1775012"/>
            <a:ext cx="9315448" cy="4986151"/>
          </a:xfrm>
        </p:spPr>
        <p:txBody>
          <a:bodyPr/>
          <a:lstStyle/>
          <a:p>
            <a:r>
              <a:rPr lang="en-US" dirty="0">
                <a:latin typeface="Berlin Sans FB" panose="020E0602020502020306" pitchFamily="34" charset="0"/>
              </a:rPr>
              <a:t>In the first decades of the twentieth century, two leading biblical scholars and geographers unquestionably confirmed the identification of </a:t>
            </a:r>
            <a:r>
              <a:rPr lang="en-US" dirty="0" err="1">
                <a:latin typeface="Berlin Sans FB" panose="020E0602020502020306" pitchFamily="34" charset="0"/>
              </a:rPr>
              <a:t>Beitin</a:t>
            </a:r>
            <a:r>
              <a:rPr lang="en-US" dirty="0">
                <a:latin typeface="Berlin Sans FB" panose="020E0602020502020306" pitchFamily="34" charset="0"/>
              </a:rPr>
              <a:t> with Bethel.  Felix M. Abel, a Dominican priest from the French Biblical School in Jerusalem and author of an important work on biblical geography, as well as Johns Hopkins professor William F. Albright, the doyen of biblical archaeologists and textual experts concurred with the conclusions reached by Robinson and the SWP:  </a:t>
            </a:r>
            <a:r>
              <a:rPr lang="en-US" dirty="0" err="1">
                <a:latin typeface="Berlin Sans FB" panose="020E0602020502020306" pitchFamily="34" charset="0"/>
              </a:rPr>
              <a:t>Beitin</a:t>
            </a:r>
            <a:r>
              <a:rPr lang="en-US" dirty="0">
                <a:latin typeface="Berlin Sans FB" panose="020E0602020502020306" pitchFamily="34" charset="0"/>
              </a:rPr>
              <a:t> = Bethel</a:t>
            </a:r>
          </a:p>
          <a:p>
            <a:r>
              <a:rPr lang="en-US" sz="1000" dirty="0">
                <a:hlinkClick r:id="rId2"/>
              </a:rPr>
              <a:t>https://vilnay.kinneret.ac.il/f-felix-marie-abel/</a:t>
            </a:r>
            <a:r>
              <a:rPr lang="en-US" sz="1000" dirty="0"/>
              <a:t> </a:t>
            </a:r>
          </a:p>
          <a:p>
            <a:r>
              <a:rPr lang="en-US" sz="1000" dirty="0">
                <a:hlinkClick r:id="rId3"/>
              </a:rPr>
              <a:t>https://johnchristy.com/william-foxwell-albright-the-dean-of-biblical-archaeology/</a:t>
            </a:r>
            <a:r>
              <a:rPr lang="en-US" sz="1000" dirty="0"/>
              <a:t> </a:t>
            </a:r>
          </a:p>
        </p:txBody>
      </p:sp>
      <p:pic>
        <p:nvPicPr>
          <p:cNvPr id="5" name="Picture 4">
            <a:extLst>
              <a:ext uri="{FF2B5EF4-FFF2-40B4-BE49-F238E27FC236}">
                <a16:creationId xmlns:a16="http://schemas.microsoft.com/office/drawing/2014/main" id="{CF85C54E-F0B0-4A1D-8B4A-FEBE99417A00}"/>
              </a:ext>
            </a:extLst>
          </p:cNvPr>
          <p:cNvPicPr>
            <a:picLocks noChangeAspect="1"/>
          </p:cNvPicPr>
          <p:nvPr/>
        </p:nvPicPr>
        <p:blipFill>
          <a:blip r:embed="rId4"/>
          <a:stretch>
            <a:fillRect/>
          </a:stretch>
        </p:blipFill>
        <p:spPr>
          <a:xfrm>
            <a:off x="9675457" y="3514725"/>
            <a:ext cx="2434827" cy="3246438"/>
          </a:xfrm>
          <a:prstGeom prst="rect">
            <a:avLst/>
          </a:prstGeom>
        </p:spPr>
      </p:pic>
      <p:pic>
        <p:nvPicPr>
          <p:cNvPr id="6" name="Picture 5">
            <a:extLst>
              <a:ext uri="{FF2B5EF4-FFF2-40B4-BE49-F238E27FC236}">
                <a16:creationId xmlns:a16="http://schemas.microsoft.com/office/drawing/2014/main" id="{4D4D065E-5898-4D5A-A064-6D64912719AC}"/>
              </a:ext>
            </a:extLst>
          </p:cNvPr>
          <p:cNvPicPr>
            <a:picLocks noChangeAspect="1"/>
          </p:cNvPicPr>
          <p:nvPr/>
        </p:nvPicPr>
        <p:blipFill>
          <a:blip r:embed="rId5"/>
          <a:stretch>
            <a:fillRect/>
          </a:stretch>
        </p:blipFill>
        <p:spPr>
          <a:xfrm>
            <a:off x="9709765" y="182562"/>
            <a:ext cx="2366209" cy="3246438"/>
          </a:xfrm>
          <a:prstGeom prst="rect">
            <a:avLst/>
          </a:prstGeom>
        </p:spPr>
      </p:pic>
    </p:spTree>
    <p:extLst>
      <p:ext uri="{BB962C8B-B14F-4D97-AF65-F5344CB8AC3E}">
        <p14:creationId xmlns:p14="http://schemas.microsoft.com/office/powerpoint/2010/main" val="1765754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1AB0-2E94-4FFD-97A6-332C6D2A9A2E}"/>
              </a:ext>
            </a:extLst>
          </p:cNvPr>
          <p:cNvSpPr>
            <a:spLocks noGrp="1"/>
          </p:cNvSpPr>
          <p:nvPr>
            <p:ph type="title"/>
          </p:nvPr>
        </p:nvSpPr>
        <p:spPr>
          <a:xfrm>
            <a:off x="0" y="0"/>
            <a:ext cx="9686187" cy="1165411"/>
          </a:xfrm>
        </p:spPr>
        <p:txBody>
          <a:bodyPr>
            <a:normAutofit fontScale="90000"/>
          </a:bodyPr>
          <a:lstStyle/>
          <a:p>
            <a:pPr algn="ctr"/>
            <a:r>
              <a:rPr lang="en-US" sz="4800" dirty="0">
                <a:latin typeface="Berlin Sans FB" panose="020E0602020502020306" pitchFamily="34" charset="0"/>
              </a:rPr>
              <a:t>Excavating Bethel:  Melvin Grove Kyle (1858-1933)</a:t>
            </a:r>
          </a:p>
        </p:txBody>
      </p:sp>
      <p:sp>
        <p:nvSpPr>
          <p:cNvPr id="3" name="Content Placeholder 2">
            <a:extLst>
              <a:ext uri="{FF2B5EF4-FFF2-40B4-BE49-F238E27FC236}">
                <a16:creationId xmlns:a16="http://schemas.microsoft.com/office/drawing/2014/main" id="{C22233EC-8C3B-44DA-AC16-DA2AD6EB4053}"/>
              </a:ext>
            </a:extLst>
          </p:cNvPr>
          <p:cNvSpPr>
            <a:spLocks noGrp="1"/>
          </p:cNvSpPr>
          <p:nvPr>
            <p:ph idx="1"/>
          </p:nvPr>
        </p:nvSpPr>
        <p:spPr>
          <a:xfrm>
            <a:off x="67733" y="1246094"/>
            <a:ext cx="9508067" cy="5501839"/>
          </a:xfrm>
        </p:spPr>
        <p:txBody>
          <a:bodyPr>
            <a:normAutofit fontScale="62500" lnSpcReduction="20000"/>
          </a:bodyPr>
          <a:lstStyle/>
          <a:p>
            <a:endParaRPr lang="en-US" dirty="0"/>
          </a:p>
          <a:p>
            <a:pPr algn="l"/>
            <a:r>
              <a:rPr lang="en-US" b="0" i="0" dirty="0">
                <a:solidFill>
                  <a:srgbClr val="000000"/>
                </a:solidFill>
                <a:effectLst/>
                <a:latin typeface="Berlin Sans FB" panose="020E0602020502020306" pitchFamily="34" charset="0"/>
              </a:rPr>
              <a:t>Dr. Melvin Grove Kyle, eminent educator, archaeologist and publicist, died May 25 after a brief illness at his home in Pittsburgh. He had passed the seventy-fifth anniversary of his birth, and although not in rugged health he planned to carry on his research work. The loss to the Christian world is great, but for him his entrance to the presence of the Lord he loved is gain.</a:t>
            </a:r>
          </a:p>
          <a:p>
            <a:pPr algn="l"/>
            <a:r>
              <a:rPr lang="en-US" b="0" i="0" dirty="0">
                <a:solidFill>
                  <a:srgbClr val="000000"/>
                </a:solidFill>
                <a:effectLst/>
                <a:latin typeface="Berlin Sans FB" panose="020E0602020502020306" pitchFamily="34" charset="0"/>
              </a:rPr>
              <a:t>Many will be the encomiums for his accomplishments as a seminary administrator and educator, archaeologist, editor and writer. He held a rare position in theological education as one who combined a broad and accurate scientific knowledge with entire loyalty to the Scriptures as the inerrant Word of God. As president, and professor of Biblical Theology, at Xenia Seminary, archaeologist in Bible lands, editor of Bibliotheca Sacra and the Archaeology Department of the Sunday School Times, and author of scholarly works in defense of the Bible, he gained a host o friends both amongst Christian scholars and in the church at large.</a:t>
            </a:r>
          </a:p>
          <a:p>
            <a:pPr algn="l"/>
            <a:r>
              <a:rPr lang="en-US" b="0" i="0" dirty="0">
                <a:solidFill>
                  <a:srgbClr val="000000"/>
                </a:solidFill>
                <a:effectLst/>
                <a:latin typeface="Berlin Sans FB" panose="020E0602020502020306" pitchFamily="34" charset="0"/>
              </a:rPr>
              <a:t>Dr. Kyle was always ready to defend his convictions and the faith he lived and died by, but he gave no occasion to be </a:t>
            </a:r>
            <a:r>
              <a:rPr lang="en-US" b="0" i="0" dirty="0" err="1">
                <a:solidFill>
                  <a:srgbClr val="000000"/>
                </a:solidFill>
                <a:effectLst/>
                <a:latin typeface="Berlin Sans FB" panose="020E0602020502020306" pitchFamily="34" charset="0"/>
              </a:rPr>
              <a:t>classesd</a:t>
            </a:r>
            <a:r>
              <a:rPr lang="en-US" b="0" i="0" dirty="0">
                <a:solidFill>
                  <a:srgbClr val="000000"/>
                </a:solidFill>
                <a:effectLst/>
                <a:latin typeface="Berlin Sans FB" panose="020E0602020502020306" pitchFamily="34" charset="0"/>
              </a:rPr>
              <a:t> [</a:t>
            </a:r>
            <a:r>
              <a:rPr lang="en-US" b="0" i="1" dirty="0">
                <a:solidFill>
                  <a:srgbClr val="000000"/>
                </a:solidFill>
                <a:effectLst/>
                <a:latin typeface="Berlin Sans FB" panose="020E0602020502020306" pitchFamily="34" charset="0"/>
              </a:rPr>
              <a:t>sic</a:t>
            </a:r>
            <a:r>
              <a:rPr lang="en-US" b="0" i="0" dirty="0">
                <a:solidFill>
                  <a:srgbClr val="000000"/>
                </a:solidFill>
                <a:effectLst/>
                <a:latin typeface="Berlin Sans FB" panose="020E0602020502020306" pitchFamily="34" charset="0"/>
              </a:rPr>
              <a:t>] with those whose principal occupation is the criticizing of their fellow-members in the Body of Christ. With him Christian fellowship in the present world was a foretaste of the heavenly experience. We thank God upon every remembrance of him and his spirit of helpfulness.</a:t>
            </a:r>
          </a:p>
          <a:p>
            <a:pPr algn="l"/>
            <a:r>
              <a:rPr lang="en-US" dirty="0">
                <a:solidFill>
                  <a:srgbClr val="000000"/>
                </a:solidFill>
                <a:latin typeface="Berlin Sans FB" panose="020E0602020502020306" pitchFamily="34" charset="0"/>
              </a:rPr>
              <a:t>Recognizing Dr. Kyle’s intensive interest in apologetics and archaeology and the site of Bethel, his successor at Xenia (Pittsburg Theological Seminary), James Kelso, partnered with the American Archaeological School (ASOR) in Jerusalem to excavate Bethel, calling it the Kyle Memorial Excavation…..</a:t>
            </a:r>
            <a:endParaRPr lang="en-US" dirty="0"/>
          </a:p>
          <a:p>
            <a:r>
              <a:rPr lang="en-US" sz="1000" dirty="0">
                <a:hlinkClick r:id="rId2"/>
              </a:rPr>
              <a:t>https://www.logcollegepress-annex.com/melvin-grove-kyle-18581933/</a:t>
            </a:r>
            <a:endParaRPr lang="en-US" sz="1000" dirty="0"/>
          </a:p>
          <a:p>
            <a:r>
              <a:rPr lang="en-US" sz="1000" dirty="0"/>
              <a:t> </a:t>
            </a:r>
            <a:r>
              <a:rPr lang="en-US" sz="1000" dirty="0">
                <a:hlinkClick r:id="rId3"/>
              </a:rPr>
              <a:t>https://www.journals.uchicago.edu/doi/abs/10.1086/BASOR1355420?journalCode=basor</a:t>
            </a:r>
            <a:r>
              <a:rPr lang="en-US" sz="1000" dirty="0"/>
              <a:t> </a:t>
            </a:r>
          </a:p>
          <a:p>
            <a:r>
              <a:rPr lang="en-US" sz="1000" dirty="0">
                <a:hlinkClick r:id="rId4"/>
              </a:rPr>
              <a:t>https://mla.bethelks.edu/mediawiki/index.php/Kyle,_Melvin_Grove_(1858-1933)</a:t>
            </a:r>
            <a:r>
              <a:rPr lang="en-US" sz="1000" dirty="0"/>
              <a:t> </a:t>
            </a:r>
          </a:p>
        </p:txBody>
      </p:sp>
      <p:pic>
        <p:nvPicPr>
          <p:cNvPr id="2050" name="Picture 2" descr="Melvin Grove Kyle (1858-1933) — Log College Press Annex">
            <a:extLst>
              <a:ext uri="{FF2B5EF4-FFF2-40B4-BE49-F238E27FC236}">
                <a16:creationId xmlns:a16="http://schemas.microsoft.com/office/drawing/2014/main" id="{1459C368-8537-4255-8206-6905AD7D72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7341" y="3393910"/>
            <a:ext cx="2226926" cy="33540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first page">
            <a:extLst>
              <a:ext uri="{FF2B5EF4-FFF2-40B4-BE49-F238E27FC236}">
                <a16:creationId xmlns:a16="http://schemas.microsoft.com/office/drawing/2014/main" id="{DB756A28-D2EA-4590-AA24-4D75B3026CB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696" t="22627" r="14399" b="18788"/>
          <a:stretch/>
        </p:blipFill>
        <p:spPr bwMode="auto">
          <a:xfrm>
            <a:off x="9753920" y="74977"/>
            <a:ext cx="2373603" cy="3216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930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BE27D-7C88-48DE-9F5C-75801713B538}"/>
              </a:ext>
            </a:extLst>
          </p:cNvPr>
          <p:cNvSpPr>
            <a:spLocks noGrp="1"/>
          </p:cNvSpPr>
          <p:nvPr>
            <p:ph type="title"/>
          </p:nvPr>
        </p:nvSpPr>
        <p:spPr>
          <a:xfrm>
            <a:off x="1" y="1"/>
            <a:ext cx="7706753" cy="1344705"/>
          </a:xfrm>
        </p:spPr>
        <p:txBody>
          <a:bodyPr>
            <a:normAutofit fontScale="90000"/>
          </a:bodyPr>
          <a:lstStyle/>
          <a:p>
            <a:pPr algn="ctr"/>
            <a:r>
              <a:rPr lang="en-US" dirty="0">
                <a:latin typeface="Berlin Sans FB" panose="020E0602020502020306" pitchFamily="34" charset="0"/>
              </a:rPr>
              <a:t>Excavating Bethel:  W.F. Albright and James L. Kelso (1892-1978)</a:t>
            </a:r>
          </a:p>
        </p:txBody>
      </p:sp>
      <p:sp>
        <p:nvSpPr>
          <p:cNvPr id="3" name="Content Placeholder 2">
            <a:extLst>
              <a:ext uri="{FF2B5EF4-FFF2-40B4-BE49-F238E27FC236}">
                <a16:creationId xmlns:a16="http://schemas.microsoft.com/office/drawing/2014/main" id="{75019E25-7E90-4845-9A23-0A712DC3B984}"/>
              </a:ext>
            </a:extLst>
          </p:cNvPr>
          <p:cNvSpPr>
            <a:spLocks noGrp="1"/>
          </p:cNvSpPr>
          <p:nvPr>
            <p:ph idx="1"/>
          </p:nvPr>
        </p:nvSpPr>
        <p:spPr>
          <a:xfrm>
            <a:off x="0" y="1344707"/>
            <a:ext cx="7809727" cy="5284693"/>
          </a:xfrm>
        </p:spPr>
        <p:txBody>
          <a:bodyPr>
            <a:normAutofit/>
          </a:bodyPr>
          <a:lstStyle/>
          <a:p>
            <a:r>
              <a:rPr lang="en-US" dirty="0">
                <a:latin typeface="Berlin Sans FB" panose="020E0602020502020306" pitchFamily="34" charset="0"/>
              </a:rPr>
              <a:t>The Kyle Memorial Excavations</a:t>
            </a:r>
          </a:p>
          <a:p>
            <a:pPr marL="0" indent="0">
              <a:buNone/>
            </a:pPr>
            <a:r>
              <a:rPr lang="en-US" dirty="0">
                <a:latin typeface="Berlin Sans FB" panose="020E0602020502020306" pitchFamily="34" charset="0"/>
              </a:rPr>
              <a:t>An expedition from Pittsburgh-Xenia Theological Seminary (now Pittsburg Theological Seminary) led by James L. Kelso excavated the site in 1934 (under the leadership of Albright).  Kelso returned in 1954, 1957 and 1960.  As it is today, </a:t>
            </a:r>
            <a:r>
              <a:rPr lang="en-US" dirty="0" err="1">
                <a:latin typeface="Berlin Sans FB" panose="020E0602020502020306" pitchFamily="34" charset="0"/>
              </a:rPr>
              <a:t>Beitin</a:t>
            </a:r>
            <a:r>
              <a:rPr lang="en-US" dirty="0">
                <a:latin typeface="Berlin Sans FB" panose="020E0602020502020306" pitchFamily="34" charset="0"/>
              </a:rPr>
              <a:t> was a Palestinian town built over the ancient mound or “</a:t>
            </a:r>
            <a:r>
              <a:rPr lang="en-US" dirty="0" err="1">
                <a:latin typeface="Berlin Sans FB" panose="020E0602020502020306" pitchFamily="34" charset="0"/>
              </a:rPr>
              <a:t>tel</a:t>
            </a:r>
            <a:r>
              <a:rPr lang="en-US" dirty="0">
                <a:latin typeface="Berlin Sans FB" panose="020E0602020502020306" pitchFamily="34" charset="0"/>
              </a:rPr>
              <a:t>” particularly in the southeast part of the </a:t>
            </a:r>
            <a:r>
              <a:rPr lang="en-US" dirty="0" err="1">
                <a:latin typeface="Berlin Sans FB" panose="020E0602020502020306" pitchFamily="34" charset="0"/>
              </a:rPr>
              <a:t>tel</a:t>
            </a:r>
            <a:r>
              <a:rPr lang="en-US" dirty="0">
                <a:latin typeface="Berlin Sans FB" panose="020E0602020502020306" pitchFamily="34" charset="0"/>
              </a:rPr>
              <a:t>, so the excavators only had access to selected areas of the site, most notably a 4 acre plot in the northwest sector.</a:t>
            </a:r>
          </a:p>
          <a:p>
            <a:r>
              <a:rPr lang="en-US" sz="1000" dirty="0">
                <a:hlinkClick r:id="rId2"/>
              </a:rPr>
              <a:t>https://www.journals.uchicago.edu/doi/abs/10.1086/BIBLARCH3209548?journalCode=biblarch</a:t>
            </a:r>
            <a:endParaRPr lang="en-US" sz="1000" dirty="0"/>
          </a:p>
          <a:p>
            <a:r>
              <a:rPr lang="en-US" sz="1000" dirty="0">
                <a:hlinkClick r:id="rId3"/>
              </a:rPr>
              <a:t>https://en.wikiquote.org/wiki/William_F._Albright</a:t>
            </a:r>
            <a:r>
              <a:rPr lang="en-US" sz="1000" dirty="0"/>
              <a:t> </a:t>
            </a:r>
          </a:p>
        </p:txBody>
      </p:sp>
      <p:pic>
        <p:nvPicPr>
          <p:cNvPr id="1026" name="Picture 2" descr="A Tribute to Dr. James Leon Kelso">
            <a:extLst>
              <a:ext uri="{FF2B5EF4-FFF2-40B4-BE49-F238E27FC236}">
                <a16:creationId xmlns:a16="http://schemas.microsoft.com/office/drawing/2014/main" id="{291AC164-F63E-423F-8165-1867E0C8D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6968" y="125147"/>
            <a:ext cx="1699770" cy="30353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12710A4-FDF4-4B58-92E8-7B0FF58E2B34}"/>
              </a:ext>
            </a:extLst>
          </p:cNvPr>
          <p:cNvPicPr>
            <a:picLocks noChangeAspect="1"/>
          </p:cNvPicPr>
          <p:nvPr/>
        </p:nvPicPr>
        <p:blipFill rotWithShape="1">
          <a:blip r:embed="rId5"/>
          <a:srcRect l="28541" t="6944" r="25667"/>
          <a:stretch/>
        </p:blipFill>
        <p:spPr>
          <a:xfrm>
            <a:off x="7972148" y="125147"/>
            <a:ext cx="2292399" cy="3035303"/>
          </a:xfrm>
          <a:prstGeom prst="rect">
            <a:avLst/>
          </a:prstGeom>
          <a:ln>
            <a:solidFill>
              <a:schemeClr val="bg1"/>
            </a:solidFill>
          </a:ln>
        </p:spPr>
      </p:pic>
      <p:pic>
        <p:nvPicPr>
          <p:cNvPr id="5" name="Picture 4">
            <a:extLst>
              <a:ext uri="{FF2B5EF4-FFF2-40B4-BE49-F238E27FC236}">
                <a16:creationId xmlns:a16="http://schemas.microsoft.com/office/drawing/2014/main" id="{807AF112-6A5F-48E0-BB07-E19844896FA3}"/>
              </a:ext>
            </a:extLst>
          </p:cNvPr>
          <p:cNvPicPr>
            <a:picLocks noChangeAspect="1"/>
          </p:cNvPicPr>
          <p:nvPr/>
        </p:nvPicPr>
        <p:blipFill>
          <a:blip r:embed="rId6"/>
          <a:stretch>
            <a:fillRect/>
          </a:stretch>
        </p:blipFill>
        <p:spPr>
          <a:xfrm>
            <a:off x="7972148" y="3323075"/>
            <a:ext cx="4166534" cy="3427311"/>
          </a:xfrm>
          <a:prstGeom prst="rect">
            <a:avLst/>
          </a:prstGeom>
        </p:spPr>
      </p:pic>
    </p:spTree>
    <p:extLst>
      <p:ext uri="{BB962C8B-B14F-4D97-AF65-F5344CB8AC3E}">
        <p14:creationId xmlns:p14="http://schemas.microsoft.com/office/powerpoint/2010/main" val="441072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4DB7F0-14F7-4989-9996-46219B663906}"/>
              </a:ext>
            </a:extLst>
          </p:cNvPr>
          <p:cNvPicPr>
            <a:picLocks noChangeAspect="1"/>
          </p:cNvPicPr>
          <p:nvPr/>
        </p:nvPicPr>
        <p:blipFill>
          <a:blip r:embed="rId2"/>
          <a:stretch>
            <a:fillRect/>
          </a:stretch>
        </p:blipFill>
        <p:spPr>
          <a:xfrm>
            <a:off x="3755371" y="123825"/>
            <a:ext cx="4922836" cy="6610350"/>
          </a:xfrm>
          <a:prstGeom prst="rect">
            <a:avLst/>
          </a:prstGeom>
        </p:spPr>
      </p:pic>
      <p:sp>
        <p:nvSpPr>
          <p:cNvPr id="2" name="Title 1">
            <a:extLst>
              <a:ext uri="{FF2B5EF4-FFF2-40B4-BE49-F238E27FC236}">
                <a16:creationId xmlns:a16="http://schemas.microsoft.com/office/drawing/2014/main" id="{8018CCFB-E0B4-4B6E-85C7-6EA0696DCDD5}"/>
              </a:ext>
            </a:extLst>
          </p:cNvPr>
          <p:cNvSpPr>
            <a:spLocks noGrp="1"/>
          </p:cNvSpPr>
          <p:nvPr>
            <p:ph type="title"/>
          </p:nvPr>
        </p:nvSpPr>
        <p:spPr>
          <a:xfrm>
            <a:off x="180975" y="365125"/>
            <a:ext cx="3343763" cy="2911475"/>
          </a:xfrm>
        </p:spPr>
        <p:txBody>
          <a:bodyPr>
            <a:normAutofit/>
          </a:bodyPr>
          <a:lstStyle/>
          <a:p>
            <a:pPr algn="ctr"/>
            <a:r>
              <a:rPr lang="en-US" sz="3600" dirty="0">
                <a:latin typeface="Berlin Sans FB" panose="020E0602020502020306" pitchFamily="34" charset="0"/>
              </a:rPr>
              <a:t>West Bank and Vicinity Map</a:t>
            </a:r>
            <a:br>
              <a:rPr lang="en-US" sz="3600" dirty="0">
                <a:latin typeface="Berlin Sans FB" panose="020E0602020502020306" pitchFamily="34" charset="0"/>
              </a:rPr>
            </a:br>
            <a:br>
              <a:rPr lang="en-US" sz="3600" dirty="0">
                <a:latin typeface="Berlin Sans FB" panose="020E0602020502020306" pitchFamily="34" charset="0"/>
              </a:rPr>
            </a:br>
            <a:r>
              <a:rPr lang="en-US" sz="1100" dirty="0">
                <a:hlinkClick r:id="rId3"/>
              </a:rPr>
              <a:t>https://maps.lib.utexas.edu/maps/midd </a:t>
            </a:r>
            <a:r>
              <a:rPr lang="en-US" sz="1100" dirty="0" err="1">
                <a:hlinkClick r:id="rId3"/>
              </a:rPr>
              <a:t>le_east_and_asia</a:t>
            </a:r>
            <a:r>
              <a:rPr lang="en-US" sz="1100" dirty="0">
                <a:hlinkClick r:id="rId3"/>
              </a:rPr>
              <a:t>/westbank_central92.jpg</a:t>
            </a:r>
            <a:r>
              <a:rPr lang="en-US" sz="1100" dirty="0"/>
              <a:t> </a:t>
            </a:r>
          </a:p>
        </p:txBody>
      </p:sp>
    </p:spTree>
    <p:extLst>
      <p:ext uri="{BB962C8B-B14F-4D97-AF65-F5344CB8AC3E}">
        <p14:creationId xmlns:p14="http://schemas.microsoft.com/office/powerpoint/2010/main" val="2584587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97C04-9DEC-4A1E-BDEE-CB53EE0D9CD0}"/>
              </a:ext>
            </a:extLst>
          </p:cNvPr>
          <p:cNvSpPr>
            <a:spLocks noGrp="1"/>
          </p:cNvSpPr>
          <p:nvPr>
            <p:ph type="title"/>
          </p:nvPr>
        </p:nvSpPr>
        <p:spPr>
          <a:xfrm>
            <a:off x="0" y="1"/>
            <a:ext cx="12192000" cy="681036"/>
          </a:xfrm>
        </p:spPr>
        <p:txBody>
          <a:bodyPr>
            <a:normAutofit fontScale="90000"/>
          </a:bodyPr>
          <a:lstStyle/>
          <a:p>
            <a:pPr algn="ctr"/>
            <a:r>
              <a:rPr lang="en-US" dirty="0">
                <a:latin typeface="Berlin Sans FB" panose="020E0602020502020306" pitchFamily="34" charset="0"/>
              </a:rPr>
              <a:t>The Site of Bethel in the Biblical Texts</a:t>
            </a:r>
          </a:p>
        </p:txBody>
      </p:sp>
      <p:sp>
        <p:nvSpPr>
          <p:cNvPr id="3" name="Content Placeholder 2">
            <a:extLst>
              <a:ext uri="{FF2B5EF4-FFF2-40B4-BE49-F238E27FC236}">
                <a16:creationId xmlns:a16="http://schemas.microsoft.com/office/drawing/2014/main" id="{B4E060EC-0C58-48A4-81B5-127874AA9A7B}"/>
              </a:ext>
            </a:extLst>
          </p:cNvPr>
          <p:cNvSpPr>
            <a:spLocks noGrp="1"/>
          </p:cNvSpPr>
          <p:nvPr>
            <p:ph idx="1"/>
          </p:nvPr>
        </p:nvSpPr>
        <p:spPr>
          <a:xfrm>
            <a:off x="101600" y="681037"/>
            <a:ext cx="11815580" cy="6083830"/>
          </a:xfrm>
        </p:spPr>
        <p:txBody>
          <a:bodyPr>
            <a:normAutofit fontScale="70000" lnSpcReduction="20000"/>
          </a:bodyPr>
          <a:lstStyle/>
          <a:p>
            <a:r>
              <a:rPr lang="en-US" dirty="0">
                <a:latin typeface="Berlin Sans FB" panose="020E0602020502020306" pitchFamily="34" charset="0"/>
              </a:rPr>
              <a:t>Apart from Jerusalem with ca. 669 references, Bethel is the most frequently mentioned place in the Old Testament.  Most scholars place Bethel at </a:t>
            </a:r>
            <a:r>
              <a:rPr lang="en-US" dirty="0" err="1">
                <a:latin typeface="Berlin Sans FB" panose="020E0602020502020306" pitchFamily="34" charset="0"/>
              </a:rPr>
              <a:t>Beitin</a:t>
            </a:r>
            <a:r>
              <a:rPr lang="en-US" dirty="0">
                <a:latin typeface="Berlin Sans FB" panose="020E0602020502020306" pitchFamily="34" charset="0"/>
              </a:rPr>
              <a:t>, an Arab village 10.5 miles north of Jerusalem at a strategic crossroads and with a copious spring.</a:t>
            </a:r>
          </a:p>
          <a:p>
            <a:r>
              <a:rPr lang="en-US" dirty="0">
                <a:latin typeface="Berlin Sans FB" panose="020E0602020502020306" pitchFamily="34" charset="0"/>
              </a:rPr>
              <a:t>Abram built an altar to the LORD on the hills east of Bethel and west of Ai (Genesis 12:8) and returned there after his Egyptian sojourn (Genesis 13:3)</a:t>
            </a:r>
          </a:p>
          <a:p>
            <a:r>
              <a:rPr lang="en-US" dirty="0">
                <a:latin typeface="Berlin Sans FB" panose="020E0602020502020306" pitchFamily="34" charset="0"/>
              </a:rPr>
              <a:t>Jacob camped at Bethel and dreamt of a ladder to heaven with ascending and descending angels and </a:t>
            </a:r>
            <a:r>
              <a:rPr lang="en-US" b="1" dirty="0">
                <a:latin typeface="Berlin Sans FB" panose="020E0602020502020306" pitchFamily="34" charset="0"/>
              </a:rPr>
              <a:t>erected an altar and pillar, naming the site Beth El </a:t>
            </a:r>
            <a:r>
              <a:rPr lang="en-US" dirty="0">
                <a:latin typeface="Berlin Sans FB" panose="020E0602020502020306" pitchFamily="34" charset="0"/>
              </a:rPr>
              <a:t>(Genesis 28:10-22).  The Angel of the LORD later appears to Jacob in a dream as the God of Bethel (Genesis 31:13).  Jacob returns, builds another altar and erects a pillar and calls the place Bethel (Genesis 35:1-15).</a:t>
            </a:r>
          </a:p>
          <a:p>
            <a:r>
              <a:rPr lang="en-US" dirty="0">
                <a:latin typeface="Berlin Sans FB" panose="020E0602020502020306" pitchFamily="34" charset="0"/>
              </a:rPr>
              <a:t>Bethel/Luz was a royal Canaanite city with a king (Joshua 12:16) that the Israelites apparently captured (Joshua 8:3-9)</a:t>
            </a:r>
          </a:p>
          <a:p>
            <a:r>
              <a:rPr lang="en-US" dirty="0">
                <a:latin typeface="Berlin Sans FB" panose="020E0602020502020306" pitchFamily="34" charset="0"/>
              </a:rPr>
              <a:t>Originally assigned to Benjamin (Joshua 18:22), Bethel apparently passed into the control of Ephraim (Judges 1:22; 1 Chr 7:28)</a:t>
            </a:r>
          </a:p>
          <a:p>
            <a:r>
              <a:rPr lang="en-US" dirty="0">
                <a:latin typeface="Berlin Sans FB" panose="020E0602020502020306" pitchFamily="34" charset="0"/>
              </a:rPr>
              <a:t>Bethel served as a sanctuary during the Settlement (Judges) period (Judges 2:1; 4:5; 20:18; 1 Sam 7:16 and had a prophetic guild (2 Kings 2:3; Amos 4:4; 5:5)</a:t>
            </a:r>
          </a:p>
          <a:p>
            <a:r>
              <a:rPr lang="en-US" dirty="0">
                <a:latin typeface="Berlin Sans FB" panose="020E0602020502020306" pitchFamily="34" charset="0"/>
              </a:rPr>
              <a:t>Jeroboam establishes Bethel as a major Religious Center for the Northern Kingdom in ca. 930 BC (1 Kings 12)</a:t>
            </a:r>
          </a:p>
          <a:p>
            <a:r>
              <a:rPr lang="en-US" dirty="0">
                <a:latin typeface="Berlin Sans FB" panose="020E0602020502020306" pitchFamily="34" charset="0"/>
              </a:rPr>
              <a:t>Abijah and Asa occupied Bethel during the border clashes between Judah and Israel (2 Chr 13:19; 14:8)</a:t>
            </a:r>
          </a:p>
          <a:p>
            <a:r>
              <a:rPr lang="en-US" dirty="0">
                <a:latin typeface="Berlin Sans FB" panose="020E0602020502020306" pitchFamily="34" charset="0"/>
              </a:rPr>
              <a:t>The prophet Amos gives his oracles, including a devastating judgement against Israel, at the Bethel shrine in ca. 750 BC (Amos 7:12-13)</a:t>
            </a:r>
          </a:p>
          <a:p>
            <a:r>
              <a:rPr lang="en-US" dirty="0">
                <a:latin typeface="Berlin Sans FB" panose="020E0602020502020306" pitchFamily="34" charset="0"/>
              </a:rPr>
              <a:t>King Josiah’s reform included the utter destruction and desecration of Bethel’s sanctuary and High Place and slaying of its priests (2 Kings 23:15-20)</a:t>
            </a:r>
          </a:p>
          <a:p>
            <a:pPr marL="0" indent="0">
              <a:buNone/>
            </a:pPr>
            <a:endParaRPr lang="en-US" dirty="0">
              <a:latin typeface="Berlin Sans FB" panose="020E0602020502020306" pitchFamily="34" charset="0"/>
            </a:endParaRPr>
          </a:p>
        </p:txBody>
      </p:sp>
    </p:spTree>
    <p:extLst>
      <p:ext uri="{BB962C8B-B14F-4D97-AF65-F5344CB8AC3E}">
        <p14:creationId xmlns:p14="http://schemas.microsoft.com/office/powerpoint/2010/main" val="1124483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BA924-AA52-4C01-A642-3583833B6658}"/>
              </a:ext>
            </a:extLst>
          </p:cNvPr>
          <p:cNvSpPr>
            <a:spLocks noGrp="1"/>
          </p:cNvSpPr>
          <p:nvPr>
            <p:ph type="title"/>
          </p:nvPr>
        </p:nvSpPr>
        <p:spPr>
          <a:xfrm>
            <a:off x="0" y="1"/>
            <a:ext cx="12192000" cy="681036"/>
          </a:xfrm>
        </p:spPr>
        <p:txBody>
          <a:bodyPr>
            <a:normAutofit fontScale="90000"/>
          </a:bodyPr>
          <a:lstStyle/>
          <a:p>
            <a:pPr algn="ctr"/>
            <a:r>
              <a:rPr lang="en-US" dirty="0">
                <a:latin typeface="Berlin Sans FB" panose="020E0602020502020306" pitchFamily="34" charset="0"/>
              </a:rPr>
              <a:t>Bethel and Luz:  Two Names for a Biblical Town</a:t>
            </a:r>
          </a:p>
        </p:txBody>
      </p:sp>
      <p:sp>
        <p:nvSpPr>
          <p:cNvPr id="3" name="Content Placeholder 2">
            <a:extLst>
              <a:ext uri="{FF2B5EF4-FFF2-40B4-BE49-F238E27FC236}">
                <a16:creationId xmlns:a16="http://schemas.microsoft.com/office/drawing/2014/main" id="{881E4E1C-8A35-42C9-ABCC-F695BA254099}"/>
              </a:ext>
            </a:extLst>
          </p:cNvPr>
          <p:cNvSpPr>
            <a:spLocks noGrp="1"/>
          </p:cNvSpPr>
          <p:nvPr>
            <p:ph idx="1"/>
          </p:nvPr>
        </p:nvSpPr>
        <p:spPr>
          <a:xfrm>
            <a:off x="8273408" y="681037"/>
            <a:ext cx="3815087" cy="6097063"/>
          </a:xfrm>
        </p:spPr>
        <p:txBody>
          <a:bodyPr>
            <a:normAutofit fontScale="62500" lnSpcReduction="20000"/>
          </a:bodyPr>
          <a:lstStyle/>
          <a:p>
            <a:r>
              <a:rPr lang="en-US" dirty="0">
                <a:latin typeface="Berlin Sans FB" panose="020E0602020502020306" pitchFamily="34" charset="0"/>
              </a:rPr>
              <a:t>Photo of </a:t>
            </a:r>
            <a:r>
              <a:rPr lang="en-US" dirty="0" err="1">
                <a:latin typeface="Berlin Sans FB" panose="020E0602020502020306" pitchFamily="34" charset="0"/>
              </a:rPr>
              <a:t>Beitin</a:t>
            </a:r>
            <a:r>
              <a:rPr lang="en-US" dirty="0">
                <a:latin typeface="Berlin Sans FB" panose="020E0602020502020306" pitchFamily="34" charset="0"/>
              </a:rPr>
              <a:t> during the nineteenth century</a:t>
            </a:r>
          </a:p>
          <a:p>
            <a:r>
              <a:rPr lang="en-US" dirty="0">
                <a:latin typeface="Berlin Sans FB" panose="020E0602020502020306" pitchFamily="34" charset="0"/>
              </a:rPr>
              <a:t>Luz is best defined as an almond tree.</a:t>
            </a:r>
          </a:p>
          <a:p>
            <a:r>
              <a:rPr lang="en-US" dirty="0">
                <a:latin typeface="Berlin Sans FB" panose="020E0602020502020306" pitchFamily="34" charset="0"/>
              </a:rPr>
              <a:t>Luz was a Canaanite city renamed Bethel by Jacob (Genesis 28:19).  Updates to site/city names are not uncommon in the Old Testament (e.g.; </a:t>
            </a:r>
            <a:r>
              <a:rPr lang="en-US" dirty="0" err="1">
                <a:latin typeface="Berlin Sans FB" panose="020E0602020502020306" pitchFamily="34" charset="0"/>
              </a:rPr>
              <a:t>Laish</a:t>
            </a:r>
            <a:r>
              <a:rPr lang="en-US" dirty="0">
                <a:latin typeface="Berlin Sans FB" panose="020E0602020502020306" pitchFamily="34" charset="0"/>
              </a:rPr>
              <a:t>=</a:t>
            </a:r>
            <a:r>
              <a:rPr lang="en-US" dirty="0" err="1">
                <a:latin typeface="Berlin Sans FB" panose="020E0602020502020306" pitchFamily="34" charset="0"/>
              </a:rPr>
              <a:t>Leshem</a:t>
            </a:r>
            <a:r>
              <a:rPr lang="en-US" dirty="0">
                <a:latin typeface="Berlin Sans FB" panose="020E0602020502020306" pitchFamily="34" charset="0"/>
              </a:rPr>
              <a:t> = Dan; </a:t>
            </a:r>
            <a:r>
              <a:rPr lang="en-US" dirty="0" err="1">
                <a:latin typeface="Berlin Sans FB" panose="020E0602020502020306" pitchFamily="34" charset="0"/>
              </a:rPr>
              <a:t>Hazazon</a:t>
            </a:r>
            <a:r>
              <a:rPr lang="en-US" dirty="0">
                <a:latin typeface="Berlin Sans FB" panose="020E0602020502020306" pitchFamily="34" charset="0"/>
              </a:rPr>
              <a:t> Tamar = </a:t>
            </a:r>
            <a:r>
              <a:rPr lang="en-US" dirty="0" err="1">
                <a:latin typeface="Berlin Sans FB" panose="020E0602020502020306" pitchFamily="34" charset="0"/>
              </a:rPr>
              <a:t>En</a:t>
            </a:r>
            <a:r>
              <a:rPr lang="en-US" dirty="0">
                <a:latin typeface="Berlin Sans FB" panose="020E0602020502020306" pitchFamily="34" charset="0"/>
              </a:rPr>
              <a:t> Gedi; </a:t>
            </a:r>
            <a:r>
              <a:rPr lang="en-US" dirty="0" err="1">
                <a:latin typeface="Berlin Sans FB" panose="020E0602020502020306" pitchFamily="34" charset="0"/>
              </a:rPr>
              <a:t>Jebus</a:t>
            </a:r>
            <a:r>
              <a:rPr lang="en-US" dirty="0">
                <a:latin typeface="Berlin Sans FB" panose="020E0602020502020306" pitchFamily="34" charset="0"/>
              </a:rPr>
              <a:t> = Jerusalem; </a:t>
            </a:r>
            <a:r>
              <a:rPr lang="en-US" dirty="0" err="1">
                <a:latin typeface="Berlin Sans FB" panose="020E0602020502020306" pitchFamily="34" charset="0"/>
              </a:rPr>
              <a:t>Kiriath</a:t>
            </a:r>
            <a:r>
              <a:rPr lang="en-US" dirty="0">
                <a:latin typeface="Berlin Sans FB" panose="020E0602020502020306" pitchFamily="34" charset="0"/>
              </a:rPr>
              <a:t> </a:t>
            </a:r>
            <a:r>
              <a:rPr lang="en-US" dirty="0" err="1">
                <a:latin typeface="Berlin Sans FB" panose="020E0602020502020306" pitchFamily="34" charset="0"/>
              </a:rPr>
              <a:t>Sepher</a:t>
            </a:r>
            <a:r>
              <a:rPr lang="en-US" dirty="0">
                <a:latin typeface="Berlin Sans FB" panose="020E0602020502020306" pitchFamily="34" charset="0"/>
              </a:rPr>
              <a:t> = </a:t>
            </a:r>
            <a:r>
              <a:rPr lang="en-US" dirty="0" err="1">
                <a:latin typeface="Berlin Sans FB" panose="020E0602020502020306" pitchFamily="34" charset="0"/>
              </a:rPr>
              <a:t>Debir</a:t>
            </a:r>
            <a:r>
              <a:rPr lang="en-US" dirty="0">
                <a:latin typeface="Berlin Sans FB" panose="020E0602020502020306" pitchFamily="34" charset="0"/>
              </a:rPr>
              <a:t>; </a:t>
            </a:r>
            <a:r>
              <a:rPr lang="en-US" dirty="0" err="1">
                <a:latin typeface="Berlin Sans FB" panose="020E0602020502020306" pitchFamily="34" charset="0"/>
              </a:rPr>
              <a:t>Kiriath</a:t>
            </a:r>
            <a:r>
              <a:rPr lang="en-US" dirty="0">
                <a:latin typeface="Berlin Sans FB" panose="020E0602020502020306" pitchFamily="34" charset="0"/>
              </a:rPr>
              <a:t> </a:t>
            </a:r>
            <a:r>
              <a:rPr lang="en-US" dirty="0" err="1">
                <a:latin typeface="Berlin Sans FB" panose="020E0602020502020306" pitchFamily="34" charset="0"/>
              </a:rPr>
              <a:t>Arba</a:t>
            </a:r>
            <a:r>
              <a:rPr lang="en-US" dirty="0">
                <a:latin typeface="Berlin Sans FB" panose="020E0602020502020306" pitchFamily="34" charset="0"/>
              </a:rPr>
              <a:t> = Hebron), but the possibility always remains that two separate sites are referenced.</a:t>
            </a:r>
          </a:p>
          <a:p>
            <a:r>
              <a:rPr lang="en-US" dirty="0">
                <a:latin typeface="Berlin Sans FB" panose="020E0602020502020306" pitchFamily="34" charset="0"/>
              </a:rPr>
              <a:t>Luz is also mentioned in Genesis 35:6; Joshua 18:13; Judges 1:23; Jubilees 27:19, 26.</a:t>
            </a:r>
          </a:p>
          <a:p>
            <a:r>
              <a:rPr lang="en-US" dirty="0">
                <a:latin typeface="Berlin Sans FB" panose="020E0602020502020306" pitchFamily="34" charset="0"/>
              </a:rPr>
              <a:t>In Joshua 16:2 (MT and LXX), Luz is mentioned in a border description of Ephraim and Benjamin and seems to indicate that Luz is distinct and separate from Bethel.  More on this later….</a:t>
            </a:r>
          </a:p>
          <a:p>
            <a:endParaRPr lang="en-US" dirty="0"/>
          </a:p>
          <a:p>
            <a:r>
              <a:rPr lang="en-US" sz="1000" dirty="0">
                <a:hlinkClick r:id="rId2"/>
              </a:rPr>
              <a:t>https://www.wikiwand.com/en/Bethel</a:t>
            </a:r>
            <a:r>
              <a:rPr lang="en-US" sz="1000" dirty="0"/>
              <a:t> </a:t>
            </a:r>
          </a:p>
        </p:txBody>
      </p:sp>
      <p:pic>
        <p:nvPicPr>
          <p:cNvPr id="5" name="Picture 4">
            <a:extLst>
              <a:ext uri="{FF2B5EF4-FFF2-40B4-BE49-F238E27FC236}">
                <a16:creationId xmlns:a16="http://schemas.microsoft.com/office/drawing/2014/main" id="{DCA87E49-576D-4119-B81E-310E5686CF5F}"/>
              </a:ext>
            </a:extLst>
          </p:cNvPr>
          <p:cNvPicPr>
            <a:picLocks noChangeAspect="1"/>
          </p:cNvPicPr>
          <p:nvPr/>
        </p:nvPicPr>
        <p:blipFill>
          <a:blip r:embed="rId3"/>
          <a:stretch>
            <a:fillRect/>
          </a:stretch>
        </p:blipFill>
        <p:spPr>
          <a:xfrm>
            <a:off x="103504" y="681037"/>
            <a:ext cx="8066400" cy="6097064"/>
          </a:xfrm>
          <a:prstGeom prst="rect">
            <a:avLst/>
          </a:prstGeom>
        </p:spPr>
      </p:pic>
    </p:spTree>
    <p:extLst>
      <p:ext uri="{BB962C8B-B14F-4D97-AF65-F5344CB8AC3E}">
        <p14:creationId xmlns:p14="http://schemas.microsoft.com/office/powerpoint/2010/main" val="2205516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E7892-70F7-402D-B84D-931BE43E0F28}"/>
              </a:ext>
            </a:extLst>
          </p:cNvPr>
          <p:cNvSpPr>
            <a:spLocks noGrp="1"/>
          </p:cNvSpPr>
          <p:nvPr>
            <p:ph type="title"/>
          </p:nvPr>
        </p:nvSpPr>
        <p:spPr>
          <a:xfrm>
            <a:off x="126476" y="76201"/>
            <a:ext cx="6722000" cy="1466849"/>
          </a:xfrm>
        </p:spPr>
        <p:txBody>
          <a:bodyPr>
            <a:normAutofit fontScale="90000"/>
          </a:bodyPr>
          <a:lstStyle/>
          <a:p>
            <a:pPr algn="ctr"/>
            <a:r>
              <a:rPr lang="en-US" i="1" dirty="0">
                <a:latin typeface="Berlin Sans FB" panose="020E0602020502020306" pitchFamily="34" charset="0"/>
              </a:rPr>
              <a:t>Realpolitik</a:t>
            </a:r>
            <a:r>
              <a:rPr lang="en-US" dirty="0">
                <a:latin typeface="Berlin Sans FB" panose="020E0602020502020306" pitchFamily="34" charset="0"/>
              </a:rPr>
              <a:t> in the Aftermath of the Intertribal Schism between Israel and Judah (ca. 930 BC)</a:t>
            </a:r>
          </a:p>
        </p:txBody>
      </p:sp>
      <p:sp>
        <p:nvSpPr>
          <p:cNvPr id="3" name="Content Placeholder 2">
            <a:extLst>
              <a:ext uri="{FF2B5EF4-FFF2-40B4-BE49-F238E27FC236}">
                <a16:creationId xmlns:a16="http://schemas.microsoft.com/office/drawing/2014/main" id="{6F1FB1C1-029C-432B-A33B-787484A6FA0A}"/>
              </a:ext>
            </a:extLst>
          </p:cNvPr>
          <p:cNvSpPr>
            <a:spLocks noGrp="1"/>
          </p:cNvSpPr>
          <p:nvPr>
            <p:ph idx="1"/>
          </p:nvPr>
        </p:nvSpPr>
        <p:spPr>
          <a:xfrm>
            <a:off x="126475" y="1657350"/>
            <a:ext cx="6825158" cy="5200649"/>
          </a:xfrm>
        </p:spPr>
        <p:txBody>
          <a:bodyPr>
            <a:normAutofit fontScale="62500" lnSpcReduction="20000"/>
          </a:bodyPr>
          <a:lstStyle/>
          <a:p>
            <a:endParaRPr lang="en-US" dirty="0">
              <a:latin typeface="Berlin Sans FB" panose="020E0602020502020306" pitchFamily="34" charset="0"/>
            </a:endParaRPr>
          </a:p>
          <a:p>
            <a:r>
              <a:rPr lang="en-US" dirty="0">
                <a:latin typeface="Berlin Sans FB" panose="020E0602020502020306" pitchFamily="34" charset="0"/>
              </a:rPr>
              <a:t>1 Kings 12:1-24:  In the wake of leading a rebellion against the House of David and Rehoboam, Jeroboam is faced with the pressing need to consolidate his power over the ten northern tribes.</a:t>
            </a:r>
          </a:p>
          <a:p>
            <a:r>
              <a:rPr lang="en-US" dirty="0">
                <a:latin typeface="Berlin Sans FB" panose="020E0602020502020306" pitchFamily="34" charset="0"/>
              </a:rPr>
              <a:t>Shechem, the “uncrowned queen of the hill country” is wisely chosen as his capital due in part to its cultic history during Patriarchal and pre monarchic (conquest and settlement) times.</a:t>
            </a:r>
          </a:p>
          <a:p>
            <a:r>
              <a:rPr lang="en-US" dirty="0">
                <a:latin typeface="Berlin Sans FB" panose="020E0602020502020306" pitchFamily="34" charset="0"/>
              </a:rPr>
              <a:t>The House of YHWH in Jerusalem remains as a unifying religious site and symbol for the 12 tribes and Jeroboam recognizes the need to sever, if not eradicate that deep connection by establishing two alternative religious centers for Israelites to make pilgrimage to as well as places for worship and sacrifice. </a:t>
            </a:r>
          </a:p>
          <a:p>
            <a:r>
              <a:rPr lang="en-US" dirty="0">
                <a:latin typeface="Berlin Sans FB" panose="020E0602020502020306" pitchFamily="34" charset="0"/>
              </a:rPr>
              <a:t>The sites are well chosen; Dan at the northern border and Bethel at the southern border.  Bethel again offers a rich religious tradition and history back to Patriarchal times.</a:t>
            </a:r>
          </a:p>
          <a:p>
            <a:r>
              <a:rPr lang="en-US" dirty="0">
                <a:latin typeface="Berlin Sans FB" panose="020E0602020502020306" pitchFamily="34" charset="0"/>
              </a:rPr>
              <a:t>Two golden calves are fashioned to be displayed at these sites.</a:t>
            </a:r>
          </a:p>
          <a:p>
            <a:r>
              <a:rPr lang="en-US" dirty="0">
                <a:latin typeface="Berlin Sans FB" panose="020E0602020502020306" pitchFamily="34" charset="0"/>
              </a:rPr>
              <a:t>The biblical writers rightly recognized these shrines as </a:t>
            </a:r>
            <a:r>
              <a:rPr lang="en-US" b="1" dirty="0">
                <a:latin typeface="Berlin Sans FB" panose="020E0602020502020306" pitchFamily="34" charset="0"/>
              </a:rPr>
              <a:t>religious counterfeits to the Jerusalem Temple and Cult</a:t>
            </a:r>
            <a:r>
              <a:rPr lang="en-US" dirty="0">
                <a:latin typeface="Berlin Sans FB" panose="020E0602020502020306" pitchFamily="34" charset="0"/>
              </a:rPr>
              <a:t>.  Chr does not even acknowledge their existence (2 Kings 23:15).</a:t>
            </a:r>
            <a:endParaRPr lang="en-US" dirty="0"/>
          </a:p>
          <a:p>
            <a:r>
              <a:rPr lang="en-US" sz="1000" dirty="0">
                <a:hlinkClick r:id="rId2"/>
              </a:rPr>
              <a:t>http://rectorscorner.blogspot.com/2010/04/divided-kingdom-of-israel-judah.html</a:t>
            </a:r>
            <a:r>
              <a:rPr lang="en-US" sz="1000" dirty="0"/>
              <a:t> </a:t>
            </a:r>
          </a:p>
        </p:txBody>
      </p:sp>
      <p:pic>
        <p:nvPicPr>
          <p:cNvPr id="4" name="Picture 3">
            <a:extLst>
              <a:ext uri="{FF2B5EF4-FFF2-40B4-BE49-F238E27FC236}">
                <a16:creationId xmlns:a16="http://schemas.microsoft.com/office/drawing/2014/main" id="{924401B4-663B-4021-969E-4B1014704EBE}"/>
              </a:ext>
            </a:extLst>
          </p:cNvPr>
          <p:cNvPicPr>
            <a:picLocks noChangeAspect="1"/>
          </p:cNvPicPr>
          <p:nvPr/>
        </p:nvPicPr>
        <p:blipFill>
          <a:blip r:embed="rId3"/>
          <a:stretch>
            <a:fillRect/>
          </a:stretch>
        </p:blipFill>
        <p:spPr>
          <a:xfrm>
            <a:off x="6951633" y="76200"/>
            <a:ext cx="5113892" cy="6677025"/>
          </a:xfrm>
          <a:prstGeom prst="rect">
            <a:avLst/>
          </a:prstGeom>
        </p:spPr>
      </p:pic>
    </p:spTree>
    <p:extLst>
      <p:ext uri="{BB962C8B-B14F-4D97-AF65-F5344CB8AC3E}">
        <p14:creationId xmlns:p14="http://schemas.microsoft.com/office/powerpoint/2010/main" val="35906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4B53E-E6F4-43AB-B831-23DD7E48B9EB}"/>
              </a:ext>
            </a:extLst>
          </p:cNvPr>
          <p:cNvSpPr>
            <a:spLocks noGrp="1"/>
          </p:cNvSpPr>
          <p:nvPr>
            <p:ph type="title"/>
          </p:nvPr>
        </p:nvSpPr>
        <p:spPr>
          <a:xfrm>
            <a:off x="0" y="1"/>
            <a:ext cx="8134350" cy="1198178"/>
          </a:xfrm>
        </p:spPr>
        <p:txBody>
          <a:bodyPr>
            <a:normAutofit fontScale="90000"/>
          </a:bodyPr>
          <a:lstStyle/>
          <a:p>
            <a:pPr algn="ctr"/>
            <a:r>
              <a:rPr lang="en-US" dirty="0">
                <a:latin typeface="Berlin Sans FB" panose="020E0602020502020306" pitchFamily="34" charset="0"/>
              </a:rPr>
              <a:t>Bethel in the Hebrew Bible:  A Cult Center established by Jeroboam I</a:t>
            </a:r>
          </a:p>
        </p:txBody>
      </p:sp>
      <p:sp>
        <p:nvSpPr>
          <p:cNvPr id="3" name="Content Placeholder 2">
            <a:extLst>
              <a:ext uri="{FF2B5EF4-FFF2-40B4-BE49-F238E27FC236}">
                <a16:creationId xmlns:a16="http://schemas.microsoft.com/office/drawing/2014/main" id="{38F6F9BF-4A08-4A4E-964B-88C5860567A5}"/>
              </a:ext>
            </a:extLst>
          </p:cNvPr>
          <p:cNvSpPr>
            <a:spLocks noGrp="1"/>
          </p:cNvSpPr>
          <p:nvPr>
            <p:ph idx="1"/>
          </p:nvPr>
        </p:nvSpPr>
        <p:spPr>
          <a:xfrm>
            <a:off x="78459" y="1198180"/>
            <a:ext cx="7951115" cy="5555046"/>
          </a:xfrm>
        </p:spPr>
        <p:txBody>
          <a:bodyPr>
            <a:normAutofit fontScale="55000" lnSpcReduction="20000"/>
          </a:bodyPr>
          <a:lstStyle/>
          <a:p>
            <a:pPr marL="0" indent="0" algn="l">
              <a:buNone/>
            </a:pPr>
            <a:r>
              <a:rPr lang="en-US" sz="3600" i="0" dirty="0">
                <a:solidFill>
                  <a:srgbClr val="000000"/>
                </a:solidFill>
                <a:effectLst/>
                <a:latin typeface="Berlin Sans FB" panose="020E0602020502020306" pitchFamily="34" charset="0"/>
              </a:rPr>
              <a:t>Jeroboam's Golden Calves</a:t>
            </a:r>
          </a:p>
          <a:p>
            <a:pPr marL="0" indent="0" algn="l">
              <a:buNone/>
            </a:pPr>
            <a:r>
              <a:rPr lang="en-US" sz="3600" b="1" i="0" baseline="30000" dirty="0">
                <a:solidFill>
                  <a:srgbClr val="000000"/>
                </a:solidFill>
                <a:effectLst/>
                <a:latin typeface="Berlin Sans FB" panose="020E0602020502020306" pitchFamily="34" charset="0"/>
                <a:cs typeface="Times New Roman" panose="02020603050405020304" pitchFamily="18" charset="0"/>
              </a:rPr>
              <a:t>25 </a:t>
            </a:r>
            <a:r>
              <a:rPr lang="en-US" sz="3600" b="0" i="0" dirty="0">
                <a:solidFill>
                  <a:srgbClr val="000000"/>
                </a:solidFill>
                <a:effectLst/>
                <a:latin typeface="Berlin Sans FB" panose="020E0602020502020306" pitchFamily="34" charset="0"/>
                <a:cs typeface="Times New Roman" panose="02020603050405020304" pitchFamily="18" charset="0"/>
              </a:rPr>
              <a:t>Then Jeroboam built Shechem in the hill country of Ephraim and lived there. And he went out from there and built Penuel. </a:t>
            </a:r>
            <a:r>
              <a:rPr lang="en-US" sz="3600" b="1" i="0" baseline="30000" dirty="0">
                <a:solidFill>
                  <a:srgbClr val="000000"/>
                </a:solidFill>
                <a:effectLst/>
                <a:latin typeface="Berlin Sans FB" panose="020E0602020502020306" pitchFamily="34" charset="0"/>
                <a:cs typeface="Times New Roman" panose="02020603050405020304" pitchFamily="18" charset="0"/>
              </a:rPr>
              <a:t>26 </a:t>
            </a:r>
            <a:r>
              <a:rPr lang="en-US" sz="3600" b="0" i="0" dirty="0">
                <a:solidFill>
                  <a:srgbClr val="000000"/>
                </a:solidFill>
                <a:effectLst/>
                <a:latin typeface="Berlin Sans FB" panose="020E0602020502020306" pitchFamily="34" charset="0"/>
                <a:cs typeface="Times New Roman" panose="02020603050405020304" pitchFamily="18" charset="0"/>
              </a:rPr>
              <a:t>And Jeroboam said in his heart, “Now the kingdom will turn back to the house of David. </a:t>
            </a:r>
            <a:r>
              <a:rPr lang="en-US" sz="3600" b="1" i="0" baseline="30000" dirty="0">
                <a:solidFill>
                  <a:srgbClr val="000000"/>
                </a:solidFill>
                <a:effectLst/>
                <a:latin typeface="Berlin Sans FB" panose="020E0602020502020306" pitchFamily="34" charset="0"/>
                <a:cs typeface="Times New Roman" panose="02020603050405020304" pitchFamily="18" charset="0"/>
              </a:rPr>
              <a:t>27 </a:t>
            </a:r>
            <a:r>
              <a:rPr lang="en-US" sz="3600" b="0" i="0" dirty="0">
                <a:solidFill>
                  <a:srgbClr val="000000"/>
                </a:solidFill>
                <a:effectLst/>
                <a:latin typeface="Berlin Sans FB" panose="020E0602020502020306" pitchFamily="34" charset="0"/>
                <a:cs typeface="Times New Roman" panose="02020603050405020304" pitchFamily="18" charset="0"/>
              </a:rPr>
              <a:t>If this people go up to offer sacrifices in the temple of the </a:t>
            </a:r>
            <a:r>
              <a:rPr lang="en-US" sz="3600" b="0" i="0" cap="small" dirty="0">
                <a:solidFill>
                  <a:srgbClr val="000000"/>
                </a:solidFill>
                <a:effectLst/>
                <a:latin typeface="Berlin Sans FB" panose="020E0602020502020306" pitchFamily="34" charset="0"/>
                <a:cs typeface="Times New Roman" panose="02020603050405020304" pitchFamily="18" charset="0"/>
              </a:rPr>
              <a:t>Lord</a:t>
            </a:r>
            <a:r>
              <a:rPr lang="en-US" sz="3600" b="0" i="0" dirty="0">
                <a:solidFill>
                  <a:srgbClr val="000000"/>
                </a:solidFill>
                <a:effectLst/>
                <a:latin typeface="Berlin Sans FB" panose="020E0602020502020306" pitchFamily="34" charset="0"/>
                <a:cs typeface="Times New Roman" panose="02020603050405020304" pitchFamily="18" charset="0"/>
              </a:rPr>
              <a:t> at Jerusalem, then the heart of this people will turn again to their lord, to Rehoboam king of Judah, and they will kill me and return to Rehoboam king of Judah.” </a:t>
            </a:r>
            <a:r>
              <a:rPr lang="en-US" sz="3600" b="1" i="0" baseline="30000" dirty="0">
                <a:solidFill>
                  <a:srgbClr val="000000"/>
                </a:solidFill>
                <a:effectLst/>
                <a:latin typeface="Berlin Sans FB" panose="020E0602020502020306" pitchFamily="34" charset="0"/>
                <a:cs typeface="Times New Roman" panose="02020603050405020304" pitchFamily="18" charset="0"/>
              </a:rPr>
              <a:t>28 </a:t>
            </a:r>
            <a:r>
              <a:rPr lang="en-US" sz="3600" b="1" i="0" dirty="0">
                <a:solidFill>
                  <a:srgbClr val="000000"/>
                </a:solidFill>
                <a:effectLst/>
                <a:latin typeface="Berlin Sans FB" panose="020E0602020502020306" pitchFamily="34" charset="0"/>
                <a:cs typeface="Times New Roman" panose="02020603050405020304" pitchFamily="18" charset="0"/>
              </a:rPr>
              <a:t>So the king took counsel and made two calves of gold. And he said to the people, “You have gone up to Jerusalem long enough. Behold your gods, O Israel, who brought you up out of the land of Egypt.” </a:t>
            </a:r>
            <a:r>
              <a:rPr lang="en-US" sz="3600" b="1" i="0" baseline="30000" dirty="0">
                <a:solidFill>
                  <a:srgbClr val="000000"/>
                </a:solidFill>
                <a:effectLst/>
                <a:latin typeface="Berlin Sans FB" panose="020E0602020502020306" pitchFamily="34" charset="0"/>
                <a:cs typeface="Times New Roman" panose="02020603050405020304" pitchFamily="18" charset="0"/>
              </a:rPr>
              <a:t>29 </a:t>
            </a:r>
            <a:r>
              <a:rPr lang="en-US" sz="3600" b="1" i="0" dirty="0">
                <a:solidFill>
                  <a:srgbClr val="000000"/>
                </a:solidFill>
                <a:effectLst/>
                <a:latin typeface="Berlin Sans FB" panose="020E0602020502020306" pitchFamily="34" charset="0"/>
                <a:cs typeface="Times New Roman" panose="02020603050405020304" pitchFamily="18" charset="0"/>
              </a:rPr>
              <a:t>And he set one in Bethel, and the other he put in Dan. </a:t>
            </a:r>
            <a:r>
              <a:rPr lang="en-US" sz="3600" b="1" i="0" baseline="30000" dirty="0">
                <a:solidFill>
                  <a:srgbClr val="000000"/>
                </a:solidFill>
                <a:effectLst/>
                <a:latin typeface="Berlin Sans FB" panose="020E0602020502020306" pitchFamily="34" charset="0"/>
                <a:cs typeface="Times New Roman" panose="02020603050405020304" pitchFamily="18" charset="0"/>
              </a:rPr>
              <a:t>30 </a:t>
            </a:r>
            <a:r>
              <a:rPr lang="en-US" sz="3600" b="0" i="0" dirty="0">
                <a:solidFill>
                  <a:srgbClr val="000000"/>
                </a:solidFill>
                <a:effectLst/>
                <a:latin typeface="Berlin Sans FB" panose="020E0602020502020306" pitchFamily="34" charset="0"/>
                <a:cs typeface="Times New Roman" panose="02020603050405020304" pitchFamily="18" charset="0"/>
              </a:rPr>
              <a:t>Then this thing became a sin, for the people went as far as Dan to be before one. </a:t>
            </a:r>
            <a:r>
              <a:rPr lang="en-US" sz="3600" b="1" i="0" baseline="30000" dirty="0">
                <a:solidFill>
                  <a:srgbClr val="000000"/>
                </a:solidFill>
                <a:effectLst/>
                <a:latin typeface="Berlin Sans FB" panose="020E0602020502020306" pitchFamily="34" charset="0"/>
                <a:cs typeface="Times New Roman" panose="02020603050405020304" pitchFamily="18" charset="0"/>
              </a:rPr>
              <a:t>31 </a:t>
            </a:r>
            <a:r>
              <a:rPr lang="en-US" sz="3600" b="0" i="0" dirty="0">
                <a:solidFill>
                  <a:srgbClr val="000000"/>
                </a:solidFill>
                <a:effectLst/>
                <a:latin typeface="Berlin Sans FB" panose="020E0602020502020306" pitchFamily="34" charset="0"/>
                <a:cs typeface="Times New Roman" panose="02020603050405020304" pitchFamily="18" charset="0"/>
              </a:rPr>
              <a:t>He also made temples on high places and appointed priests from among all the people, who were not of the Levites. </a:t>
            </a:r>
            <a:r>
              <a:rPr lang="en-US" sz="3600" b="1" i="0" baseline="30000" dirty="0">
                <a:solidFill>
                  <a:srgbClr val="000000"/>
                </a:solidFill>
                <a:effectLst/>
                <a:latin typeface="Berlin Sans FB" panose="020E0602020502020306" pitchFamily="34" charset="0"/>
                <a:cs typeface="Times New Roman" panose="02020603050405020304" pitchFamily="18" charset="0"/>
              </a:rPr>
              <a:t>32 </a:t>
            </a:r>
            <a:r>
              <a:rPr lang="en-US" sz="3600" b="0" i="0" dirty="0">
                <a:solidFill>
                  <a:srgbClr val="000000"/>
                </a:solidFill>
                <a:effectLst/>
                <a:latin typeface="Berlin Sans FB" panose="020E0602020502020306" pitchFamily="34" charset="0"/>
                <a:cs typeface="Times New Roman" panose="02020603050405020304" pitchFamily="18" charset="0"/>
              </a:rPr>
              <a:t>And Jeroboam appointed a feast on the fifteenth day of the eighth month like the feast that was in Judah, and he offered sacrifices on the altar. </a:t>
            </a:r>
            <a:r>
              <a:rPr lang="en-US" sz="3600" b="1" i="0" dirty="0">
                <a:solidFill>
                  <a:srgbClr val="000000"/>
                </a:solidFill>
                <a:effectLst/>
                <a:latin typeface="Berlin Sans FB" panose="020E0602020502020306" pitchFamily="34" charset="0"/>
                <a:cs typeface="Times New Roman" panose="02020603050405020304" pitchFamily="18" charset="0"/>
              </a:rPr>
              <a:t>So he did in Bethel, sacrificing to the calves that he made. And he placed in Bethel the priests of the high places that he had made. </a:t>
            </a:r>
            <a:r>
              <a:rPr lang="en-US" sz="3600" b="1" i="0" baseline="30000" dirty="0">
                <a:solidFill>
                  <a:srgbClr val="000000"/>
                </a:solidFill>
                <a:effectLst/>
                <a:latin typeface="Berlin Sans FB" panose="020E0602020502020306" pitchFamily="34" charset="0"/>
                <a:cs typeface="Times New Roman" panose="02020603050405020304" pitchFamily="18" charset="0"/>
              </a:rPr>
              <a:t>33 </a:t>
            </a:r>
            <a:r>
              <a:rPr lang="en-US" sz="3600" b="1" i="0" dirty="0">
                <a:solidFill>
                  <a:srgbClr val="000000"/>
                </a:solidFill>
                <a:effectLst/>
                <a:latin typeface="Berlin Sans FB" panose="020E0602020502020306" pitchFamily="34" charset="0"/>
                <a:cs typeface="Times New Roman" panose="02020603050405020304" pitchFamily="18" charset="0"/>
              </a:rPr>
              <a:t>He went up to the altar that he had made in Bethel on the fifteenth day in the eighth month, in the month that he had devised from his own heart. And he instituted a feast for the people of Israel and went up to the altar to make offerings</a:t>
            </a:r>
            <a:r>
              <a:rPr lang="en-US" sz="3600" b="0" i="0" dirty="0">
                <a:solidFill>
                  <a:srgbClr val="000000"/>
                </a:solidFill>
                <a:effectLst/>
                <a:latin typeface="Berlin Sans FB" panose="020E0602020502020306" pitchFamily="34" charset="0"/>
                <a:cs typeface="Times New Roman" panose="02020603050405020304" pitchFamily="18" charset="0"/>
              </a:rPr>
              <a:t> </a:t>
            </a:r>
            <a:r>
              <a:rPr lang="en-US" sz="2500" b="0" i="0" dirty="0">
                <a:solidFill>
                  <a:srgbClr val="000000"/>
                </a:solidFill>
                <a:effectLst/>
                <a:latin typeface="Berlin Sans FB" panose="020E0602020502020306" pitchFamily="34" charset="0"/>
                <a:cs typeface="Times New Roman" panose="02020603050405020304" pitchFamily="18" charset="0"/>
              </a:rPr>
              <a:t>(1 Kings 12:25-33 ESV)</a:t>
            </a:r>
          </a:p>
          <a:p>
            <a:pPr marL="0" indent="0">
              <a:buNone/>
            </a:pPr>
            <a:r>
              <a:rPr lang="en-US" dirty="0">
                <a:latin typeface="Times New Roman" panose="02020603050405020304" pitchFamily="18" charset="0"/>
                <a:cs typeface="Times New Roman" panose="02020603050405020304" pitchFamily="18" charset="0"/>
                <a:hlinkClick r:id="rId2"/>
              </a:rPr>
              <a:t>https://slideplayer.com/slide/14123688/</a:t>
            </a:r>
            <a:r>
              <a:rPr lang="en-US" dirty="0">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DF6F212E-C6AD-401C-9CD8-05B59C15EC97}"/>
              </a:ext>
            </a:extLst>
          </p:cNvPr>
          <p:cNvPicPr>
            <a:picLocks noChangeAspect="1"/>
          </p:cNvPicPr>
          <p:nvPr/>
        </p:nvPicPr>
        <p:blipFill rotWithShape="1">
          <a:blip r:embed="rId3"/>
          <a:srcRect l="59570" t="4687" r="9570" b="3646"/>
          <a:stretch/>
        </p:blipFill>
        <p:spPr>
          <a:xfrm>
            <a:off x="8109432" y="62817"/>
            <a:ext cx="4004108" cy="6690408"/>
          </a:xfrm>
          <a:prstGeom prst="rect">
            <a:avLst/>
          </a:prstGeom>
        </p:spPr>
      </p:pic>
    </p:spTree>
    <p:extLst>
      <p:ext uri="{BB962C8B-B14F-4D97-AF65-F5344CB8AC3E}">
        <p14:creationId xmlns:p14="http://schemas.microsoft.com/office/powerpoint/2010/main" val="2177680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A44-99CB-4B0C-8F5F-61128726277D}"/>
              </a:ext>
            </a:extLst>
          </p:cNvPr>
          <p:cNvSpPr>
            <a:spLocks noGrp="1"/>
          </p:cNvSpPr>
          <p:nvPr>
            <p:ph type="title"/>
          </p:nvPr>
        </p:nvSpPr>
        <p:spPr>
          <a:xfrm>
            <a:off x="-209550" y="1"/>
            <a:ext cx="12401550" cy="1690688"/>
          </a:xfrm>
        </p:spPr>
        <p:txBody>
          <a:bodyPr>
            <a:normAutofit fontScale="90000"/>
          </a:bodyPr>
          <a:lstStyle/>
          <a:p>
            <a:pPr algn="ctr"/>
            <a:r>
              <a:rPr lang="en-US" dirty="0">
                <a:latin typeface="Berlin Sans FB" panose="020E0602020502020306" pitchFamily="34" charset="0"/>
              </a:rPr>
              <a:t>The Golden Calves at Bethel and Dan:  A Syncretistic Blending of the Worship of YHWH with the Canaanite (</a:t>
            </a:r>
            <a:r>
              <a:rPr lang="en-US" dirty="0" err="1">
                <a:latin typeface="Berlin Sans FB" panose="020E0602020502020306" pitchFamily="34" charset="0"/>
              </a:rPr>
              <a:t>Ba’al</a:t>
            </a:r>
            <a:r>
              <a:rPr lang="en-US" dirty="0">
                <a:latin typeface="Berlin Sans FB" panose="020E0602020502020306" pitchFamily="34" charset="0"/>
              </a:rPr>
              <a:t>) Religious Cult (see Psalm 68 as a polemic)</a:t>
            </a:r>
          </a:p>
        </p:txBody>
      </p:sp>
      <p:sp>
        <p:nvSpPr>
          <p:cNvPr id="5" name="Content Placeholder 4">
            <a:extLst>
              <a:ext uri="{FF2B5EF4-FFF2-40B4-BE49-F238E27FC236}">
                <a16:creationId xmlns:a16="http://schemas.microsoft.com/office/drawing/2014/main" id="{5D6CE9BA-25DE-4868-961A-051D9456D5CC}"/>
              </a:ext>
            </a:extLst>
          </p:cNvPr>
          <p:cNvSpPr>
            <a:spLocks noGrp="1"/>
          </p:cNvSpPr>
          <p:nvPr>
            <p:ph sz="half" idx="1"/>
          </p:nvPr>
        </p:nvSpPr>
        <p:spPr>
          <a:xfrm>
            <a:off x="838200" y="6019799"/>
            <a:ext cx="5181600" cy="676275"/>
          </a:xfrm>
        </p:spPr>
        <p:txBody>
          <a:bodyPr>
            <a:normAutofit fontScale="62500" lnSpcReduction="20000"/>
          </a:bodyPr>
          <a:lstStyle/>
          <a:p>
            <a:r>
              <a:rPr lang="en-US" sz="1000" dirty="0"/>
              <a:t>https://www.abebooks.com/Israelite-Religions-Archaeological-Biblical-Survey-Hess/30960919118/bd?cm_mmc=ggl-_-US_Shopp_Trade_20to50-_-product_id=COM9781540960245NEW-_-keyword=&amp;gclid=Cj0KCQjw8_qRBhCXARIsAE2AtRb73OARhutrtv4alvsVAa-faNLsDkJcpvwO_OgV0F7KWSyX_yE2ISMaAiNbEALw_wcB#&amp;gid=1&amp;pid=1  </a:t>
            </a:r>
          </a:p>
          <a:p>
            <a:r>
              <a:rPr lang="en-US" sz="1000" dirty="0">
                <a:hlinkClick r:id="rId2"/>
              </a:rPr>
              <a:t>https://www.mygodpictures.com/wp-content/uploads/2015/09/Baal-God-ghy201.jpg</a:t>
            </a:r>
            <a:r>
              <a:rPr lang="en-US" sz="1000" dirty="0"/>
              <a:t> </a:t>
            </a:r>
          </a:p>
        </p:txBody>
      </p:sp>
      <p:sp>
        <p:nvSpPr>
          <p:cNvPr id="8" name="Content Placeholder 7">
            <a:extLst>
              <a:ext uri="{FF2B5EF4-FFF2-40B4-BE49-F238E27FC236}">
                <a16:creationId xmlns:a16="http://schemas.microsoft.com/office/drawing/2014/main" id="{D8FD4405-A7F6-414C-8475-1CBFD935E82A}"/>
              </a:ext>
            </a:extLst>
          </p:cNvPr>
          <p:cNvSpPr>
            <a:spLocks noGrp="1"/>
          </p:cNvSpPr>
          <p:nvPr>
            <p:ph sz="half" idx="2"/>
          </p:nvPr>
        </p:nvSpPr>
        <p:spPr>
          <a:xfrm>
            <a:off x="7153276" y="1690689"/>
            <a:ext cx="2003758" cy="4230687"/>
          </a:xfrm>
        </p:spPr>
        <p:txBody>
          <a:bodyPr>
            <a:normAutofit fontScale="62500" lnSpcReduction="20000"/>
          </a:bodyPr>
          <a:lstStyle/>
          <a:p>
            <a:pPr marL="0" indent="0" algn="l" fontAlgn="base">
              <a:spcBef>
                <a:spcPts val="1200"/>
              </a:spcBef>
              <a:buNone/>
            </a:pPr>
            <a:r>
              <a:rPr lang="en-US" b="1" i="0" dirty="0">
                <a:solidFill>
                  <a:srgbClr val="3D3D3D"/>
                </a:solidFill>
                <a:effectLst/>
                <a:latin typeface="Source Sans Pro" panose="020B0604020202020204" pitchFamily="34" charset="0"/>
              </a:rPr>
              <a:t>32 </a:t>
            </a:r>
            <a:r>
              <a:rPr lang="en-US" b="0" i="0" dirty="0">
                <a:solidFill>
                  <a:srgbClr val="3D3D3D"/>
                </a:solidFill>
                <a:effectLst/>
                <a:latin typeface="Source Sans Pro" panose="020B0604020202020204" pitchFamily="34" charset="0"/>
              </a:rPr>
              <a:t> </a:t>
            </a:r>
            <a:r>
              <a:rPr lang="en-US" b="0" i="0" dirty="0">
                <a:solidFill>
                  <a:srgbClr val="3D3D3D"/>
                </a:solidFill>
                <a:effectLst/>
                <a:latin typeface="Georgia" panose="02040502050405020303" pitchFamily="18" charset="0"/>
              </a:rPr>
              <a:t>O</a:t>
            </a:r>
            <a:r>
              <a:rPr lang="en-US" dirty="0">
                <a:solidFill>
                  <a:srgbClr val="3D3D3D"/>
                </a:solidFill>
                <a:latin typeface="Georgia" panose="02040502050405020303" pitchFamily="18" charset="0"/>
              </a:rPr>
              <a:t> </a:t>
            </a:r>
            <a:r>
              <a:rPr lang="en-US" b="0" i="0" dirty="0">
                <a:solidFill>
                  <a:srgbClr val="3D3D3D"/>
                </a:solidFill>
                <a:effectLst/>
                <a:latin typeface="Georgia" panose="02040502050405020303" pitchFamily="18" charset="0"/>
              </a:rPr>
              <a:t>kingdoms of the earth, sing to God;</a:t>
            </a:r>
            <a:r>
              <a:rPr lang="en-US" b="0" i="0" dirty="0">
                <a:solidFill>
                  <a:srgbClr val="3D3D3D"/>
                </a:solidFill>
                <a:effectLst/>
                <a:latin typeface="Source Sans Pro" panose="020B0604020202020204" pitchFamily="34" charset="0"/>
              </a:rPr>
              <a:t> </a:t>
            </a:r>
            <a:r>
              <a:rPr lang="en-US" b="0" i="0" dirty="0">
                <a:solidFill>
                  <a:srgbClr val="3D3D3D"/>
                </a:solidFill>
                <a:effectLst/>
                <a:latin typeface="Georgia" panose="02040502050405020303" pitchFamily="18" charset="0"/>
              </a:rPr>
              <a:t>sing praises to the Lord, </a:t>
            </a:r>
            <a:r>
              <a:rPr lang="en-US" b="0" i="1" dirty="0">
                <a:solidFill>
                  <a:srgbClr val="3D3D3D"/>
                </a:solidFill>
                <a:effectLst/>
                <a:latin typeface="Georgia" panose="02040502050405020303" pitchFamily="18" charset="0"/>
              </a:rPr>
              <a:t>Selah</a:t>
            </a:r>
            <a:endParaRPr lang="en-US" b="0" i="0" dirty="0">
              <a:solidFill>
                <a:srgbClr val="3D3D3D"/>
              </a:solidFill>
              <a:effectLst/>
              <a:latin typeface="Source Sans Pro" panose="020B0604020202020204" pitchFamily="34" charset="0"/>
            </a:endParaRPr>
          </a:p>
          <a:p>
            <a:pPr marL="0" indent="0" algn="l" fontAlgn="base">
              <a:buNone/>
            </a:pPr>
            <a:r>
              <a:rPr lang="en-US" b="1" i="0" dirty="0">
                <a:solidFill>
                  <a:srgbClr val="3D3D3D"/>
                </a:solidFill>
                <a:effectLst/>
                <a:latin typeface="Source Sans Pro" panose="020B0604020202020204" pitchFamily="34" charset="0"/>
              </a:rPr>
              <a:t>33 </a:t>
            </a:r>
            <a:r>
              <a:rPr lang="en-US" b="0" i="0" dirty="0">
                <a:solidFill>
                  <a:srgbClr val="3D3D3D"/>
                </a:solidFill>
                <a:effectLst/>
                <a:latin typeface="Source Sans Pro" panose="020B0604020202020204" pitchFamily="34" charset="0"/>
              </a:rPr>
              <a:t> </a:t>
            </a:r>
            <a:r>
              <a:rPr lang="en-US" b="0" i="0" dirty="0">
                <a:solidFill>
                  <a:srgbClr val="3D3D3D"/>
                </a:solidFill>
                <a:effectLst/>
                <a:latin typeface="Georgia" panose="02040502050405020303" pitchFamily="18" charset="0"/>
              </a:rPr>
              <a:t>to him who rides in the heavens, the ancient heavens;</a:t>
            </a:r>
            <a:r>
              <a:rPr lang="en-US" dirty="0">
                <a:solidFill>
                  <a:srgbClr val="3D3D3D"/>
                </a:solidFill>
                <a:latin typeface="Source Sans Pro" panose="020B0604020202020204" pitchFamily="34" charset="0"/>
              </a:rPr>
              <a:t> </a:t>
            </a:r>
            <a:r>
              <a:rPr lang="en-US" b="0" i="0" dirty="0">
                <a:solidFill>
                  <a:srgbClr val="3D3D3D"/>
                </a:solidFill>
                <a:effectLst/>
                <a:latin typeface="Georgia" panose="02040502050405020303" pitchFamily="18" charset="0"/>
              </a:rPr>
              <a:t>behold, he sends out his voice, his mighty voice.</a:t>
            </a:r>
            <a:endParaRPr lang="en-US" b="0" i="0" dirty="0">
              <a:solidFill>
                <a:srgbClr val="3D3D3D"/>
              </a:solidFill>
              <a:effectLst/>
              <a:latin typeface="Source Sans Pro" panose="020B0604020202020204" pitchFamily="34" charset="0"/>
            </a:endParaRPr>
          </a:p>
          <a:p>
            <a:pPr marL="0" indent="0" algn="l" fontAlgn="base">
              <a:buNone/>
            </a:pPr>
            <a:r>
              <a:rPr lang="en-US" b="1" i="0" dirty="0">
                <a:solidFill>
                  <a:srgbClr val="3D3D3D"/>
                </a:solidFill>
                <a:effectLst/>
                <a:latin typeface="Source Sans Pro" panose="020B0604020202020204" pitchFamily="34" charset="0"/>
              </a:rPr>
              <a:t>34 </a:t>
            </a:r>
            <a:r>
              <a:rPr lang="en-US" b="0" i="0" dirty="0">
                <a:solidFill>
                  <a:srgbClr val="3D3D3D"/>
                </a:solidFill>
                <a:effectLst/>
                <a:latin typeface="Source Sans Pro" panose="020B0604020202020204" pitchFamily="34" charset="0"/>
              </a:rPr>
              <a:t> </a:t>
            </a:r>
            <a:r>
              <a:rPr lang="en-US" b="0" i="0" dirty="0">
                <a:solidFill>
                  <a:srgbClr val="3D3D3D"/>
                </a:solidFill>
                <a:effectLst/>
                <a:latin typeface="Georgia" panose="02040502050405020303" pitchFamily="18" charset="0"/>
              </a:rPr>
              <a:t>Ascribe power to God,</a:t>
            </a:r>
            <a:r>
              <a:rPr lang="en-US" dirty="0">
                <a:solidFill>
                  <a:srgbClr val="3D3D3D"/>
                </a:solidFill>
                <a:latin typeface="Source Sans Pro" panose="020B0604020202020204" pitchFamily="34" charset="0"/>
              </a:rPr>
              <a:t> </a:t>
            </a:r>
            <a:r>
              <a:rPr lang="en-US" b="0" i="0" dirty="0">
                <a:solidFill>
                  <a:srgbClr val="3D3D3D"/>
                </a:solidFill>
                <a:effectLst/>
                <a:latin typeface="Georgia" panose="02040502050405020303" pitchFamily="18" charset="0"/>
              </a:rPr>
              <a:t>whose majesty is over Israel,</a:t>
            </a:r>
            <a:r>
              <a:rPr lang="en-US" dirty="0">
                <a:solidFill>
                  <a:srgbClr val="3D3D3D"/>
                </a:solidFill>
                <a:latin typeface="Source Sans Pro" panose="020B0604020202020204" pitchFamily="34" charset="0"/>
              </a:rPr>
              <a:t> </a:t>
            </a:r>
            <a:r>
              <a:rPr lang="en-US" b="0" i="0" dirty="0">
                <a:solidFill>
                  <a:srgbClr val="3D3D3D"/>
                </a:solidFill>
                <a:effectLst/>
                <a:latin typeface="Georgia" panose="02040502050405020303" pitchFamily="18" charset="0"/>
              </a:rPr>
              <a:t>and whose power is in the skies.</a:t>
            </a:r>
            <a:endParaRPr lang="en-US" b="0" i="0" dirty="0">
              <a:solidFill>
                <a:srgbClr val="3D3D3D"/>
              </a:solidFill>
              <a:effectLst/>
              <a:latin typeface="Source Sans Pro" panose="020B0604020202020204" pitchFamily="34" charset="0"/>
            </a:endParaRPr>
          </a:p>
          <a:p>
            <a:endParaRPr lang="en-US" dirty="0"/>
          </a:p>
        </p:txBody>
      </p:sp>
      <p:pic>
        <p:nvPicPr>
          <p:cNvPr id="6" name="Picture 5">
            <a:extLst>
              <a:ext uri="{FF2B5EF4-FFF2-40B4-BE49-F238E27FC236}">
                <a16:creationId xmlns:a16="http://schemas.microsoft.com/office/drawing/2014/main" id="{B18730DA-DF93-4F01-BC48-AAB826449464}"/>
              </a:ext>
            </a:extLst>
          </p:cNvPr>
          <p:cNvPicPr>
            <a:picLocks noChangeAspect="1"/>
          </p:cNvPicPr>
          <p:nvPr/>
        </p:nvPicPr>
        <p:blipFill>
          <a:blip r:embed="rId3"/>
          <a:stretch>
            <a:fillRect/>
          </a:stretch>
        </p:blipFill>
        <p:spPr>
          <a:xfrm>
            <a:off x="9261977" y="1697039"/>
            <a:ext cx="2816225" cy="4224337"/>
          </a:xfrm>
          <a:prstGeom prst="rect">
            <a:avLst/>
          </a:prstGeom>
        </p:spPr>
      </p:pic>
      <p:pic>
        <p:nvPicPr>
          <p:cNvPr id="7" name="Picture 6">
            <a:extLst>
              <a:ext uri="{FF2B5EF4-FFF2-40B4-BE49-F238E27FC236}">
                <a16:creationId xmlns:a16="http://schemas.microsoft.com/office/drawing/2014/main" id="{49DC20FF-CEC2-45E3-B60C-98032255B909}"/>
              </a:ext>
            </a:extLst>
          </p:cNvPr>
          <p:cNvPicPr>
            <a:picLocks noChangeAspect="1"/>
          </p:cNvPicPr>
          <p:nvPr/>
        </p:nvPicPr>
        <p:blipFill>
          <a:blip r:embed="rId4"/>
          <a:stretch>
            <a:fillRect/>
          </a:stretch>
        </p:blipFill>
        <p:spPr>
          <a:xfrm>
            <a:off x="112962" y="1697039"/>
            <a:ext cx="6935371" cy="4224337"/>
          </a:xfrm>
          <a:prstGeom prst="rect">
            <a:avLst/>
          </a:prstGeom>
        </p:spPr>
      </p:pic>
    </p:spTree>
    <p:extLst>
      <p:ext uri="{BB962C8B-B14F-4D97-AF65-F5344CB8AC3E}">
        <p14:creationId xmlns:p14="http://schemas.microsoft.com/office/powerpoint/2010/main" val="1950101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84B30E-24BD-499A-BA3B-D26459C64D34}"/>
              </a:ext>
            </a:extLst>
          </p:cNvPr>
          <p:cNvSpPr>
            <a:spLocks noGrp="1"/>
          </p:cNvSpPr>
          <p:nvPr>
            <p:ph type="title"/>
          </p:nvPr>
        </p:nvSpPr>
        <p:spPr>
          <a:xfrm>
            <a:off x="73572" y="140841"/>
            <a:ext cx="7157546" cy="1214993"/>
          </a:xfrm>
        </p:spPr>
        <p:txBody>
          <a:bodyPr>
            <a:normAutofit fontScale="90000"/>
          </a:bodyPr>
          <a:lstStyle/>
          <a:p>
            <a:pPr algn="ctr"/>
            <a:r>
              <a:rPr lang="en-US" dirty="0">
                <a:latin typeface="Berlin Sans FB" panose="020E0602020502020306" pitchFamily="34" charset="0"/>
              </a:rPr>
              <a:t>The Bethel Shrine during the Eighth Century BC</a:t>
            </a:r>
          </a:p>
        </p:txBody>
      </p:sp>
      <p:sp>
        <p:nvSpPr>
          <p:cNvPr id="5" name="Content Placeholder 4">
            <a:extLst>
              <a:ext uri="{FF2B5EF4-FFF2-40B4-BE49-F238E27FC236}">
                <a16:creationId xmlns:a16="http://schemas.microsoft.com/office/drawing/2014/main" id="{9748F695-6F39-402F-A5C5-D137A944D129}"/>
              </a:ext>
            </a:extLst>
          </p:cNvPr>
          <p:cNvSpPr>
            <a:spLocks noGrp="1"/>
          </p:cNvSpPr>
          <p:nvPr>
            <p:ph sz="half" idx="1"/>
          </p:nvPr>
        </p:nvSpPr>
        <p:spPr>
          <a:xfrm>
            <a:off x="73571" y="1355834"/>
            <a:ext cx="7157546" cy="5361325"/>
          </a:xfrm>
        </p:spPr>
        <p:txBody>
          <a:bodyPr>
            <a:normAutofit fontScale="85000" lnSpcReduction="10000"/>
          </a:bodyPr>
          <a:lstStyle/>
          <a:p>
            <a:r>
              <a:rPr lang="en-US" dirty="0">
                <a:latin typeface="Berlin Sans FB" panose="020E0602020502020306" pitchFamily="34" charset="0"/>
              </a:rPr>
              <a:t>Significant changes in the Geo-political landscape.  Israel and Judah are strong allies and work together “recreate” the Solomonic empire.</a:t>
            </a:r>
          </a:p>
          <a:p>
            <a:r>
              <a:rPr lang="en-US" dirty="0">
                <a:latin typeface="Berlin Sans FB" panose="020E0602020502020306" pitchFamily="34" charset="0"/>
              </a:rPr>
              <a:t>Bethel is clearly recognized as the most important religious site in the Kingdom of Israel and the prophet Amos pronounces his devastating oracles there with a predictable response:</a:t>
            </a:r>
          </a:p>
          <a:p>
            <a:r>
              <a:rPr lang="en-US" b="0" i="0" dirty="0">
                <a:solidFill>
                  <a:srgbClr val="001320"/>
                </a:solidFill>
                <a:effectLst/>
                <a:latin typeface="Berlin Sans FB" panose="020E0602020502020306" pitchFamily="34" charset="0"/>
              </a:rPr>
              <a:t>And Amaziah (a priest at Bethel) said to Amos, “Go away, you seer! Flee to the land of Judah; earn your bread there and do your prophesying there. </a:t>
            </a:r>
            <a:r>
              <a:rPr lang="en-US" i="1" u="none" strike="noStrike" dirty="0">
                <a:effectLst/>
                <a:latin typeface="Berlin Sans FB" panose="020E0602020502020306" pitchFamily="34" charset="0"/>
                <a:hlinkClick r:id="rId2" tooltip="3808: lō- (Adv-NegPrt) -- Not. Or lowi; or loh; a primitive particle; not; by implication, no; often used with other particles.">
                  <a:extLst>
                    <a:ext uri="{A12FA001-AC4F-418D-AE19-62706E023703}">
                      <ahyp:hlinkClr xmlns:ahyp="http://schemas.microsoft.com/office/drawing/2018/hyperlinkcolor" val="tx"/>
                    </a:ext>
                  </a:extLst>
                </a:hlinkClick>
              </a:rPr>
              <a:t>But never</a:t>
            </a:r>
            <a:r>
              <a:rPr lang="en-US" i="1" dirty="0">
                <a:effectLst/>
                <a:latin typeface="Berlin Sans FB" panose="020E0602020502020306" pitchFamily="34" charset="0"/>
              </a:rPr>
              <a:t> </a:t>
            </a:r>
            <a:r>
              <a:rPr lang="en-US" i="1" u="none" strike="noStrike" dirty="0">
                <a:effectLst/>
                <a:latin typeface="Berlin Sans FB" panose="020E0602020502020306" pitchFamily="34" charset="0"/>
                <a:hlinkClick r:id="rId3" tooltip="5012: lə·hin·nā·ḇê (Prep-l:: V-Nifal-Inf) -- To prophesy. A primitive root; to prophesy, i.e. Speak by inspiration.">
                  <a:extLst>
                    <a:ext uri="{A12FA001-AC4F-418D-AE19-62706E023703}">
                      <ahyp:hlinkClr xmlns:ahyp="http://schemas.microsoft.com/office/drawing/2018/hyperlinkcolor" val="tx"/>
                    </a:ext>
                  </a:extLst>
                </a:hlinkClick>
              </a:rPr>
              <a:t>prophesy</a:t>
            </a:r>
            <a:r>
              <a:rPr lang="en-US" i="1" dirty="0">
                <a:effectLst/>
                <a:latin typeface="Berlin Sans FB" panose="020E0602020502020306" pitchFamily="34" charset="0"/>
              </a:rPr>
              <a:t> </a:t>
            </a:r>
            <a:r>
              <a:rPr lang="en-US" i="1" u="none" strike="noStrike" dirty="0">
                <a:effectLst/>
                <a:latin typeface="Berlin Sans FB" panose="020E0602020502020306" pitchFamily="34" charset="0"/>
                <a:hlinkClick r:id="rId4" tooltip="1008: ’êl (Conj-w:: N-proper-fs) -- From bayith and 'el; house of God; Beth-El, a place in Palestine.">
                  <a:extLst>
                    <a:ext uri="{A12FA001-AC4F-418D-AE19-62706E023703}">
                      <ahyp:hlinkClr xmlns:ahyp="http://schemas.microsoft.com/office/drawing/2018/hyperlinkcolor" val="tx"/>
                    </a:ext>
                  </a:extLst>
                </a:hlinkClick>
              </a:rPr>
              <a:t>at Bethel</a:t>
            </a:r>
            <a:r>
              <a:rPr lang="en-US" i="1" dirty="0">
                <a:effectLst/>
                <a:latin typeface="Berlin Sans FB" panose="020E0602020502020306" pitchFamily="34" charset="0"/>
              </a:rPr>
              <a:t> </a:t>
            </a:r>
            <a:r>
              <a:rPr lang="en-US" i="1" u="none" strike="noStrike" dirty="0">
                <a:effectLst/>
                <a:latin typeface="Berlin Sans FB" panose="020E0602020502020306" pitchFamily="34" charset="0"/>
                <a:hlinkClick r:id="rId5" tooltip="3254: ṯō·w·sîp̄ (V-Hifil-Imperf-2ms) -- To add. A primitive root; to add or augment.">
                  <a:extLst>
                    <a:ext uri="{A12FA001-AC4F-418D-AE19-62706E023703}">
                      <ahyp:hlinkClr xmlns:ahyp="http://schemas.microsoft.com/office/drawing/2018/hyperlinkcolor" val="tx"/>
                    </a:ext>
                  </a:extLst>
                </a:hlinkClick>
              </a:rPr>
              <a:t>again,</a:t>
            </a:r>
            <a:r>
              <a:rPr lang="en-US" i="1" dirty="0">
                <a:effectLst/>
                <a:latin typeface="Berlin Sans FB" panose="020E0602020502020306" pitchFamily="34" charset="0"/>
              </a:rPr>
              <a:t> </a:t>
            </a:r>
            <a:r>
              <a:rPr lang="en-US" i="1" u="none" strike="noStrike" dirty="0">
                <a:effectLst/>
                <a:latin typeface="Berlin Sans FB" panose="020E0602020502020306" pitchFamily="34" charset="0"/>
                <a:hlinkClick r:id="rId6" tooltip="3588: kî (Conj) -- That, for, when. ">
                  <a:extLst>
                    <a:ext uri="{A12FA001-AC4F-418D-AE19-62706E023703}">
                      <ahyp:hlinkClr xmlns:ahyp="http://schemas.microsoft.com/office/drawing/2018/hyperlinkcolor" val="tx"/>
                    </a:ext>
                  </a:extLst>
                </a:hlinkClick>
              </a:rPr>
              <a:t>because</a:t>
            </a:r>
            <a:r>
              <a:rPr lang="en-US" i="1" dirty="0">
                <a:effectLst/>
                <a:latin typeface="Berlin Sans FB" panose="020E0602020502020306" pitchFamily="34" charset="0"/>
              </a:rPr>
              <a:t> </a:t>
            </a:r>
            <a:r>
              <a:rPr lang="en-US" i="1" u="none" strike="noStrike" dirty="0">
                <a:effectLst/>
                <a:latin typeface="Berlin Sans FB" panose="020E0602020502020306" pitchFamily="34" charset="0"/>
                <a:hlinkClick r:id="rId7" tooltip="1931: hū (Pro-3ms) -- He, she, it. ">
                  <a:extLst>
                    <a:ext uri="{A12FA001-AC4F-418D-AE19-62706E023703}">
                      <ahyp:hlinkClr xmlns:ahyp="http://schemas.microsoft.com/office/drawing/2018/hyperlinkcolor" val="tx"/>
                    </a:ext>
                  </a:extLst>
                </a:hlinkClick>
              </a:rPr>
              <a:t>it is</a:t>
            </a:r>
            <a:r>
              <a:rPr lang="en-US" i="1" dirty="0">
                <a:effectLst/>
                <a:latin typeface="Berlin Sans FB" panose="020E0602020502020306" pitchFamily="34" charset="0"/>
              </a:rPr>
              <a:t> </a:t>
            </a:r>
            <a:r>
              <a:rPr lang="en-US" i="1" u="none" strike="noStrike" dirty="0">
                <a:effectLst/>
                <a:latin typeface="Berlin Sans FB" panose="020E0602020502020306" pitchFamily="34" charset="0"/>
                <a:hlinkClick r:id="rId8" tooltip="4720: miq·daš- (N-msc) -- A sacred place, sanctuary. Or miqqdash; from qadash; a consecrated thing or place, especially, a palace, sanctuary or asylum.">
                  <a:extLst>
                    <a:ext uri="{A12FA001-AC4F-418D-AE19-62706E023703}">
                      <ahyp:hlinkClr xmlns:ahyp="http://schemas.microsoft.com/office/drawing/2018/hyperlinkcolor" val="tx"/>
                    </a:ext>
                  </a:extLst>
                </a:hlinkClick>
              </a:rPr>
              <a:t>the sanctuary</a:t>
            </a:r>
            <a:r>
              <a:rPr lang="en-US" i="1" dirty="0">
                <a:effectLst/>
                <a:latin typeface="Berlin Sans FB" panose="020E0602020502020306" pitchFamily="34" charset="0"/>
              </a:rPr>
              <a:t> </a:t>
            </a:r>
            <a:r>
              <a:rPr lang="en-US" i="1" u="none" strike="noStrike" dirty="0">
                <a:effectLst/>
                <a:latin typeface="Berlin Sans FB" panose="020E0602020502020306" pitchFamily="34" charset="0"/>
                <a:hlinkClick r:id="rId9" tooltip="4428: me·leḵ (N-ms) -- King. From malak; a king.">
                  <a:extLst>
                    <a:ext uri="{A12FA001-AC4F-418D-AE19-62706E023703}">
                      <ahyp:hlinkClr xmlns:ahyp="http://schemas.microsoft.com/office/drawing/2018/hyperlinkcolor" val="tx"/>
                    </a:ext>
                  </a:extLst>
                </a:hlinkClick>
              </a:rPr>
              <a:t>of the king</a:t>
            </a:r>
            <a:r>
              <a:rPr lang="en-US" i="1" dirty="0">
                <a:effectLst/>
                <a:latin typeface="Berlin Sans FB" panose="020E0602020502020306" pitchFamily="34" charset="0"/>
              </a:rPr>
              <a:t> </a:t>
            </a:r>
            <a:r>
              <a:rPr lang="en-US" i="1" u="none" strike="noStrike" dirty="0">
                <a:effectLst/>
                <a:latin typeface="Berlin Sans FB" panose="020E0602020502020306" pitchFamily="34" charset="0"/>
                <a:hlinkClick r:id="rId10" tooltip="1004: ū·ḇêṯ (Conj-w:: N-msc) -- A house. Probably from banah abbreviated; a house.">
                  <a:extLst>
                    <a:ext uri="{A12FA001-AC4F-418D-AE19-62706E023703}">
                      <ahyp:hlinkClr xmlns:ahyp="http://schemas.microsoft.com/office/drawing/2018/hyperlinkcolor" val="tx"/>
                    </a:ext>
                  </a:extLst>
                </a:hlinkClick>
              </a:rPr>
              <a:t>and the temple</a:t>
            </a:r>
            <a:r>
              <a:rPr lang="en-US" i="1" dirty="0">
                <a:effectLst/>
                <a:latin typeface="Berlin Sans FB" panose="020E0602020502020306" pitchFamily="34" charset="0"/>
              </a:rPr>
              <a:t> </a:t>
            </a:r>
            <a:r>
              <a:rPr lang="en-US" i="1" u="none" strike="noStrike" dirty="0">
                <a:effectLst/>
                <a:latin typeface="Berlin Sans FB" panose="020E0602020502020306" pitchFamily="34" charset="0"/>
                <a:hlinkClick r:id="rId11" tooltip="4467: mam·lā·ḵāh (N-fs) -- Kingdom, sovereignty, dominion, reign. From malak; dominion, i.e. the estate or the country.">
                  <a:extLst>
                    <a:ext uri="{A12FA001-AC4F-418D-AE19-62706E023703}">
                      <ahyp:hlinkClr xmlns:ahyp="http://schemas.microsoft.com/office/drawing/2018/hyperlinkcolor" val="tx"/>
                    </a:ext>
                  </a:extLst>
                </a:hlinkClick>
              </a:rPr>
              <a:t>of the kingdom</a:t>
            </a:r>
            <a:r>
              <a:rPr lang="en-US" b="0" i="0" u="none" strike="noStrike" dirty="0">
                <a:effectLst/>
                <a:latin typeface="Berlin Sans FB" panose="020E0602020502020306" pitchFamily="34" charset="0"/>
                <a:hlinkClick r:id="rId11" tooltip="4467: mam·lā·ḵāh (N-fs) -- Kingdom, sovereignty, dominion, reign. From malak; dominion, i.e. the estate or the country.">
                  <a:extLst>
                    <a:ext uri="{A12FA001-AC4F-418D-AE19-62706E023703}">
                      <ahyp:hlinkClr xmlns:ahyp="http://schemas.microsoft.com/office/drawing/2018/hyperlinkcolor" val="tx"/>
                    </a:ext>
                  </a:extLst>
                </a:hlinkClick>
              </a:rPr>
              <a:t>.”</a:t>
            </a:r>
            <a:r>
              <a:rPr lang="en-US" b="0" i="0" u="none" strike="noStrike" dirty="0">
                <a:effectLst/>
                <a:latin typeface="Berlin Sans FB" panose="020E0602020502020306" pitchFamily="34" charset="0"/>
              </a:rPr>
              <a:t> (Amos 7:12-1</a:t>
            </a:r>
            <a:r>
              <a:rPr lang="en-US" dirty="0">
                <a:latin typeface="Berlin Sans FB" panose="020E0602020502020306" pitchFamily="34" charset="0"/>
              </a:rPr>
              <a:t>3 ESV)</a:t>
            </a:r>
          </a:p>
          <a:p>
            <a:r>
              <a:rPr lang="en-US" dirty="0">
                <a:latin typeface="Berlin Sans FB" panose="020E0602020502020306" pitchFamily="34" charset="0"/>
              </a:rPr>
              <a:t>Note that Amaziah identifies </a:t>
            </a:r>
            <a:r>
              <a:rPr lang="en-US" b="1" dirty="0">
                <a:latin typeface="Berlin Sans FB" panose="020E0602020502020306" pitchFamily="34" charset="0"/>
              </a:rPr>
              <a:t>Bethel as the Royal Sanctuary and Temple for the kingdom</a:t>
            </a:r>
            <a:r>
              <a:rPr lang="en-US" dirty="0">
                <a:latin typeface="Berlin Sans FB" panose="020E0602020502020306" pitchFamily="34" charset="0"/>
              </a:rPr>
              <a:t>, clearly displacing Dan for that role.</a:t>
            </a:r>
          </a:p>
        </p:txBody>
      </p:sp>
      <p:pic>
        <p:nvPicPr>
          <p:cNvPr id="8" name="Content Placeholder 7" descr="Map&#10;&#10;Description automatically generated">
            <a:extLst>
              <a:ext uri="{FF2B5EF4-FFF2-40B4-BE49-F238E27FC236}">
                <a16:creationId xmlns:a16="http://schemas.microsoft.com/office/drawing/2014/main" id="{202DD51D-9FAC-49CD-8683-88862862CA72}"/>
              </a:ext>
            </a:extLst>
          </p:cNvPr>
          <p:cNvPicPr>
            <a:picLocks noGrp="1" noChangeAspect="1"/>
          </p:cNvPicPr>
          <p:nvPr>
            <p:ph sz="half" idx="2"/>
          </p:nvPr>
        </p:nvPicPr>
        <p:blipFill>
          <a:blip r:embed="rId12">
            <a:extLst>
              <a:ext uri="{28A0092B-C50C-407E-A947-70E740481C1C}">
                <a14:useLocalDpi xmlns:a14="http://schemas.microsoft.com/office/drawing/2010/main" val="0"/>
              </a:ext>
            </a:extLst>
          </a:blip>
          <a:stretch>
            <a:fillRect/>
          </a:stretch>
        </p:blipFill>
        <p:spPr>
          <a:xfrm>
            <a:off x="7305795" y="140841"/>
            <a:ext cx="4721339" cy="6576318"/>
          </a:xfrm>
        </p:spPr>
      </p:pic>
    </p:spTree>
    <p:extLst>
      <p:ext uri="{BB962C8B-B14F-4D97-AF65-F5344CB8AC3E}">
        <p14:creationId xmlns:p14="http://schemas.microsoft.com/office/powerpoint/2010/main" val="3304151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DDB0-663A-41BE-A4D2-B15074046DE0}"/>
              </a:ext>
            </a:extLst>
          </p:cNvPr>
          <p:cNvSpPr>
            <a:spLocks noGrp="1"/>
          </p:cNvSpPr>
          <p:nvPr>
            <p:ph type="title"/>
          </p:nvPr>
        </p:nvSpPr>
        <p:spPr>
          <a:xfrm>
            <a:off x="62347" y="0"/>
            <a:ext cx="6331334" cy="744071"/>
          </a:xfrm>
        </p:spPr>
        <p:txBody>
          <a:bodyPr>
            <a:normAutofit fontScale="90000"/>
          </a:bodyPr>
          <a:lstStyle/>
          <a:p>
            <a:pPr algn="ctr"/>
            <a:r>
              <a:rPr lang="en-US" sz="2800" dirty="0">
                <a:latin typeface="Berlin Sans FB" panose="020E0602020502020306" pitchFamily="34" charset="0"/>
              </a:rPr>
              <a:t>Rediscovering Bethel: Edward Robinson (1794-1863) and Eli Smith (1801-1857)</a:t>
            </a:r>
          </a:p>
        </p:txBody>
      </p:sp>
      <p:sp>
        <p:nvSpPr>
          <p:cNvPr id="3" name="Content Placeholder 2">
            <a:extLst>
              <a:ext uri="{FF2B5EF4-FFF2-40B4-BE49-F238E27FC236}">
                <a16:creationId xmlns:a16="http://schemas.microsoft.com/office/drawing/2014/main" id="{584A683F-507F-4972-972F-E5A5638BDAD4}"/>
              </a:ext>
            </a:extLst>
          </p:cNvPr>
          <p:cNvSpPr>
            <a:spLocks noGrp="1"/>
          </p:cNvSpPr>
          <p:nvPr>
            <p:ph idx="1"/>
          </p:nvPr>
        </p:nvSpPr>
        <p:spPr>
          <a:xfrm>
            <a:off x="152592" y="842682"/>
            <a:ext cx="6241089" cy="2761129"/>
          </a:xfrm>
        </p:spPr>
        <p:txBody>
          <a:bodyPr>
            <a:normAutofit fontScale="25000" lnSpcReduction="20000"/>
          </a:bodyPr>
          <a:lstStyle/>
          <a:p>
            <a:r>
              <a:rPr lang="en-US" sz="4800" dirty="0">
                <a:latin typeface="Berlin Sans FB" panose="020E0602020502020306" pitchFamily="34" charset="0"/>
              </a:rPr>
              <a:t>These two American biblical scholars and linguists introduced the discipline of Historical Geography as a scientific disciple.  Two lengthy trips to the Holy Land during the years 1838 and 1852 resulted in their identification of scores of biblical sites based upon biblical sources with Arabic place names or toponyms still remembered by the local population.  </a:t>
            </a:r>
          </a:p>
          <a:p>
            <a:r>
              <a:rPr lang="en-US" sz="4800" dirty="0">
                <a:latin typeface="Berlin Sans FB" panose="020E0602020502020306" pitchFamily="34" charset="0"/>
              </a:rPr>
              <a:t>They made excellent use of the </a:t>
            </a:r>
            <a:r>
              <a:rPr lang="en-US" sz="4800" i="1" dirty="0">
                <a:latin typeface="Berlin Sans FB" panose="020E0602020502020306" pitchFamily="34" charset="0"/>
              </a:rPr>
              <a:t>Onomasticon</a:t>
            </a:r>
            <a:r>
              <a:rPr lang="en-US" sz="4800" dirty="0">
                <a:latin typeface="Berlin Sans FB" panose="020E0602020502020306" pitchFamily="34" charset="0"/>
              </a:rPr>
              <a:t> of Eusebius</a:t>
            </a:r>
          </a:p>
          <a:p>
            <a:r>
              <a:rPr lang="en-US" sz="4800" dirty="0">
                <a:latin typeface="Berlin Sans FB" panose="020E0602020502020306" pitchFamily="34" charset="0"/>
              </a:rPr>
              <a:t>One of their key contributions was the area north of Jerusalem; the central Benjamin Plateau and the land of Ephraim.  And they recognized the link between the Arabic name </a:t>
            </a:r>
            <a:r>
              <a:rPr lang="en-US" sz="4800" dirty="0" err="1">
                <a:latin typeface="Berlin Sans FB" panose="020E0602020502020306" pitchFamily="34" charset="0"/>
              </a:rPr>
              <a:t>Beitin</a:t>
            </a:r>
            <a:r>
              <a:rPr lang="en-US" sz="4800" dirty="0">
                <a:latin typeface="Berlin Sans FB" panose="020E0602020502020306" pitchFamily="34" charset="0"/>
              </a:rPr>
              <a:t> and biblical Bethel.  </a:t>
            </a:r>
          </a:p>
          <a:p>
            <a:r>
              <a:rPr lang="en-US" sz="4800" dirty="0">
                <a:latin typeface="Berlin Sans FB" panose="020E0602020502020306" pitchFamily="34" charset="0"/>
              </a:rPr>
              <a:t>Published the three volume </a:t>
            </a:r>
            <a:r>
              <a:rPr lang="en-US" sz="4800" i="1" dirty="0">
                <a:latin typeface="Berlin Sans FB" panose="020E0602020502020306" pitchFamily="34" charset="0"/>
              </a:rPr>
              <a:t>Biblical Researches in Palestine, </a:t>
            </a:r>
            <a:r>
              <a:rPr lang="en-US" sz="4800" i="1" dirty="0">
                <a:solidFill>
                  <a:srgbClr val="000000"/>
                </a:solidFill>
                <a:effectLst/>
                <a:latin typeface="Berlin Sans FB" panose="020E0602020502020306" pitchFamily="34" charset="0"/>
              </a:rPr>
              <a:t>Mount Sinai and Arabia Petraea</a:t>
            </a:r>
            <a:endParaRPr lang="en-US" sz="4800" i="1" dirty="0">
              <a:latin typeface="Berlin Sans FB" panose="020E0602020502020306" pitchFamily="34" charset="0"/>
            </a:endParaRPr>
          </a:p>
          <a:p>
            <a:r>
              <a:rPr lang="en-US" sz="4800" dirty="0">
                <a:latin typeface="Berlin Sans FB" panose="020E0602020502020306" pitchFamily="34" charset="0"/>
              </a:rPr>
              <a:t>In 1939, Albrecht Alt wrote that “</a:t>
            </a:r>
            <a:r>
              <a:rPr lang="en-US" sz="4800" b="0" i="0" dirty="0">
                <a:solidFill>
                  <a:srgbClr val="202122"/>
                </a:solidFill>
                <a:effectLst/>
                <a:latin typeface="Berlin Sans FB" panose="020E0602020502020306" pitchFamily="34" charset="0"/>
              </a:rPr>
              <a:t>In Robinson's footnotes are forever buried the errors of many generations"</a:t>
            </a:r>
            <a:endParaRPr lang="en-US" sz="4300" dirty="0">
              <a:hlinkClick r:id="rId2"/>
            </a:endParaRPr>
          </a:p>
          <a:p>
            <a:r>
              <a:rPr lang="en-US" sz="1100" dirty="0">
                <a:hlinkClick r:id="rId2"/>
              </a:rPr>
              <a:t>https://biblearchaeology.org/research/conquest-of-canaan/3908-researching-ai?highlight=WyJhaSIsIidhaSIsImFpJ3MiLCInYWknIiwiYWknIl0=</a:t>
            </a:r>
            <a:endParaRPr lang="en-US" sz="1100" dirty="0"/>
          </a:p>
          <a:p>
            <a:r>
              <a:rPr lang="en-US" sz="1100" dirty="0">
                <a:hlinkClick r:id="rId3"/>
              </a:rPr>
              <a:t>https://ancientneareast.tripod.com/Ai_Tell.html</a:t>
            </a:r>
            <a:r>
              <a:rPr lang="en-US" sz="1100" dirty="0"/>
              <a:t> </a:t>
            </a:r>
          </a:p>
          <a:p>
            <a:r>
              <a:rPr lang="en-US" sz="1100" dirty="0">
                <a:hlinkClick r:id="rId4"/>
              </a:rPr>
              <a:t>https://vilnay.kinneret.ac.il/edward-robinson/</a:t>
            </a:r>
            <a:r>
              <a:rPr lang="en-US" sz="1100" dirty="0"/>
              <a:t> </a:t>
            </a:r>
          </a:p>
          <a:p>
            <a:r>
              <a:rPr lang="en-US" sz="1100" dirty="0">
                <a:hlinkClick r:id="rId5"/>
              </a:rPr>
              <a:t>https://www.bu.edu/missiology/missionary-biography/r-s/smith-eli-1801-1857/</a:t>
            </a:r>
            <a:endParaRPr lang="en-US" sz="1100" dirty="0"/>
          </a:p>
        </p:txBody>
      </p:sp>
      <p:pic>
        <p:nvPicPr>
          <p:cNvPr id="1026" name="Picture 2">
            <a:extLst>
              <a:ext uri="{FF2B5EF4-FFF2-40B4-BE49-F238E27FC236}">
                <a16:creationId xmlns:a16="http://schemas.microsoft.com/office/drawing/2014/main" id="{F1351EE9-0EE9-4EC8-9C02-FADD25D266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3927" y="69985"/>
            <a:ext cx="5555481" cy="67110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7780EF-6BF2-440D-8835-E1AAEB3A501C}"/>
              </a:ext>
            </a:extLst>
          </p:cNvPr>
          <p:cNvPicPr>
            <a:picLocks noChangeAspect="1"/>
          </p:cNvPicPr>
          <p:nvPr/>
        </p:nvPicPr>
        <p:blipFill rotWithShape="1">
          <a:blip r:embed="rId7"/>
          <a:srcRect l="2499" r="3611"/>
          <a:stretch/>
        </p:blipFill>
        <p:spPr>
          <a:xfrm>
            <a:off x="62346" y="3603811"/>
            <a:ext cx="3314479" cy="3177193"/>
          </a:xfrm>
          <a:prstGeom prst="rect">
            <a:avLst/>
          </a:prstGeom>
        </p:spPr>
      </p:pic>
      <p:pic>
        <p:nvPicPr>
          <p:cNvPr id="5" name="Picture 4">
            <a:extLst>
              <a:ext uri="{FF2B5EF4-FFF2-40B4-BE49-F238E27FC236}">
                <a16:creationId xmlns:a16="http://schemas.microsoft.com/office/drawing/2014/main" id="{554C4361-E7C0-44E4-93B4-56B8C03BF56C}"/>
              </a:ext>
            </a:extLst>
          </p:cNvPr>
          <p:cNvPicPr>
            <a:picLocks noChangeAspect="1"/>
          </p:cNvPicPr>
          <p:nvPr/>
        </p:nvPicPr>
        <p:blipFill rotWithShape="1">
          <a:blip r:embed="rId8"/>
          <a:srcRect l="13178" t="21571" r="12506" b="11023"/>
          <a:stretch/>
        </p:blipFill>
        <p:spPr>
          <a:xfrm>
            <a:off x="3450314" y="3603812"/>
            <a:ext cx="2943367" cy="3177193"/>
          </a:xfrm>
          <a:prstGeom prst="rect">
            <a:avLst/>
          </a:prstGeom>
        </p:spPr>
      </p:pic>
    </p:spTree>
    <p:extLst>
      <p:ext uri="{BB962C8B-B14F-4D97-AF65-F5344CB8AC3E}">
        <p14:creationId xmlns:p14="http://schemas.microsoft.com/office/powerpoint/2010/main" val="36414215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47435</TotalTime>
  <Words>2769</Words>
  <Application>Microsoft Office PowerPoint</Application>
  <PresentationFormat>Widescreen</PresentationFormat>
  <Paragraphs>88</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Berlin Sans FB</vt:lpstr>
      <vt:lpstr>Calibri</vt:lpstr>
      <vt:lpstr>Calibri Light</vt:lpstr>
      <vt:lpstr>Georgia</vt:lpstr>
      <vt:lpstr>Source Sans Pro</vt:lpstr>
      <vt:lpstr>Times New Roman</vt:lpstr>
      <vt:lpstr>Office Theme</vt:lpstr>
      <vt:lpstr>Bethel:  A Bronze and Iron Age Town with a nearby Religious Shrine on Israel’s Border with Judah</vt:lpstr>
      <vt:lpstr>West Bank and Vicinity Map  https://maps.lib.utexas.edu/maps/midd le_east_and_asia/westbank_central92.jpg </vt:lpstr>
      <vt:lpstr>The Site of Bethel in the Biblical Texts</vt:lpstr>
      <vt:lpstr>Bethel and Luz:  Two Names for a Biblical Town</vt:lpstr>
      <vt:lpstr>Realpolitik in the Aftermath of the Intertribal Schism between Israel and Judah (ca. 930 BC)</vt:lpstr>
      <vt:lpstr>Bethel in the Hebrew Bible:  A Cult Center established by Jeroboam I</vt:lpstr>
      <vt:lpstr>The Golden Calves at Bethel and Dan:  A Syncretistic Blending of the Worship of YHWH with the Canaanite (Ba’al) Religious Cult (see Psalm 68 as a polemic)</vt:lpstr>
      <vt:lpstr>The Bethel Shrine during the Eighth Century BC</vt:lpstr>
      <vt:lpstr>Rediscovering Bethel: Edward Robinson (1794-1863) and Eli Smith (1801-1857)</vt:lpstr>
      <vt:lpstr>Mapping Bethel: Claude R. Conder, Herbert H. Kitchener and the magisterial Survey of Western Palestine</vt:lpstr>
      <vt:lpstr>Major Claude Reignier Conder, R.E. (1848-1910)</vt:lpstr>
      <vt:lpstr>Lord Herbert H. Kitchener, R.E. (1850-1916)</vt:lpstr>
      <vt:lpstr>Confirming the site of Bethel with Beitin:  F. Felix Marie Abel (1878-1953) and William F. Albright (1891-1971)</vt:lpstr>
      <vt:lpstr>Excavating Bethel:  Melvin Grove Kyle (1858-1933)</vt:lpstr>
      <vt:lpstr>Excavating Bethel:  W.F. Albright and James L. Kelso (1892-1978)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Bethel:  An Iron Age II Town and Religious Shrine on Israel’s Border with Judah</dc:title>
  <dc:creator>Jeffrey Hudon</dc:creator>
  <cp:lastModifiedBy>Ted</cp:lastModifiedBy>
  <cp:revision>34</cp:revision>
  <dcterms:created xsi:type="dcterms:W3CDTF">2022-02-09T22:12:13Z</dcterms:created>
  <dcterms:modified xsi:type="dcterms:W3CDTF">2023-08-21T03:52:31Z</dcterms:modified>
</cp:coreProperties>
</file>